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6" r:id="rId1"/>
  </p:sldMasterIdLst>
  <p:notesMasterIdLst>
    <p:notesMasterId r:id="rId22"/>
  </p:notesMasterIdLst>
  <p:sldIdLst>
    <p:sldId id="296" r:id="rId2"/>
    <p:sldId id="297" r:id="rId3"/>
    <p:sldId id="298" r:id="rId4"/>
    <p:sldId id="299" r:id="rId5"/>
    <p:sldId id="300" r:id="rId6"/>
    <p:sldId id="301" r:id="rId7"/>
    <p:sldId id="302" r:id="rId8"/>
    <p:sldId id="332" r:id="rId9"/>
    <p:sldId id="334" r:id="rId10"/>
    <p:sldId id="333" r:id="rId11"/>
    <p:sldId id="324" r:id="rId12"/>
    <p:sldId id="328" r:id="rId13"/>
    <p:sldId id="326" r:id="rId14"/>
    <p:sldId id="327" r:id="rId15"/>
    <p:sldId id="330" r:id="rId16"/>
    <p:sldId id="331" r:id="rId17"/>
    <p:sldId id="287" r:id="rId18"/>
    <p:sldId id="321" r:id="rId19"/>
    <p:sldId id="322" r:id="rId20"/>
    <p:sldId id="323"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CCE0"/>
    <a:srgbClr val="30F5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72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E52197-21BA-48CE-8F89-7B3B32FCF652}" type="datetimeFigureOut">
              <a:rPr lang="en-GB" smtClean="0"/>
              <a:t>01/12/2025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88E5FD-29D9-4520-B9A9-8CBC6810A0AA}" type="slidenum">
              <a:rPr lang="en-GB" smtClean="0"/>
              <a:t>‹#›</a:t>
            </a:fld>
            <a:endParaRPr lang="en-GB"/>
          </a:p>
        </p:txBody>
      </p:sp>
    </p:spTree>
    <p:extLst>
      <p:ext uri="{BB962C8B-B14F-4D97-AF65-F5344CB8AC3E}">
        <p14:creationId xmlns:p14="http://schemas.microsoft.com/office/powerpoint/2010/main" val="196863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ixabay.com/illustrations/christmas-christmas-landscape-1916050/"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commons.wikimedia.org/wiki/File:Christingle.jpg" TargetMode="External"/><Relationship Id="rId3" Type="http://schemas.openxmlformats.org/officeDocument/2006/relationships/hyperlink" Target="https://pixabay.com/photos/mistletoe-berries-mistletoe-green-16393/" TargetMode="External"/><Relationship Id="rId7" Type="http://schemas.openxmlformats.org/officeDocument/2006/relationships/hyperlink" Target="https://pixabay.com/photos/holiday-snow-globe-christmas-xmas-1071521/"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pixabay.com/photos/christmas-stollen-christmas-sweets-1768904/" TargetMode="External"/><Relationship Id="rId5" Type="http://schemas.openxmlformats.org/officeDocument/2006/relationships/hyperlink" Target="https://pixabay.com/photos/christmas-wreath-holly-decoration-2975874/" TargetMode="External"/><Relationship Id="rId4" Type="http://schemas.openxmlformats.org/officeDocument/2006/relationships/hyperlink" Target="https://en.wikipedia.org/wiki/File:Buche_de_Noel_(Yule_Log).jpg" TargetMode="Externa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commons.wikimedia.org/wiki/File:Christingle.jpg" TargetMode="External"/><Relationship Id="rId3" Type="http://schemas.openxmlformats.org/officeDocument/2006/relationships/hyperlink" Target="https://pixabay.com/photos/mistletoe-berries-mistletoe-green-16393/" TargetMode="External"/><Relationship Id="rId7" Type="http://schemas.openxmlformats.org/officeDocument/2006/relationships/hyperlink" Target="https://pixabay.com/photos/holiday-snow-globe-christmas-xmas-1071521/"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pixabay.com/photos/christmas-stollen-christmas-sweets-1768904/" TargetMode="External"/><Relationship Id="rId5" Type="http://schemas.openxmlformats.org/officeDocument/2006/relationships/hyperlink" Target="https://pixabay.com/photos/christmas-wreath-holly-decoration-2975874/" TargetMode="External"/><Relationship Id="rId4" Type="http://schemas.openxmlformats.org/officeDocument/2006/relationships/hyperlink" Target="https://en.wikipedia.org/wiki/File:Buche_de_Noel_(Yule_Log).jp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sng" dirty="0"/>
              <a:t>Image References:</a:t>
            </a:r>
          </a:p>
          <a:p>
            <a:r>
              <a:rPr lang="en-GB" dirty="0"/>
              <a:t>Image: </a:t>
            </a:r>
            <a:r>
              <a:rPr lang="en-GB" dirty="0">
                <a:hlinkClick r:id="rId3"/>
              </a:rPr>
              <a:t>https://pixabay.com/illustrations/christmas-christmas-landscape-1916050/</a:t>
            </a:r>
            <a:endParaRPr lang="en-GB" dirty="0"/>
          </a:p>
        </p:txBody>
      </p:sp>
      <p:sp>
        <p:nvSpPr>
          <p:cNvPr id="4" name="Slide Number Placeholder 3"/>
          <p:cNvSpPr>
            <a:spLocks noGrp="1"/>
          </p:cNvSpPr>
          <p:nvPr>
            <p:ph type="sldNum" sz="quarter" idx="5"/>
          </p:nvPr>
        </p:nvSpPr>
        <p:spPr/>
        <p:txBody>
          <a:bodyPr/>
          <a:lstStyle/>
          <a:p>
            <a:fld id="{FC7C3306-CFAE-491F-BAC2-D968771DCDD3}" type="slidenum">
              <a:rPr lang="en-GB" smtClean="0"/>
              <a:t>13</a:t>
            </a:fld>
            <a:endParaRPr lang="en-GB"/>
          </a:p>
        </p:txBody>
      </p:sp>
    </p:spTree>
    <p:extLst>
      <p:ext uri="{BB962C8B-B14F-4D97-AF65-F5344CB8AC3E}">
        <p14:creationId xmlns:p14="http://schemas.microsoft.com/office/powerpoint/2010/main" val="3042086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Image References</a:t>
            </a:r>
          </a:p>
          <a:p>
            <a:r>
              <a:rPr lang="en-GB" dirty="0"/>
              <a:t>Image A - </a:t>
            </a:r>
            <a:r>
              <a:rPr lang="en-GB" dirty="0">
                <a:hlinkClick r:id="rId3"/>
              </a:rPr>
              <a:t>https://pixabay.com/photos/mistletoe-berries-mistletoe-green-16393/</a:t>
            </a:r>
            <a:r>
              <a:rPr lang="en-GB" dirty="0"/>
              <a:t> </a:t>
            </a:r>
          </a:p>
          <a:p>
            <a:r>
              <a:rPr lang="en-GB" dirty="0"/>
              <a:t>Image B - </a:t>
            </a:r>
            <a:r>
              <a:rPr lang="en-GB" dirty="0">
                <a:hlinkClick r:id="rId4"/>
              </a:rPr>
              <a:t>https://en.wikipedia.org/wiki/File:Buche_de_Noel_(Yule_Log).jpg</a:t>
            </a:r>
            <a:endParaRPr lang="en-GB" dirty="0"/>
          </a:p>
          <a:p>
            <a:r>
              <a:rPr lang="en-GB" dirty="0"/>
              <a:t>Image C - </a:t>
            </a:r>
            <a:r>
              <a:rPr lang="en-GB" dirty="0">
                <a:hlinkClick r:id="rId5"/>
              </a:rPr>
              <a:t>https://pixabay.com/photos/christmas-wreath-holly-decoration-2975874/</a:t>
            </a:r>
            <a:endParaRPr lang="en-GB" dirty="0"/>
          </a:p>
          <a:p>
            <a:r>
              <a:rPr lang="en-GB" dirty="0"/>
              <a:t>Image D - </a:t>
            </a:r>
            <a:r>
              <a:rPr lang="en-GB" dirty="0">
                <a:hlinkClick r:id="rId6"/>
              </a:rPr>
              <a:t>https://pixabay.com/photos/christmas-stollen-christmas-sweets-1768904/</a:t>
            </a:r>
            <a:endParaRPr lang="en-GB" dirty="0"/>
          </a:p>
          <a:p>
            <a:r>
              <a:rPr lang="en-GB" dirty="0"/>
              <a:t>Image E - </a:t>
            </a:r>
            <a:r>
              <a:rPr lang="en-GB" dirty="0">
                <a:hlinkClick r:id="rId7"/>
              </a:rPr>
              <a:t>https://pixabay.com/photos/holiday-snow-globe-christmas-xmas-1071521/</a:t>
            </a:r>
            <a:endParaRPr lang="en-GB" dirty="0"/>
          </a:p>
          <a:p>
            <a:r>
              <a:rPr lang="en-GB" dirty="0"/>
              <a:t>Image F - </a:t>
            </a:r>
            <a:r>
              <a:rPr lang="en-GB" dirty="0">
                <a:hlinkClick r:id="rId8"/>
              </a:rPr>
              <a:t>https://commons.wikimedia.org/wiki/File:Christingle.jpg</a:t>
            </a:r>
            <a:endParaRPr lang="en-GB" dirty="0"/>
          </a:p>
          <a:p>
            <a:endParaRPr lang="en-GB" dirty="0"/>
          </a:p>
        </p:txBody>
      </p:sp>
      <p:sp>
        <p:nvSpPr>
          <p:cNvPr id="4" name="Slide Number Placeholder 3"/>
          <p:cNvSpPr>
            <a:spLocks noGrp="1"/>
          </p:cNvSpPr>
          <p:nvPr>
            <p:ph type="sldNum" sz="quarter" idx="5"/>
          </p:nvPr>
        </p:nvSpPr>
        <p:spPr/>
        <p:txBody>
          <a:bodyPr/>
          <a:lstStyle/>
          <a:p>
            <a:fld id="{FC7C3306-CFAE-491F-BAC2-D968771DCDD3}" type="slidenum">
              <a:rPr lang="en-GB" smtClean="0"/>
              <a:t>15</a:t>
            </a:fld>
            <a:endParaRPr lang="en-GB"/>
          </a:p>
        </p:txBody>
      </p:sp>
    </p:spTree>
    <p:extLst>
      <p:ext uri="{BB962C8B-B14F-4D97-AF65-F5344CB8AC3E}">
        <p14:creationId xmlns:p14="http://schemas.microsoft.com/office/powerpoint/2010/main" val="3587857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Image References</a:t>
            </a:r>
          </a:p>
          <a:p>
            <a:r>
              <a:rPr lang="en-GB" dirty="0"/>
              <a:t>Image A - </a:t>
            </a:r>
            <a:r>
              <a:rPr lang="en-GB" dirty="0">
                <a:hlinkClick r:id="rId3"/>
              </a:rPr>
              <a:t>https://pixabay.com/photos/mistletoe-berries-mistletoe-green-16393/</a:t>
            </a:r>
            <a:r>
              <a:rPr lang="en-GB" dirty="0"/>
              <a:t> </a:t>
            </a:r>
          </a:p>
          <a:p>
            <a:r>
              <a:rPr lang="en-GB" dirty="0"/>
              <a:t>Image B - </a:t>
            </a:r>
            <a:r>
              <a:rPr lang="en-GB" dirty="0">
                <a:hlinkClick r:id="rId4"/>
              </a:rPr>
              <a:t>https://en.wikipedia.org/wiki/File:Buche_de_Noel_(Yule_Log).jpg</a:t>
            </a:r>
            <a:endParaRPr lang="en-GB" dirty="0"/>
          </a:p>
          <a:p>
            <a:r>
              <a:rPr lang="en-GB" dirty="0"/>
              <a:t>Image C - </a:t>
            </a:r>
            <a:r>
              <a:rPr lang="en-GB" dirty="0">
                <a:hlinkClick r:id="rId5"/>
              </a:rPr>
              <a:t>https://pixabay.com/photos/christmas-wreath-holly-decoration-2975874/</a:t>
            </a:r>
            <a:endParaRPr lang="en-GB" dirty="0"/>
          </a:p>
          <a:p>
            <a:r>
              <a:rPr lang="en-GB" dirty="0"/>
              <a:t>Image D - </a:t>
            </a:r>
            <a:r>
              <a:rPr lang="en-GB" dirty="0">
                <a:hlinkClick r:id="rId6"/>
              </a:rPr>
              <a:t>https://pixabay.com/photos/christmas-stollen-christmas-sweets-1768904/</a:t>
            </a:r>
            <a:endParaRPr lang="en-GB" dirty="0"/>
          </a:p>
          <a:p>
            <a:r>
              <a:rPr lang="en-GB" dirty="0"/>
              <a:t>Image E - </a:t>
            </a:r>
            <a:r>
              <a:rPr lang="en-GB" dirty="0">
                <a:hlinkClick r:id="rId7"/>
              </a:rPr>
              <a:t>https://pixabay.com/photos/holiday-snow-globe-christmas-xmas-1071521/</a:t>
            </a:r>
            <a:endParaRPr lang="en-GB" dirty="0"/>
          </a:p>
          <a:p>
            <a:r>
              <a:rPr lang="en-GB" dirty="0"/>
              <a:t>Image F - </a:t>
            </a:r>
            <a:r>
              <a:rPr lang="en-GB" dirty="0">
                <a:hlinkClick r:id="rId8"/>
              </a:rPr>
              <a:t>https://commons.wikimedia.org/wiki/File:Christingle.jpg</a:t>
            </a:r>
            <a:endParaRPr lang="en-GB" dirty="0"/>
          </a:p>
          <a:p>
            <a:endParaRPr lang="en-GB" dirty="0"/>
          </a:p>
        </p:txBody>
      </p:sp>
      <p:sp>
        <p:nvSpPr>
          <p:cNvPr id="4" name="Slide Number Placeholder 3"/>
          <p:cNvSpPr>
            <a:spLocks noGrp="1"/>
          </p:cNvSpPr>
          <p:nvPr>
            <p:ph type="sldNum" sz="quarter" idx="5"/>
          </p:nvPr>
        </p:nvSpPr>
        <p:spPr/>
        <p:txBody>
          <a:bodyPr/>
          <a:lstStyle/>
          <a:p>
            <a:fld id="{FC7C3306-CFAE-491F-BAC2-D968771DCDD3}" type="slidenum">
              <a:rPr lang="en-GB" smtClean="0"/>
              <a:t>16</a:t>
            </a:fld>
            <a:endParaRPr lang="en-GB"/>
          </a:p>
        </p:txBody>
      </p:sp>
    </p:spTree>
    <p:extLst>
      <p:ext uri="{BB962C8B-B14F-4D97-AF65-F5344CB8AC3E}">
        <p14:creationId xmlns:p14="http://schemas.microsoft.com/office/powerpoint/2010/main" val="3176426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CD19FB2-3AAB-4D03-B13A-2960828C78E3}" type="datetimeFigureOut">
              <a:rPr lang="en-US" smtClean="0"/>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59829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1CF1133-3259-4C45-BABA-5B62D9C6F78D}" type="datetimeFigureOut">
              <a:rPr lang="en-US" smtClean="0"/>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7342725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1CF1133-3259-4C45-BABA-5B62D9C6F78D}" type="datetimeFigureOut">
              <a:rPr lang="en-US" smtClean="0"/>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3520011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1CF1133-3259-4C45-BABA-5B62D9C6F78D}" type="datetimeFigureOut">
              <a:rPr lang="en-US" smtClean="0"/>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8326579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1CF1133-3259-4C45-BABA-5B62D9C6F78D}" type="datetimeFigureOut">
              <a:rPr lang="en-US" smtClean="0"/>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9236296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1CF1133-3259-4C45-BABA-5B62D9C6F78D}" type="datetimeFigureOut">
              <a:rPr lang="en-US" smtClean="0"/>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5165391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smtClean="0"/>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23459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smtClean="0"/>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39318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smtClean="0"/>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72358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39F4F5-F4D2-4D2A-AB60-88D37ADCB869}" type="datetimeFigureOut">
              <a:rPr lang="en-US" smtClean="0"/>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39209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smtClean="0"/>
              <a:t>12/1/2025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25980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smtClean="0"/>
              <a:t>12/1/2025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43084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smtClean="0"/>
              <a:t>12/1/2025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64194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smtClean="0"/>
              <a:t>12/1/2025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17492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7D1BD23-6E54-4D9D-AD88-A2813C73CC25}" type="datetimeFigureOut">
              <a:rPr lang="en-US" smtClean="0"/>
              <a:t>12/1/2025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12721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5" name="Date Placeholder 4"/>
          <p:cNvSpPr>
            <a:spLocks noGrp="1"/>
          </p:cNvSpPr>
          <p:nvPr>
            <p:ph type="dt" sz="half" idx="10"/>
          </p:nvPr>
        </p:nvSpPr>
        <p:spPr/>
        <p:txBody>
          <a:bodyPr/>
          <a:lstStyle/>
          <a:p>
            <a:fld id="{1471A834-4F3C-4AF9-9C74-05EC35A0F292}" type="datetimeFigureOut">
              <a:rPr lang="en-US" smtClean="0"/>
              <a:t>12/1/2025</a:t>
            </a:fld>
            <a:endParaRPr lang="en-US" dirty="0"/>
          </a:p>
        </p:txBody>
      </p:sp>
    </p:spTree>
    <p:extLst>
      <p:ext uri="{BB962C8B-B14F-4D97-AF65-F5344CB8AC3E}">
        <p14:creationId xmlns:p14="http://schemas.microsoft.com/office/powerpoint/2010/main" val="321836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1CF1133-3259-4C45-BABA-5B62D9C6F78D}" type="datetimeFigureOut">
              <a:rPr lang="en-US" smtClean="0"/>
              <a:t>12/1/2025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8079363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42744" y="2679542"/>
            <a:ext cx="5926606" cy="2436849"/>
          </a:xfrm>
        </p:spPr>
        <p:txBody>
          <a:bodyPr>
            <a:normAutofit/>
          </a:bodyPr>
          <a:lstStyle/>
          <a:p>
            <a:pPr algn="ctr" defTabSz="685814">
              <a:spcBef>
                <a:spcPts val="450"/>
              </a:spcBef>
              <a:defRPr/>
            </a:pPr>
            <a:r>
              <a:rPr lang="en-US" sz="2700" b="1" kern="0" dirty="0">
                <a:solidFill>
                  <a:srgbClr val="225D94"/>
                </a:solidFill>
                <a:latin typeface="Arial" panose="020B0604020202020204" pitchFamily="34" charset="0"/>
                <a:ea typeface="Microsoft Yi Baiti" panose="03000500000000000000" pitchFamily="66" charset="0"/>
                <a:cs typeface="Arial" panose="020B0604020202020204" pitchFamily="34" charset="0"/>
              </a:rPr>
              <a:t/>
            </a:r>
            <a:br>
              <a:rPr lang="en-US" sz="2700" b="1" kern="0" dirty="0">
                <a:solidFill>
                  <a:srgbClr val="225D94"/>
                </a:solidFill>
                <a:latin typeface="Arial" panose="020B0604020202020204" pitchFamily="34" charset="0"/>
                <a:ea typeface="Microsoft Yi Baiti" panose="03000500000000000000" pitchFamily="66" charset="0"/>
                <a:cs typeface="Arial" panose="020B0604020202020204" pitchFamily="34" charset="0"/>
              </a:rPr>
            </a:br>
            <a:r>
              <a:rPr lang="en-GB" sz="2700" i="1" kern="0" dirty="0">
                <a:solidFill>
                  <a:srgbClr val="171717"/>
                </a:solidFill>
                <a:latin typeface="Franklin Gothic Book"/>
                <a:ea typeface="Franklin Gothic Book" panose="020B0503020102020204" pitchFamily="34" charset="0"/>
                <a:cs typeface="Franklin Gothic Book" panose="020B0503020102020204" pitchFamily="34" charset="0"/>
              </a:rPr>
              <a:t/>
            </a:r>
            <a:br>
              <a:rPr lang="en-GB" sz="2700" i="1" kern="0" dirty="0">
                <a:solidFill>
                  <a:srgbClr val="171717"/>
                </a:solidFill>
                <a:latin typeface="Franklin Gothic Book"/>
                <a:ea typeface="Franklin Gothic Book" panose="020B0503020102020204" pitchFamily="34" charset="0"/>
                <a:cs typeface="Franklin Gothic Book" panose="020B0503020102020204" pitchFamily="34" charset="0"/>
              </a:rPr>
            </a:br>
            <a:endParaRPr lang="en-GB" dirty="0"/>
          </a:p>
        </p:txBody>
      </p:sp>
      <p:pic>
        <p:nvPicPr>
          <p:cNvPr id="4" name="Picture 3" descr="A picture containing text&#10;&#10;Description automatically generated">
            <a:extLst>
              <a:ext uri="{FF2B5EF4-FFF2-40B4-BE49-F238E27FC236}">
                <a16:creationId xmlns:a16="http://schemas.microsoft.com/office/drawing/2014/main" id="{D7D7FE91-F190-B051-21E8-6C7A54EBC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8876" y="549965"/>
            <a:ext cx="4794248" cy="5214796"/>
          </a:xfrm>
          <a:prstGeom prst="rect">
            <a:avLst/>
          </a:prstGeom>
        </p:spPr>
      </p:pic>
    </p:spTree>
    <p:extLst>
      <p:ext uri="{BB962C8B-B14F-4D97-AF65-F5344CB8AC3E}">
        <p14:creationId xmlns:p14="http://schemas.microsoft.com/office/powerpoint/2010/main" val="3180782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Study</a:t>
            </a:r>
            <a:endParaRPr lang="en-GB" dirty="0"/>
          </a:p>
        </p:txBody>
      </p:sp>
      <p:sp>
        <p:nvSpPr>
          <p:cNvPr id="3" name="Content Placeholder 2"/>
          <p:cNvSpPr>
            <a:spLocks noGrp="1"/>
          </p:cNvSpPr>
          <p:nvPr>
            <p:ph idx="1"/>
          </p:nvPr>
        </p:nvSpPr>
        <p:spPr/>
        <p:txBody>
          <a:bodyPr>
            <a:normAutofit/>
          </a:bodyPr>
          <a:lstStyle/>
          <a:p>
            <a:r>
              <a:rPr lang="en-GB" sz="3200" dirty="0" smtClean="0"/>
              <a:t>Gratitude – writing down 3 things they are grateful for</a:t>
            </a:r>
          </a:p>
          <a:p>
            <a:r>
              <a:rPr lang="en-GB" sz="3200" dirty="0" smtClean="0"/>
              <a:t>Kindness – doing at least 3 acts of kindness</a:t>
            </a:r>
          </a:p>
          <a:p>
            <a:r>
              <a:rPr lang="en-GB" sz="3200" dirty="0" smtClean="0"/>
              <a:t>Diary – write an account of their day </a:t>
            </a:r>
          </a:p>
          <a:p>
            <a:endParaRPr lang="en-GB" sz="3200" dirty="0"/>
          </a:p>
          <a:p>
            <a:r>
              <a:rPr lang="en-GB" sz="3200" dirty="0" smtClean="0"/>
              <a:t>Which group were happier after the study?</a:t>
            </a:r>
          </a:p>
        </p:txBody>
      </p:sp>
    </p:spTree>
    <p:extLst>
      <p:ext uri="{BB962C8B-B14F-4D97-AF65-F5344CB8AC3E}">
        <p14:creationId xmlns:p14="http://schemas.microsoft.com/office/powerpoint/2010/main" val="4189254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B7DC74-DB00-4C66-B109-160AD029E33F}"/>
              </a:ext>
            </a:extLst>
          </p:cNvPr>
          <p:cNvPicPr>
            <a:picLocks noChangeAspect="1"/>
          </p:cNvPicPr>
          <p:nvPr/>
        </p:nvPicPr>
        <p:blipFill>
          <a:blip r:embed="rId2"/>
          <a:stretch>
            <a:fillRect/>
          </a:stretch>
        </p:blipFill>
        <p:spPr>
          <a:xfrm>
            <a:off x="981028" y="816637"/>
            <a:ext cx="3438571" cy="3292249"/>
          </a:xfrm>
          <a:prstGeom prst="rect">
            <a:avLst/>
          </a:prstGeom>
        </p:spPr>
      </p:pic>
      <p:pic>
        <p:nvPicPr>
          <p:cNvPr id="5" name="Picture 4">
            <a:extLst>
              <a:ext uri="{FF2B5EF4-FFF2-40B4-BE49-F238E27FC236}">
                <a16:creationId xmlns:a16="http://schemas.microsoft.com/office/drawing/2014/main" id="{AC6D070B-7574-4FFE-A0F6-F060EC8F77D8}"/>
              </a:ext>
            </a:extLst>
          </p:cNvPr>
          <p:cNvPicPr>
            <a:picLocks noChangeAspect="1"/>
          </p:cNvPicPr>
          <p:nvPr/>
        </p:nvPicPr>
        <p:blipFill>
          <a:blip r:embed="rId3"/>
          <a:stretch>
            <a:fillRect/>
          </a:stretch>
        </p:blipFill>
        <p:spPr>
          <a:xfrm>
            <a:off x="7772403" y="816636"/>
            <a:ext cx="2603531" cy="2979041"/>
          </a:xfrm>
          <a:prstGeom prst="rect">
            <a:avLst/>
          </a:prstGeom>
        </p:spPr>
      </p:pic>
      <p:pic>
        <p:nvPicPr>
          <p:cNvPr id="6" name="Picture 5">
            <a:extLst>
              <a:ext uri="{FF2B5EF4-FFF2-40B4-BE49-F238E27FC236}">
                <a16:creationId xmlns:a16="http://schemas.microsoft.com/office/drawing/2014/main" id="{76BD5139-CE04-4E16-9A5F-1FE0770A03E6}"/>
              </a:ext>
            </a:extLst>
          </p:cNvPr>
          <p:cNvPicPr>
            <a:picLocks noChangeAspect="1"/>
          </p:cNvPicPr>
          <p:nvPr/>
        </p:nvPicPr>
        <p:blipFill>
          <a:blip r:embed="rId4"/>
          <a:stretch>
            <a:fillRect/>
          </a:stretch>
        </p:blipFill>
        <p:spPr>
          <a:xfrm>
            <a:off x="4856156" y="1292187"/>
            <a:ext cx="2556710" cy="2136813"/>
          </a:xfrm>
          <a:prstGeom prst="rect">
            <a:avLst/>
          </a:prstGeom>
        </p:spPr>
      </p:pic>
      <p:pic>
        <p:nvPicPr>
          <p:cNvPr id="7" name="Picture 6">
            <a:extLst>
              <a:ext uri="{FF2B5EF4-FFF2-40B4-BE49-F238E27FC236}">
                <a16:creationId xmlns:a16="http://schemas.microsoft.com/office/drawing/2014/main" id="{C4D60C5D-4867-49F7-BCE5-056872D4A853}"/>
              </a:ext>
            </a:extLst>
          </p:cNvPr>
          <p:cNvPicPr>
            <a:picLocks noChangeAspect="1"/>
          </p:cNvPicPr>
          <p:nvPr/>
        </p:nvPicPr>
        <p:blipFill>
          <a:blip r:embed="rId5"/>
          <a:stretch>
            <a:fillRect/>
          </a:stretch>
        </p:blipFill>
        <p:spPr>
          <a:xfrm>
            <a:off x="4904923" y="3795677"/>
            <a:ext cx="2629035" cy="2502029"/>
          </a:xfrm>
          <a:prstGeom prst="rect">
            <a:avLst/>
          </a:prstGeom>
        </p:spPr>
      </p:pic>
    </p:spTree>
    <p:extLst>
      <p:ext uri="{BB962C8B-B14F-4D97-AF65-F5344CB8AC3E}">
        <p14:creationId xmlns:p14="http://schemas.microsoft.com/office/powerpoint/2010/main" val="3465699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4" name="Content Placeholder 2">
            <a:extLst>
              <a:ext uri="{FF2B5EF4-FFF2-40B4-BE49-F238E27FC236}">
                <a16:creationId xmlns:a16="http://schemas.microsoft.com/office/drawing/2014/main" id="{A12E16FE-6460-41EA-BA59-0172A69FD6C5}"/>
              </a:ext>
            </a:extLst>
          </p:cNvPr>
          <p:cNvSpPr>
            <a:spLocks noGrp="1"/>
          </p:cNvSpPr>
          <p:nvPr>
            <p:ph idx="1"/>
          </p:nvPr>
        </p:nvSpPr>
        <p:spPr>
          <a:xfrm>
            <a:off x="3595332" y="230189"/>
            <a:ext cx="8596668" cy="3880773"/>
          </a:xfrm>
          <a:solidFill>
            <a:srgbClr val="F9CC92"/>
          </a:solidFill>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GB" sz="2400" dirty="0"/>
              <a:t>You have two minutes to memorise as much about the image as possible before answering the </a:t>
            </a:r>
            <a:r>
              <a:rPr lang="en-GB" sz="2400" dirty="0" smtClean="0"/>
              <a:t>questions.</a:t>
            </a:r>
            <a:endParaRPr lang="en-GB" sz="2400" dirty="0"/>
          </a:p>
        </p:txBody>
      </p:sp>
      <p:pic>
        <p:nvPicPr>
          <p:cNvPr id="5" name="Picture 4">
            <a:extLst>
              <a:ext uri="{FF2B5EF4-FFF2-40B4-BE49-F238E27FC236}">
                <a16:creationId xmlns:a16="http://schemas.microsoft.com/office/drawing/2014/main" id="{CD308C45-19F1-45B9-B32B-9104C2A2B313}"/>
              </a:ext>
            </a:extLst>
          </p:cNvPr>
          <p:cNvPicPr>
            <a:picLocks noChangeAspect="1"/>
          </p:cNvPicPr>
          <p:nvPr/>
        </p:nvPicPr>
        <p:blipFill>
          <a:blip r:embed="rId2"/>
          <a:stretch>
            <a:fillRect/>
          </a:stretch>
        </p:blipFill>
        <p:spPr>
          <a:xfrm>
            <a:off x="1412240" y="2082800"/>
            <a:ext cx="6564467" cy="375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01873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3E1A3-4F77-4341-96C0-64B069B4F18B}"/>
              </a:ext>
            </a:extLst>
          </p:cNvPr>
          <p:cNvSpPr>
            <a:spLocks noGrp="1"/>
          </p:cNvSpPr>
          <p:nvPr>
            <p:ph type="title"/>
          </p:nvPr>
        </p:nvSpPr>
        <p:spPr>
          <a:xfrm>
            <a:off x="9509760" y="1570192"/>
            <a:ext cx="2682241" cy="776288"/>
          </a:xfrm>
        </p:spPr>
        <p:txBody>
          <a:bodyPr>
            <a:noAutofit/>
          </a:bodyPr>
          <a:lstStyle/>
          <a:p>
            <a:r>
              <a:rPr lang="en-GB" sz="2200" dirty="0"/>
              <a:t>Round Ten - Observation</a:t>
            </a:r>
          </a:p>
        </p:txBody>
      </p:sp>
      <p:pic>
        <p:nvPicPr>
          <p:cNvPr id="5" name="Picture 4">
            <a:extLst>
              <a:ext uri="{FF2B5EF4-FFF2-40B4-BE49-F238E27FC236}">
                <a16:creationId xmlns:a16="http://schemas.microsoft.com/office/drawing/2014/main" id="{CD308C45-19F1-45B9-B32B-9104C2A2B313}"/>
              </a:ext>
            </a:extLst>
          </p:cNvPr>
          <p:cNvPicPr>
            <a:picLocks noChangeAspect="1"/>
          </p:cNvPicPr>
          <p:nvPr/>
        </p:nvPicPr>
        <p:blipFill>
          <a:blip r:embed="rId3"/>
          <a:stretch>
            <a:fillRect/>
          </a:stretch>
        </p:blipFill>
        <p:spPr>
          <a:xfrm>
            <a:off x="0" y="142240"/>
            <a:ext cx="11727332" cy="6715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20430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2BDB2-D8E3-4313-BAD3-F6E7667357D9}"/>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E9C03856-EA6C-4801-B46D-68D35D142777}"/>
              </a:ext>
            </a:extLst>
          </p:cNvPr>
          <p:cNvSpPr>
            <a:spLocks noGrp="1"/>
          </p:cNvSpPr>
          <p:nvPr>
            <p:ph idx="1"/>
          </p:nvPr>
        </p:nvSpPr>
        <p:spPr>
          <a:xfrm>
            <a:off x="677334" y="993058"/>
            <a:ext cx="10854813" cy="4970861"/>
          </a:xfrm>
          <a:solidFill>
            <a:srgbClr val="F6D5B4"/>
          </a:solidFill>
        </p:spPr>
        <p:style>
          <a:lnRef idx="2">
            <a:schemeClr val="dk1"/>
          </a:lnRef>
          <a:fillRef idx="1">
            <a:schemeClr val="lt1"/>
          </a:fillRef>
          <a:effectRef idx="0">
            <a:schemeClr val="dk1"/>
          </a:effectRef>
          <a:fontRef idx="minor">
            <a:schemeClr val="dk1"/>
          </a:fontRef>
        </p:style>
        <p:txBody>
          <a:bodyPr>
            <a:normAutofit/>
          </a:bodyPr>
          <a:lstStyle/>
          <a:p>
            <a:pPr marL="514350" indent="-514350">
              <a:buFont typeface="+mj-lt"/>
              <a:buAutoNum type="alphaLcParenR"/>
            </a:pPr>
            <a:r>
              <a:rPr lang="en-GB" sz="2800" dirty="0"/>
              <a:t>Which animal was on the roof of the shed?</a:t>
            </a:r>
          </a:p>
          <a:p>
            <a:pPr marL="514350" indent="-514350">
              <a:buFont typeface="+mj-lt"/>
              <a:buAutoNum type="alphaLcParenR"/>
            </a:pPr>
            <a:r>
              <a:rPr lang="en-GB" sz="2800" dirty="0"/>
              <a:t>What colour was the </a:t>
            </a:r>
            <a:r>
              <a:rPr lang="en-GB" sz="2800" dirty="0" smtClean="0"/>
              <a:t>lights on </a:t>
            </a:r>
            <a:r>
              <a:rPr lang="en-GB" sz="2800" dirty="0"/>
              <a:t>the tree?</a:t>
            </a:r>
          </a:p>
          <a:p>
            <a:pPr marL="514350" indent="-514350">
              <a:buFont typeface="+mj-lt"/>
              <a:buAutoNum type="alphaLcParenR"/>
            </a:pPr>
            <a:r>
              <a:rPr lang="en-GB" sz="2800" dirty="0"/>
              <a:t>How many snowmen wore top hats?</a:t>
            </a:r>
          </a:p>
          <a:p>
            <a:pPr marL="514350" indent="-514350">
              <a:buFont typeface="+mj-lt"/>
              <a:buAutoNum type="alphaLcParenR"/>
            </a:pPr>
            <a:r>
              <a:rPr lang="en-GB" sz="2800" dirty="0"/>
              <a:t>How many train wheels were visible?</a:t>
            </a:r>
          </a:p>
          <a:p>
            <a:pPr marL="514350" indent="-514350">
              <a:buFont typeface="+mj-lt"/>
              <a:buAutoNum type="alphaLcParenR"/>
            </a:pPr>
            <a:r>
              <a:rPr lang="en-GB" sz="2800" dirty="0"/>
              <a:t>How many mammals were on the ground?</a:t>
            </a:r>
          </a:p>
          <a:p>
            <a:pPr marL="514350" indent="-514350">
              <a:buFont typeface="+mj-lt"/>
              <a:buAutoNum type="alphaLcParenR"/>
            </a:pPr>
            <a:r>
              <a:rPr lang="en-GB" sz="2800" dirty="0"/>
              <a:t>Who was travelling past the moon?</a:t>
            </a:r>
          </a:p>
          <a:p>
            <a:pPr marL="514350" indent="-514350">
              <a:buFont typeface="+mj-lt"/>
              <a:buAutoNum type="alphaLcParenR"/>
            </a:pPr>
            <a:r>
              <a:rPr lang="en-GB" sz="2800" dirty="0"/>
              <a:t>How many buttons did the left snowman have?</a:t>
            </a:r>
            <a:r>
              <a:rPr lang="en-GB" dirty="0"/>
              <a:t/>
            </a:r>
            <a:br>
              <a:rPr lang="en-GB" dirty="0"/>
            </a:br>
            <a:endParaRPr lang="en-GB" dirty="0"/>
          </a:p>
          <a:p>
            <a:pPr marL="514350" indent="-514350">
              <a:buFont typeface="+mj-lt"/>
              <a:buAutoNum type="alphaLcParenR"/>
            </a:pPr>
            <a:endParaRPr lang="en-GB" dirty="0"/>
          </a:p>
        </p:txBody>
      </p:sp>
    </p:spTree>
    <p:extLst>
      <p:ext uri="{BB962C8B-B14F-4D97-AF65-F5344CB8AC3E}">
        <p14:creationId xmlns:p14="http://schemas.microsoft.com/office/powerpoint/2010/main" val="143307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02FE3-EA12-4CFF-91B9-9F494C603F22}"/>
              </a:ext>
            </a:extLst>
          </p:cNvPr>
          <p:cNvSpPr>
            <a:spLocks noGrp="1"/>
          </p:cNvSpPr>
          <p:nvPr>
            <p:ph type="title"/>
          </p:nvPr>
        </p:nvSpPr>
        <p:spPr/>
        <p:txBody>
          <a:bodyPr/>
          <a:lstStyle/>
          <a:p>
            <a:r>
              <a:rPr lang="en-GB" dirty="0" smtClean="0"/>
              <a:t>Name </a:t>
            </a:r>
            <a:r>
              <a:rPr lang="en-GB" dirty="0"/>
              <a:t>The Item</a:t>
            </a:r>
          </a:p>
        </p:txBody>
      </p:sp>
      <p:pic>
        <p:nvPicPr>
          <p:cNvPr id="4" name="Picture 3">
            <a:extLst>
              <a:ext uri="{FF2B5EF4-FFF2-40B4-BE49-F238E27FC236}">
                <a16:creationId xmlns:a16="http://schemas.microsoft.com/office/drawing/2014/main" id="{68D489AF-493A-4393-A1E4-D60FEDFDB0D7}"/>
              </a:ext>
            </a:extLst>
          </p:cNvPr>
          <p:cNvPicPr>
            <a:picLocks noChangeAspect="1"/>
          </p:cNvPicPr>
          <p:nvPr/>
        </p:nvPicPr>
        <p:blipFill>
          <a:blip r:embed="rId3"/>
          <a:stretch>
            <a:fillRect/>
          </a:stretch>
        </p:blipFill>
        <p:spPr>
          <a:xfrm>
            <a:off x="668593" y="2438702"/>
            <a:ext cx="2718843" cy="20391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77938E1B-9765-4EB0-B549-60298E0E7B1D}"/>
              </a:ext>
            </a:extLst>
          </p:cNvPr>
          <p:cNvPicPr>
            <a:picLocks noChangeAspect="1"/>
          </p:cNvPicPr>
          <p:nvPr/>
        </p:nvPicPr>
        <p:blipFill>
          <a:blip r:embed="rId4"/>
          <a:stretch>
            <a:fillRect/>
          </a:stretch>
        </p:blipFill>
        <p:spPr>
          <a:xfrm>
            <a:off x="4736576" y="2409434"/>
            <a:ext cx="2718843" cy="20391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F476AE70-4739-4617-8A7D-CEF8D6B0DA28}"/>
              </a:ext>
            </a:extLst>
          </p:cNvPr>
          <p:cNvPicPr>
            <a:picLocks noChangeAspect="1"/>
          </p:cNvPicPr>
          <p:nvPr/>
        </p:nvPicPr>
        <p:blipFill rotWithShape="1">
          <a:blip r:embed="rId5"/>
          <a:srcRect t="4224"/>
          <a:stretch/>
        </p:blipFill>
        <p:spPr>
          <a:xfrm>
            <a:off x="8804559" y="2346480"/>
            <a:ext cx="2718843" cy="20728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F932EA7C-FF76-42DD-9670-CFCBA748D8C3}"/>
              </a:ext>
            </a:extLst>
          </p:cNvPr>
          <p:cNvPicPr>
            <a:picLocks noChangeAspect="1"/>
          </p:cNvPicPr>
          <p:nvPr/>
        </p:nvPicPr>
        <p:blipFill>
          <a:blip r:embed="rId6"/>
          <a:stretch>
            <a:fillRect/>
          </a:stretch>
        </p:blipFill>
        <p:spPr>
          <a:xfrm>
            <a:off x="4736576" y="4687021"/>
            <a:ext cx="2718843" cy="2003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50EE654F-3865-4A41-B61E-2152E90424FE}"/>
              </a:ext>
            </a:extLst>
          </p:cNvPr>
          <p:cNvPicPr>
            <a:picLocks noChangeAspect="1"/>
          </p:cNvPicPr>
          <p:nvPr/>
        </p:nvPicPr>
        <p:blipFill>
          <a:blip r:embed="rId7"/>
          <a:stretch>
            <a:fillRect/>
          </a:stretch>
        </p:blipFill>
        <p:spPr>
          <a:xfrm>
            <a:off x="668593" y="4651462"/>
            <a:ext cx="2718842" cy="20391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55C1536F-5EA2-45E5-B6F4-8B4F0E0C927C}"/>
              </a:ext>
            </a:extLst>
          </p:cNvPr>
          <p:cNvPicPr>
            <a:picLocks noChangeAspect="1"/>
          </p:cNvPicPr>
          <p:nvPr/>
        </p:nvPicPr>
        <p:blipFill>
          <a:blip r:embed="rId8"/>
          <a:stretch>
            <a:fillRect/>
          </a:stretch>
        </p:blipFill>
        <p:spPr>
          <a:xfrm>
            <a:off x="8804559" y="4660352"/>
            <a:ext cx="2718843" cy="20569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Oval 10">
            <a:extLst>
              <a:ext uri="{FF2B5EF4-FFF2-40B4-BE49-F238E27FC236}">
                <a16:creationId xmlns:a16="http://schemas.microsoft.com/office/drawing/2014/main" id="{833143BC-4DF9-48B2-BBE0-397EE44B811C}"/>
              </a:ext>
            </a:extLst>
          </p:cNvPr>
          <p:cNvSpPr/>
          <p:nvPr/>
        </p:nvSpPr>
        <p:spPr>
          <a:xfrm>
            <a:off x="384111" y="2255520"/>
            <a:ext cx="568960" cy="518160"/>
          </a:xfrm>
          <a:prstGeom prst="ellipse">
            <a:avLst/>
          </a:prstGeom>
          <a:solidFill>
            <a:srgbClr val="D1E2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A</a:t>
            </a:r>
          </a:p>
        </p:txBody>
      </p:sp>
      <p:sp>
        <p:nvSpPr>
          <p:cNvPr id="12" name="Oval 11">
            <a:extLst>
              <a:ext uri="{FF2B5EF4-FFF2-40B4-BE49-F238E27FC236}">
                <a16:creationId xmlns:a16="http://schemas.microsoft.com/office/drawing/2014/main" id="{EAA8D89F-4205-45BE-8559-FF5A1ADB2362}"/>
              </a:ext>
            </a:extLst>
          </p:cNvPr>
          <p:cNvSpPr/>
          <p:nvPr/>
        </p:nvSpPr>
        <p:spPr>
          <a:xfrm>
            <a:off x="4452094" y="2255520"/>
            <a:ext cx="568960" cy="518160"/>
          </a:xfrm>
          <a:prstGeom prst="ellipse">
            <a:avLst/>
          </a:prstGeom>
          <a:solidFill>
            <a:srgbClr val="EFC2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B</a:t>
            </a:r>
          </a:p>
        </p:txBody>
      </p:sp>
      <p:sp>
        <p:nvSpPr>
          <p:cNvPr id="13" name="Oval 12">
            <a:extLst>
              <a:ext uri="{FF2B5EF4-FFF2-40B4-BE49-F238E27FC236}">
                <a16:creationId xmlns:a16="http://schemas.microsoft.com/office/drawing/2014/main" id="{14C5E16A-683C-4014-A843-BE264C581199}"/>
              </a:ext>
            </a:extLst>
          </p:cNvPr>
          <p:cNvSpPr/>
          <p:nvPr/>
        </p:nvSpPr>
        <p:spPr>
          <a:xfrm>
            <a:off x="8520077" y="2255520"/>
            <a:ext cx="568960" cy="518160"/>
          </a:xfrm>
          <a:prstGeom prst="ellipse">
            <a:avLst/>
          </a:prstGeom>
          <a:solidFill>
            <a:srgbClr val="DBD7E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a:t>
            </a:r>
          </a:p>
        </p:txBody>
      </p:sp>
      <p:sp>
        <p:nvSpPr>
          <p:cNvPr id="14" name="Oval 13">
            <a:extLst>
              <a:ext uri="{FF2B5EF4-FFF2-40B4-BE49-F238E27FC236}">
                <a16:creationId xmlns:a16="http://schemas.microsoft.com/office/drawing/2014/main" id="{06982833-265F-4214-97FE-47B16FF4D4C9}"/>
              </a:ext>
            </a:extLst>
          </p:cNvPr>
          <p:cNvSpPr/>
          <p:nvPr/>
        </p:nvSpPr>
        <p:spPr>
          <a:xfrm>
            <a:off x="384111" y="4570056"/>
            <a:ext cx="568960" cy="518160"/>
          </a:xfrm>
          <a:prstGeom prst="ellipse">
            <a:avLst/>
          </a:prstGeom>
          <a:solidFill>
            <a:srgbClr val="B8D8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D</a:t>
            </a:r>
          </a:p>
        </p:txBody>
      </p:sp>
      <p:sp>
        <p:nvSpPr>
          <p:cNvPr id="15" name="Oval 14">
            <a:extLst>
              <a:ext uri="{FF2B5EF4-FFF2-40B4-BE49-F238E27FC236}">
                <a16:creationId xmlns:a16="http://schemas.microsoft.com/office/drawing/2014/main" id="{43F29E2B-1B51-479D-AF89-F593DBBFDDE7}"/>
              </a:ext>
            </a:extLst>
          </p:cNvPr>
          <p:cNvSpPr/>
          <p:nvPr/>
        </p:nvSpPr>
        <p:spPr>
          <a:xfrm>
            <a:off x="4452094" y="4570056"/>
            <a:ext cx="568960" cy="518160"/>
          </a:xfrm>
          <a:prstGeom prst="ellipse">
            <a:avLst/>
          </a:prstGeom>
          <a:solidFill>
            <a:srgbClr val="F7EE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E</a:t>
            </a:r>
          </a:p>
        </p:txBody>
      </p:sp>
      <p:sp>
        <p:nvSpPr>
          <p:cNvPr id="16" name="Oval 15">
            <a:extLst>
              <a:ext uri="{FF2B5EF4-FFF2-40B4-BE49-F238E27FC236}">
                <a16:creationId xmlns:a16="http://schemas.microsoft.com/office/drawing/2014/main" id="{33734074-66BC-4B76-AB21-856B898FC8D2}"/>
              </a:ext>
            </a:extLst>
          </p:cNvPr>
          <p:cNvSpPr/>
          <p:nvPr/>
        </p:nvSpPr>
        <p:spPr>
          <a:xfrm>
            <a:off x="8520077" y="4570056"/>
            <a:ext cx="568960" cy="518160"/>
          </a:xfrm>
          <a:prstGeom prst="ellipse">
            <a:avLst/>
          </a:prstGeom>
          <a:solidFill>
            <a:srgbClr val="F9CC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F</a:t>
            </a:r>
          </a:p>
        </p:txBody>
      </p:sp>
    </p:spTree>
    <p:extLst>
      <p:ext uri="{BB962C8B-B14F-4D97-AF65-F5344CB8AC3E}">
        <p14:creationId xmlns:p14="http://schemas.microsoft.com/office/powerpoint/2010/main" val="4120003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02FE3-EA12-4CFF-91B9-9F494C603F22}"/>
              </a:ext>
            </a:extLst>
          </p:cNvPr>
          <p:cNvSpPr>
            <a:spLocks noGrp="1"/>
          </p:cNvSpPr>
          <p:nvPr>
            <p:ph type="title"/>
          </p:nvPr>
        </p:nvSpPr>
        <p:spPr/>
        <p:txBody>
          <a:bodyPr/>
          <a:lstStyle/>
          <a:p>
            <a:r>
              <a:rPr lang="en-GB" dirty="0" smtClean="0"/>
              <a:t>Name </a:t>
            </a:r>
            <a:r>
              <a:rPr lang="en-GB" dirty="0"/>
              <a:t>The Item</a:t>
            </a:r>
          </a:p>
        </p:txBody>
      </p:sp>
      <p:pic>
        <p:nvPicPr>
          <p:cNvPr id="4" name="Picture 3">
            <a:extLst>
              <a:ext uri="{FF2B5EF4-FFF2-40B4-BE49-F238E27FC236}">
                <a16:creationId xmlns:a16="http://schemas.microsoft.com/office/drawing/2014/main" id="{68D489AF-493A-4393-A1E4-D60FEDFDB0D7}"/>
              </a:ext>
            </a:extLst>
          </p:cNvPr>
          <p:cNvPicPr>
            <a:picLocks noChangeAspect="1"/>
          </p:cNvPicPr>
          <p:nvPr/>
        </p:nvPicPr>
        <p:blipFill>
          <a:blip r:embed="rId3"/>
          <a:stretch>
            <a:fillRect/>
          </a:stretch>
        </p:blipFill>
        <p:spPr>
          <a:xfrm>
            <a:off x="668593" y="2438702"/>
            <a:ext cx="2718843" cy="20391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77938E1B-9765-4EB0-B549-60298E0E7B1D}"/>
              </a:ext>
            </a:extLst>
          </p:cNvPr>
          <p:cNvPicPr>
            <a:picLocks noChangeAspect="1"/>
          </p:cNvPicPr>
          <p:nvPr/>
        </p:nvPicPr>
        <p:blipFill>
          <a:blip r:embed="rId4"/>
          <a:stretch>
            <a:fillRect/>
          </a:stretch>
        </p:blipFill>
        <p:spPr>
          <a:xfrm>
            <a:off x="4736576" y="2409434"/>
            <a:ext cx="2718843" cy="20391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F476AE70-4739-4617-8A7D-CEF8D6B0DA28}"/>
              </a:ext>
            </a:extLst>
          </p:cNvPr>
          <p:cNvPicPr>
            <a:picLocks noChangeAspect="1"/>
          </p:cNvPicPr>
          <p:nvPr/>
        </p:nvPicPr>
        <p:blipFill rotWithShape="1">
          <a:blip r:embed="rId5"/>
          <a:srcRect t="4224"/>
          <a:stretch/>
        </p:blipFill>
        <p:spPr>
          <a:xfrm>
            <a:off x="8804559" y="2346480"/>
            <a:ext cx="2718843" cy="20728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F932EA7C-FF76-42DD-9670-CFCBA748D8C3}"/>
              </a:ext>
            </a:extLst>
          </p:cNvPr>
          <p:cNvPicPr>
            <a:picLocks noChangeAspect="1"/>
          </p:cNvPicPr>
          <p:nvPr/>
        </p:nvPicPr>
        <p:blipFill>
          <a:blip r:embed="rId6"/>
          <a:stretch>
            <a:fillRect/>
          </a:stretch>
        </p:blipFill>
        <p:spPr>
          <a:xfrm>
            <a:off x="4736576" y="4687021"/>
            <a:ext cx="2718843" cy="2003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50EE654F-3865-4A41-B61E-2152E90424FE}"/>
              </a:ext>
            </a:extLst>
          </p:cNvPr>
          <p:cNvPicPr>
            <a:picLocks noChangeAspect="1"/>
          </p:cNvPicPr>
          <p:nvPr/>
        </p:nvPicPr>
        <p:blipFill>
          <a:blip r:embed="rId7"/>
          <a:stretch>
            <a:fillRect/>
          </a:stretch>
        </p:blipFill>
        <p:spPr>
          <a:xfrm>
            <a:off x="668593" y="4651462"/>
            <a:ext cx="2718842" cy="20391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55C1536F-5EA2-45E5-B6F4-8B4F0E0C927C}"/>
              </a:ext>
            </a:extLst>
          </p:cNvPr>
          <p:cNvPicPr>
            <a:picLocks noChangeAspect="1"/>
          </p:cNvPicPr>
          <p:nvPr/>
        </p:nvPicPr>
        <p:blipFill>
          <a:blip r:embed="rId8"/>
          <a:stretch>
            <a:fillRect/>
          </a:stretch>
        </p:blipFill>
        <p:spPr>
          <a:xfrm>
            <a:off x="8804559" y="4660352"/>
            <a:ext cx="2718843" cy="20569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Oval 10">
            <a:extLst>
              <a:ext uri="{FF2B5EF4-FFF2-40B4-BE49-F238E27FC236}">
                <a16:creationId xmlns:a16="http://schemas.microsoft.com/office/drawing/2014/main" id="{833143BC-4DF9-48B2-BBE0-397EE44B811C}"/>
              </a:ext>
            </a:extLst>
          </p:cNvPr>
          <p:cNvSpPr/>
          <p:nvPr/>
        </p:nvSpPr>
        <p:spPr>
          <a:xfrm>
            <a:off x="384111" y="2255520"/>
            <a:ext cx="568960" cy="518160"/>
          </a:xfrm>
          <a:prstGeom prst="ellipse">
            <a:avLst/>
          </a:prstGeom>
          <a:solidFill>
            <a:srgbClr val="D1E2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A</a:t>
            </a:r>
          </a:p>
        </p:txBody>
      </p:sp>
      <p:sp>
        <p:nvSpPr>
          <p:cNvPr id="12" name="Oval 11">
            <a:extLst>
              <a:ext uri="{FF2B5EF4-FFF2-40B4-BE49-F238E27FC236}">
                <a16:creationId xmlns:a16="http://schemas.microsoft.com/office/drawing/2014/main" id="{EAA8D89F-4205-45BE-8559-FF5A1ADB2362}"/>
              </a:ext>
            </a:extLst>
          </p:cNvPr>
          <p:cNvSpPr/>
          <p:nvPr/>
        </p:nvSpPr>
        <p:spPr>
          <a:xfrm>
            <a:off x="4452094" y="2255520"/>
            <a:ext cx="568960" cy="518160"/>
          </a:xfrm>
          <a:prstGeom prst="ellipse">
            <a:avLst/>
          </a:prstGeom>
          <a:solidFill>
            <a:srgbClr val="EFC2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B</a:t>
            </a:r>
          </a:p>
        </p:txBody>
      </p:sp>
      <p:sp>
        <p:nvSpPr>
          <p:cNvPr id="13" name="Oval 12">
            <a:extLst>
              <a:ext uri="{FF2B5EF4-FFF2-40B4-BE49-F238E27FC236}">
                <a16:creationId xmlns:a16="http://schemas.microsoft.com/office/drawing/2014/main" id="{14C5E16A-683C-4014-A843-BE264C581199}"/>
              </a:ext>
            </a:extLst>
          </p:cNvPr>
          <p:cNvSpPr/>
          <p:nvPr/>
        </p:nvSpPr>
        <p:spPr>
          <a:xfrm>
            <a:off x="8520077" y="2255520"/>
            <a:ext cx="568960" cy="518160"/>
          </a:xfrm>
          <a:prstGeom prst="ellipse">
            <a:avLst/>
          </a:prstGeom>
          <a:solidFill>
            <a:srgbClr val="DBD7E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a:t>
            </a:r>
          </a:p>
        </p:txBody>
      </p:sp>
      <p:sp>
        <p:nvSpPr>
          <p:cNvPr id="14" name="Oval 13">
            <a:extLst>
              <a:ext uri="{FF2B5EF4-FFF2-40B4-BE49-F238E27FC236}">
                <a16:creationId xmlns:a16="http://schemas.microsoft.com/office/drawing/2014/main" id="{06982833-265F-4214-97FE-47B16FF4D4C9}"/>
              </a:ext>
            </a:extLst>
          </p:cNvPr>
          <p:cNvSpPr/>
          <p:nvPr/>
        </p:nvSpPr>
        <p:spPr>
          <a:xfrm>
            <a:off x="384111" y="4570056"/>
            <a:ext cx="568960" cy="518160"/>
          </a:xfrm>
          <a:prstGeom prst="ellipse">
            <a:avLst/>
          </a:prstGeom>
          <a:solidFill>
            <a:srgbClr val="B8D8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D</a:t>
            </a:r>
          </a:p>
        </p:txBody>
      </p:sp>
      <p:sp>
        <p:nvSpPr>
          <p:cNvPr id="15" name="Oval 14">
            <a:extLst>
              <a:ext uri="{FF2B5EF4-FFF2-40B4-BE49-F238E27FC236}">
                <a16:creationId xmlns:a16="http://schemas.microsoft.com/office/drawing/2014/main" id="{43F29E2B-1B51-479D-AF89-F593DBBFDDE7}"/>
              </a:ext>
            </a:extLst>
          </p:cNvPr>
          <p:cNvSpPr/>
          <p:nvPr/>
        </p:nvSpPr>
        <p:spPr>
          <a:xfrm>
            <a:off x="4452094" y="4570056"/>
            <a:ext cx="568960" cy="518160"/>
          </a:xfrm>
          <a:prstGeom prst="ellipse">
            <a:avLst/>
          </a:prstGeom>
          <a:solidFill>
            <a:srgbClr val="F7EE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E</a:t>
            </a:r>
          </a:p>
        </p:txBody>
      </p:sp>
      <p:sp>
        <p:nvSpPr>
          <p:cNvPr id="16" name="Oval 15">
            <a:extLst>
              <a:ext uri="{FF2B5EF4-FFF2-40B4-BE49-F238E27FC236}">
                <a16:creationId xmlns:a16="http://schemas.microsoft.com/office/drawing/2014/main" id="{33734074-66BC-4B76-AB21-856B898FC8D2}"/>
              </a:ext>
            </a:extLst>
          </p:cNvPr>
          <p:cNvSpPr/>
          <p:nvPr/>
        </p:nvSpPr>
        <p:spPr>
          <a:xfrm>
            <a:off x="8520077" y="4570056"/>
            <a:ext cx="568960" cy="518160"/>
          </a:xfrm>
          <a:prstGeom prst="ellipse">
            <a:avLst/>
          </a:prstGeom>
          <a:solidFill>
            <a:srgbClr val="F9CC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F</a:t>
            </a:r>
          </a:p>
        </p:txBody>
      </p:sp>
      <p:sp>
        <p:nvSpPr>
          <p:cNvPr id="8" name="TextBox 7">
            <a:extLst>
              <a:ext uri="{FF2B5EF4-FFF2-40B4-BE49-F238E27FC236}">
                <a16:creationId xmlns:a16="http://schemas.microsoft.com/office/drawing/2014/main" id="{F4BDC987-717D-4F27-BA17-885E9EDEFEC7}"/>
              </a:ext>
            </a:extLst>
          </p:cNvPr>
          <p:cNvSpPr txBox="1"/>
          <p:nvPr/>
        </p:nvSpPr>
        <p:spPr>
          <a:xfrm rot="19854606">
            <a:off x="655302" y="3237361"/>
            <a:ext cx="2724849" cy="523220"/>
          </a:xfrm>
          <a:prstGeom prst="rect">
            <a:avLst/>
          </a:prstGeom>
          <a:solidFill>
            <a:srgbClr val="D1E2A5"/>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GB" sz="2800" b="1" dirty="0">
                <a:solidFill>
                  <a:sysClr val="windowText" lastClr="000000"/>
                </a:solidFill>
              </a:rPr>
              <a:t>Mistletoe</a:t>
            </a:r>
          </a:p>
        </p:txBody>
      </p:sp>
      <p:sp>
        <p:nvSpPr>
          <p:cNvPr id="17" name="TextBox 16">
            <a:extLst>
              <a:ext uri="{FF2B5EF4-FFF2-40B4-BE49-F238E27FC236}">
                <a16:creationId xmlns:a16="http://schemas.microsoft.com/office/drawing/2014/main" id="{0730D522-D5D8-4387-BB2E-0475554625B1}"/>
              </a:ext>
            </a:extLst>
          </p:cNvPr>
          <p:cNvSpPr txBox="1"/>
          <p:nvPr/>
        </p:nvSpPr>
        <p:spPr>
          <a:xfrm rot="19854606">
            <a:off x="4733572" y="3206154"/>
            <a:ext cx="2724849" cy="523220"/>
          </a:xfrm>
          <a:prstGeom prst="rect">
            <a:avLst/>
          </a:prstGeom>
          <a:solidFill>
            <a:srgbClr val="EFC2C5"/>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GB" sz="2800" b="1" dirty="0">
                <a:solidFill>
                  <a:sysClr val="windowText" lastClr="000000"/>
                </a:solidFill>
              </a:rPr>
              <a:t>Yule Log</a:t>
            </a:r>
          </a:p>
        </p:txBody>
      </p:sp>
      <p:sp>
        <p:nvSpPr>
          <p:cNvPr id="18" name="TextBox 17">
            <a:extLst>
              <a:ext uri="{FF2B5EF4-FFF2-40B4-BE49-F238E27FC236}">
                <a16:creationId xmlns:a16="http://schemas.microsoft.com/office/drawing/2014/main" id="{40275FC2-ABB6-4BFB-9D46-648516FFCEFE}"/>
              </a:ext>
            </a:extLst>
          </p:cNvPr>
          <p:cNvSpPr txBox="1"/>
          <p:nvPr/>
        </p:nvSpPr>
        <p:spPr>
          <a:xfrm rot="19854606">
            <a:off x="8820891" y="3167389"/>
            <a:ext cx="2724849" cy="523220"/>
          </a:xfrm>
          <a:prstGeom prst="rect">
            <a:avLst/>
          </a:prstGeom>
          <a:solidFill>
            <a:srgbClr val="DBD7E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GB" sz="2800" b="1" dirty="0">
                <a:solidFill>
                  <a:sysClr val="windowText" lastClr="000000"/>
                </a:solidFill>
              </a:rPr>
              <a:t>Holly Wreath</a:t>
            </a:r>
          </a:p>
        </p:txBody>
      </p:sp>
      <p:sp>
        <p:nvSpPr>
          <p:cNvPr id="19" name="TextBox 18">
            <a:extLst>
              <a:ext uri="{FF2B5EF4-FFF2-40B4-BE49-F238E27FC236}">
                <a16:creationId xmlns:a16="http://schemas.microsoft.com/office/drawing/2014/main" id="{045C3C95-41D9-4618-B8D7-87B5BB92E437}"/>
              </a:ext>
            </a:extLst>
          </p:cNvPr>
          <p:cNvSpPr txBox="1"/>
          <p:nvPr/>
        </p:nvSpPr>
        <p:spPr>
          <a:xfrm rot="19854606">
            <a:off x="665589" y="5458521"/>
            <a:ext cx="2724849" cy="523220"/>
          </a:xfrm>
          <a:prstGeom prst="rect">
            <a:avLst/>
          </a:prstGeom>
          <a:solidFill>
            <a:srgbClr val="B8D8D7"/>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GB" sz="2800" b="1" dirty="0" err="1">
                <a:solidFill>
                  <a:sysClr val="windowText" lastClr="000000"/>
                </a:solidFill>
              </a:rPr>
              <a:t>Stollen</a:t>
            </a:r>
            <a:endParaRPr lang="en-GB" sz="2800" b="1" dirty="0">
              <a:solidFill>
                <a:sysClr val="windowText" lastClr="000000"/>
              </a:solidFill>
            </a:endParaRPr>
          </a:p>
        </p:txBody>
      </p:sp>
      <p:sp>
        <p:nvSpPr>
          <p:cNvPr id="20" name="TextBox 19">
            <a:extLst>
              <a:ext uri="{FF2B5EF4-FFF2-40B4-BE49-F238E27FC236}">
                <a16:creationId xmlns:a16="http://schemas.microsoft.com/office/drawing/2014/main" id="{79D880EE-3D79-417F-97CA-0383CCE243EC}"/>
              </a:ext>
            </a:extLst>
          </p:cNvPr>
          <p:cNvSpPr txBox="1"/>
          <p:nvPr/>
        </p:nvSpPr>
        <p:spPr>
          <a:xfrm rot="19854606">
            <a:off x="4733572" y="5458520"/>
            <a:ext cx="2724849" cy="523220"/>
          </a:xfrm>
          <a:prstGeom prst="rect">
            <a:avLst/>
          </a:prstGeom>
          <a:solidFill>
            <a:srgbClr val="F7EE9C"/>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GB" sz="2800" b="1" dirty="0">
                <a:solidFill>
                  <a:sysClr val="windowText" lastClr="000000"/>
                </a:solidFill>
              </a:rPr>
              <a:t>Snow Globe</a:t>
            </a:r>
          </a:p>
        </p:txBody>
      </p:sp>
      <p:sp>
        <p:nvSpPr>
          <p:cNvPr id="21" name="TextBox 20">
            <a:extLst>
              <a:ext uri="{FF2B5EF4-FFF2-40B4-BE49-F238E27FC236}">
                <a16:creationId xmlns:a16="http://schemas.microsoft.com/office/drawing/2014/main" id="{5D756056-C529-406B-9580-84E0AA190870}"/>
              </a:ext>
            </a:extLst>
          </p:cNvPr>
          <p:cNvSpPr txBox="1"/>
          <p:nvPr/>
        </p:nvSpPr>
        <p:spPr>
          <a:xfrm rot="19854606">
            <a:off x="8801555" y="5477985"/>
            <a:ext cx="2724849" cy="523220"/>
          </a:xfrm>
          <a:prstGeom prst="rect">
            <a:avLst/>
          </a:prstGeom>
          <a:solidFill>
            <a:srgbClr val="F9CC92"/>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GB" sz="2800" b="1" dirty="0">
                <a:solidFill>
                  <a:sysClr val="windowText" lastClr="000000"/>
                </a:solidFill>
              </a:rPr>
              <a:t>Christingle</a:t>
            </a:r>
          </a:p>
        </p:txBody>
      </p:sp>
    </p:spTree>
    <p:extLst>
      <p:ext uri="{BB962C8B-B14F-4D97-AF65-F5344CB8AC3E}">
        <p14:creationId xmlns:p14="http://schemas.microsoft.com/office/powerpoint/2010/main" val="397765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8" grpId="0" animBg="1"/>
      <p:bldP spid="19" grpId="0" animBg="1"/>
      <p:bldP spid="2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DC769-9486-57F7-8158-A1C96865C37C}"/>
              </a:ext>
            </a:extLst>
          </p:cNvPr>
          <p:cNvSpPr>
            <a:spLocks noGrp="1"/>
          </p:cNvSpPr>
          <p:nvPr>
            <p:ph type="title"/>
          </p:nvPr>
        </p:nvSpPr>
        <p:spPr/>
        <p:txBody>
          <a:bodyPr/>
          <a:lstStyle/>
          <a:p>
            <a:r>
              <a:rPr lang="en-GB" dirty="0"/>
              <a:t>Reflection </a:t>
            </a:r>
          </a:p>
        </p:txBody>
      </p:sp>
      <p:sp>
        <p:nvSpPr>
          <p:cNvPr id="3" name="Content Placeholder 2">
            <a:extLst>
              <a:ext uri="{FF2B5EF4-FFF2-40B4-BE49-F238E27FC236}">
                <a16:creationId xmlns:a16="http://schemas.microsoft.com/office/drawing/2014/main" id="{357925C4-4C56-4438-7F9C-DE758C763503}"/>
              </a:ext>
            </a:extLst>
          </p:cNvPr>
          <p:cNvSpPr>
            <a:spLocks noGrp="1"/>
          </p:cNvSpPr>
          <p:nvPr>
            <p:ph idx="1"/>
          </p:nvPr>
        </p:nvSpPr>
        <p:spPr>
          <a:xfrm>
            <a:off x="592667" y="1559455"/>
            <a:ext cx="8596668" cy="3880773"/>
          </a:xfrm>
        </p:spPr>
        <p:txBody>
          <a:bodyPr>
            <a:normAutofit/>
          </a:bodyPr>
          <a:lstStyle/>
          <a:p>
            <a:pPr marL="0" indent="0">
              <a:buNone/>
            </a:pPr>
            <a:r>
              <a:rPr lang="en-GB" sz="3600" dirty="0"/>
              <a:t>Feel fortunate and grateful during advent.  </a:t>
            </a:r>
          </a:p>
          <a:p>
            <a:pPr marL="0" indent="0">
              <a:buNone/>
            </a:pPr>
            <a:endParaRPr lang="en-GB" sz="3600" dirty="0"/>
          </a:p>
          <a:p>
            <a:pPr marL="0" indent="0">
              <a:buNone/>
            </a:pPr>
            <a:endParaRPr lang="en-GB" sz="3600" dirty="0"/>
          </a:p>
        </p:txBody>
      </p:sp>
    </p:spTree>
    <p:extLst>
      <p:ext uri="{BB962C8B-B14F-4D97-AF65-F5344CB8AC3E}">
        <p14:creationId xmlns:p14="http://schemas.microsoft.com/office/powerpoint/2010/main" val="3642544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4645A-4770-4410-AC80-672AC0CBEA58}"/>
              </a:ext>
            </a:extLst>
          </p:cNvPr>
          <p:cNvSpPr>
            <a:spLocks noGrp="1"/>
          </p:cNvSpPr>
          <p:nvPr>
            <p:ph type="title"/>
          </p:nvPr>
        </p:nvSpPr>
        <p:spPr/>
        <p:txBody>
          <a:bodyPr/>
          <a:lstStyle/>
          <a:p>
            <a:r>
              <a:rPr lang="en-GB" dirty="0"/>
              <a:t>How do we prepare for Advent?</a:t>
            </a:r>
          </a:p>
        </p:txBody>
      </p:sp>
      <p:sp>
        <p:nvSpPr>
          <p:cNvPr id="3" name="Content Placeholder 2">
            <a:extLst>
              <a:ext uri="{FF2B5EF4-FFF2-40B4-BE49-F238E27FC236}">
                <a16:creationId xmlns:a16="http://schemas.microsoft.com/office/drawing/2014/main" id="{7A8087EC-B1B5-411F-AD26-4B1D01930603}"/>
              </a:ext>
            </a:extLst>
          </p:cNvPr>
          <p:cNvSpPr>
            <a:spLocks noGrp="1"/>
          </p:cNvSpPr>
          <p:nvPr>
            <p:ph idx="1"/>
          </p:nvPr>
        </p:nvSpPr>
        <p:spPr>
          <a:xfrm>
            <a:off x="677334" y="1390651"/>
            <a:ext cx="8596668" cy="4650712"/>
          </a:xfrm>
        </p:spPr>
        <p:txBody>
          <a:bodyPr>
            <a:normAutofit fontScale="92500"/>
          </a:bodyPr>
          <a:lstStyle/>
          <a:p>
            <a:r>
              <a:rPr lang="en-GB" i="1" dirty="0"/>
              <a:t>Reader 1: </a:t>
            </a:r>
            <a:r>
              <a:rPr lang="en-GB" dirty="0"/>
              <a:t>We can’t help knowing that it will soon be Christmas. For weeks, the shops have been reminding us of that.</a:t>
            </a:r>
          </a:p>
          <a:p>
            <a:r>
              <a:rPr lang="en-GB" i="1" dirty="0"/>
              <a:t>Reader 2: </a:t>
            </a:r>
            <a:r>
              <a:rPr lang="en-GB" dirty="0"/>
              <a:t>There are carol concerts, nativity plays, Christmas lunches in the stores and maybe in school.</a:t>
            </a:r>
          </a:p>
          <a:p>
            <a:r>
              <a:rPr lang="en-GB" i="1" dirty="0"/>
              <a:t>Reader 3:</a:t>
            </a:r>
            <a:r>
              <a:rPr lang="en-GB" dirty="0"/>
              <a:t> There is shopping to be done.</a:t>
            </a:r>
          </a:p>
          <a:p>
            <a:r>
              <a:rPr lang="en-GB" i="1" dirty="0"/>
              <a:t>Reader 4:</a:t>
            </a:r>
            <a:r>
              <a:rPr lang="en-GB" dirty="0"/>
              <a:t> There is a growing excitement as Christmas gets closer. It’s a welcome mid-winter boost.</a:t>
            </a:r>
          </a:p>
          <a:p>
            <a:r>
              <a:rPr lang="en-GB" i="1" dirty="0"/>
              <a:t>Reader 1: </a:t>
            </a:r>
            <a:r>
              <a:rPr lang="en-GB" dirty="0"/>
              <a:t>Most of us enjoy the preparation for it. If we didn’t prepare, it might not be as good a celebration - the preparation is part of the excitement.</a:t>
            </a:r>
          </a:p>
          <a:p>
            <a:r>
              <a:rPr lang="en-GB" i="1" dirty="0"/>
              <a:t>Reader 2: </a:t>
            </a:r>
            <a:r>
              <a:rPr lang="en-GB" dirty="0"/>
              <a:t>In the Christian calendar, the season of Advent begins around the start of December and lasts until Christmas Eve. It is all about preparing, getting ready, looking back and looking forward. The church uses Advent to help us prepare for and understand the meaning of the birth of Christ. Churches are decorated, Christmas crib scenes are prepared and carols and nativity plays are rehearsed. We begin to feel the excitement building.</a:t>
            </a:r>
          </a:p>
          <a:p>
            <a:endParaRPr lang="en-GB" dirty="0"/>
          </a:p>
        </p:txBody>
      </p:sp>
    </p:spTree>
    <p:extLst>
      <p:ext uri="{BB962C8B-B14F-4D97-AF65-F5344CB8AC3E}">
        <p14:creationId xmlns:p14="http://schemas.microsoft.com/office/powerpoint/2010/main" val="3841575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CFA82-90F4-49C5-9009-CFDBF0ADAFDB}"/>
              </a:ext>
            </a:extLst>
          </p:cNvPr>
          <p:cNvSpPr>
            <a:spLocks noGrp="1"/>
          </p:cNvSpPr>
          <p:nvPr>
            <p:ph type="title"/>
          </p:nvPr>
        </p:nvSpPr>
        <p:spPr/>
        <p:txBody>
          <a:bodyPr/>
          <a:lstStyle/>
          <a:p>
            <a:r>
              <a:rPr lang="en-GB" dirty="0"/>
              <a:t>How do we prepare for Advent?</a:t>
            </a:r>
          </a:p>
        </p:txBody>
      </p:sp>
      <p:sp>
        <p:nvSpPr>
          <p:cNvPr id="3" name="Content Placeholder 2">
            <a:extLst>
              <a:ext uri="{FF2B5EF4-FFF2-40B4-BE49-F238E27FC236}">
                <a16:creationId xmlns:a16="http://schemas.microsoft.com/office/drawing/2014/main" id="{4C49C774-8E69-4FF8-BF19-5CA7C804389C}"/>
              </a:ext>
            </a:extLst>
          </p:cNvPr>
          <p:cNvSpPr>
            <a:spLocks noGrp="1"/>
          </p:cNvSpPr>
          <p:nvPr>
            <p:ph idx="1"/>
          </p:nvPr>
        </p:nvSpPr>
        <p:spPr/>
        <p:txBody>
          <a:bodyPr>
            <a:normAutofit/>
          </a:bodyPr>
          <a:lstStyle/>
          <a:p>
            <a:r>
              <a:rPr lang="en-GB" i="1" dirty="0"/>
              <a:t>Reader 4: </a:t>
            </a:r>
            <a:r>
              <a:rPr lang="en-GB" dirty="0"/>
              <a:t>The baby who was born in Bethlehem grew up to be a man who showed us what it is like to live as a human being, having fun and caring for others as they care for us. He challenges us to live in the same way.</a:t>
            </a:r>
          </a:p>
          <a:p>
            <a:r>
              <a:rPr lang="en-GB" i="1" dirty="0"/>
              <a:t>Reader 1: </a:t>
            </a:r>
            <a:r>
              <a:rPr lang="en-GB" dirty="0"/>
              <a:t>Christians believe that Jesus came into the world to show us how to live life, enjoy it to the full and help others to do the same.</a:t>
            </a:r>
          </a:p>
          <a:p>
            <a:r>
              <a:rPr lang="en-GB" i="1" dirty="0"/>
              <a:t>Reader 2: </a:t>
            </a:r>
            <a:r>
              <a:rPr lang="en-GB" dirty="0"/>
              <a:t>Advent is a good time to think about how well we are doing that, especially the enjoyment.</a:t>
            </a:r>
          </a:p>
          <a:p>
            <a:endParaRPr lang="en-GB" dirty="0"/>
          </a:p>
        </p:txBody>
      </p:sp>
    </p:spTree>
    <p:extLst>
      <p:ext uri="{BB962C8B-B14F-4D97-AF65-F5344CB8AC3E}">
        <p14:creationId xmlns:p14="http://schemas.microsoft.com/office/powerpoint/2010/main" val="1500672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0327B4B-0120-BFA0-0476-0ED96789E30B}"/>
              </a:ext>
            </a:extLst>
          </p:cNvPr>
          <p:cNvSpPr/>
          <p:nvPr/>
        </p:nvSpPr>
        <p:spPr>
          <a:xfrm>
            <a:off x="5067429" y="514312"/>
            <a:ext cx="2057143" cy="2057143"/>
          </a:xfrm>
          <a:prstGeom prst="ellipse">
            <a:avLst/>
          </a:prstGeom>
          <a:solidFill>
            <a:srgbClr val="FDD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dirty="0"/>
          </a:p>
        </p:txBody>
      </p:sp>
      <p:sp>
        <p:nvSpPr>
          <p:cNvPr id="5" name="TextBox 4">
            <a:extLst>
              <a:ext uri="{FF2B5EF4-FFF2-40B4-BE49-F238E27FC236}">
                <a16:creationId xmlns:a16="http://schemas.microsoft.com/office/drawing/2014/main" id="{8B8542B5-0F44-1838-B979-A8085BFB0018}"/>
              </a:ext>
            </a:extLst>
          </p:cNvPr>
          <p:cNvSpPr txBox="1"/>
          <p:nvPr/>
        </p:nvSpPr>
        <p:spPr>
          <a:xfrm>
            <a:off x="2130490" y="2504630"/>
            <a:ext cx="7931021" cy="4027834"/>
          </a:xfrm>
          <a:prstGeom prst="rect">
            <a:avLst/>
          </a:prstGeom>
          <a:noFill/>
        </p:spPr>
        <p:txBody>
          <a:bodyPr wrap="square" rtlCol="0">
            <a:spAutoFit/>
          </a:bodyPr>
          <a:lstStyle/>
          <a:p>
            <a:pPr algn="ctr"/>
            <a:r>
              <a:rPr lang="en-GB" sz="11857" b="1" dirty="0">
                <a:solidFill>
                  <a:srgbClr val="0047BB"/>
                </a:solidFill>
              </a:rPr>
              <a:t>Curiosity</a:t>
            </a:r>
            <a:endParaRPr lang="en-GB" sz="3429" b="1" dirty="0">
              <a:solidFill>
                <a:srgbClr val="0047BB"/>
              </a:solidFill>
            </a:endParaRPr>
          </a:p>
          <a:p>
            <a:pPr algn="ctr"/>
            <a:r>
              <a:rPr lang="en-GB" sz="3429" dirty="0">
                <a:solidFill>
                  <a:srgbClr val="0047BB"/>
                </a:solidFill>
              </a:rPr>
              <a:t>Everyone is open to learning new things about themselves, all that surrounds them and how the two fit together.</a:t>
            </a:r>
          </a:p>
        </p:txBody>
      </p:sp>
      <p:pic>
        <p:nvPicPr>
          <p:cNvPr id="15" name="Graphic 14" descr="Thought with solid fill">
            <a:extLst>
              <a:ext uri="{FF2B5EF4-FFF2-40B4-BE49-F238E27FC236}">
                <a16:creationId xmlns:a16="http://schemas.microsoft.com/office/drawing/2014/main" id="{8A86EBD6-9629-E1C5-3D26-B2B695D95F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81715" y="722334"/>
            <a:ext cx="1574571" cy="1574571"/>
          </a:xfrm>
          <a:prstGeom prst="rect">
            <a:avLst/>
          </a:prstGeom>
        </p:spPr>
      </p:pic>
    </p:spTree>
    <p:extLst>
      <p:ext uri="{BB962C8B-B14F-4D97-AF65-F5344CB8AC3E}">
        <p14:creationId xmlns:p14="http://schemas.microsoft.com/office/powerpoint/2010/main" val="25951580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D1611-0DBE-4E5A-AC80-51ED58E64EA3}"/>
              </a:ext>
            </a:extLst>
          </p:cNvPr>
          <p:cNvSpPr>
            <a:spLocks noGrp="1"/>
          </p:cNvSpPr>
          <p:nvPr>
            <p:ph type="title"/>
          </p:nvPr>
        </p:nvSpPr>
        <p:spPr/>
        <p:txBody>
          <a:bodyPr/>
          <a:lstStyle/>
          <a:p>
            <a:r>
              <a:rPr lang="en-GB" dirty="0"/>
              <a:t>How do we prepare for Advent?</a:t>
            </a:r>
          </a:p>
        </p:txBody>
      </p:sp>
      <p:sp>
        <p:nvSpPr>
          <p:cNvPr id="3" name="Content Placeholder 2">
            <a:extLst>
              <a:ext uri="{FF2B5EF4-FFF2-40B4-BE49-F238E27FC236}">
                <a16:creationId xmlns:a16="http://schemas.microsoft.com/office/drawing/2014/main" id="{7580A56E-9029-4F6C-8160-B99237E04B9C}"/>
              </a:ext>
            </a:extLst>
          </p:cNvPr>
          <p:cNvSpPr>
            <a:spLocks noGrp="1"/>
          </p:cNvSpPr>
          <p:nvPr>
            <p:ph idx="1"/>
          </p:nvPr>
        </p:nvSpPr>
        <p:spPr/>
        <p:txBody>
          <a:bodyPr/>
          <a:lstStyle/>
          <a:p>
            <a:r>
              <a:rPr lang="en-GB" i="1" dirty="0"/>
              <a:t>Voice 1:</a:t>
            </a:r>
            <a:r>
              <a:rPr lang="en-GB" dirty="0"/>
              <a:t> I could have stopped and said good morning, but I was in a hurry and moved on.</a:t>
            </a:r>
          </a:p>
          <a:p>
            <a:r>
              <a:rPr lang="en-GB" i="1" dirty="0"/>
              <a:t>Voice 2: </a:t>
            </a:r>
            <a:r>
              <a:rPr lang="en-GB" dirty="0"/>
              <a:t>I could have offered to help, but I was busy with my PlayStation.</a:t>
            </a:r>
          </a:p>
          <a:p>
            <a:r>
              <a:rPr lang="en-GB" i="1" dirty="0"/>
              <a:t>Voice 3:</a:t>
            </a:r>
            <a:r>
              <a:rPr lang="en-GB" dirty="0"/>
              <a:t> I suppose I didn’t have to say that and laugh at her, but . . .</a:t>
            </a:r>
          </a:p>
          <a:p>
            <a:r>
              <a:rPr lang="en-GB" i="1" dirty="0"/>
              <a:t>Voice 4: </a:t>
            </a:r>
            <a:r>
              <a:rPr lang="en-GB" dirty="0"/>
              <a:t>I know 50p isn’t much to give, but I’m saving up for . . .</a:t>
            </a:r>
          </a:p>
          <a:p>
            <a:r>
              <a:rPr lang="en-GB" i="1" dirty="0"/>
              <a:t>Reader 3:</a:t>
            </a:r>
            <a:r>
              <a:rPr lang="en-GB" dirty="0"/>
              <a:t> In the Bible, Jesus says, ‘As you did to one of the least of these, you did it to me.’</a:t>
            </a:r>
          </a:p>
          <a:p>
            <a:r>
              <a:rPr lang="en-GB" i="1" dirty="0"/>
              <a:t>Reader 4: </a:t>
            </a:r>
            <a:r>
              <a:rPr lang="en-GB" dirty="0"/>
              <a:t> It is so easy to help; everyone can make a difference.</a:t>
            </a:r>
          </a:p>
          <a:p>
            <a:endParaRPr lang="en-GB" dirty="0"/>
          </a:p>
        </p:txBody>
      </p:sp>
    </p:spTree>
    <p:extLst>
      <p:ext uri="{BB962C8B-B14F-4D97-AF65-F5344CB8AC3E}">
        <p14:creationId xmlns:p14="http://schemas.microsoft.com/office/powerpoint/2010/main" val="2248003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0327B4B-0120-BFA0-0476-0ED96789E30B}"/>
              </a:ext>
            </a:extLst>
          </p:cNvPr>
          <p:cNvSpPr/>
          <p:nvPr/>
        </p:nvSpPr>
        <p:spPr>
          <a:xfrm>
            <a:off x="5067429" y="514312"/>
            <a:ext cx="2057143" cy="2057143"/>
          </a:xfrm>
          <a:prstGeom prst="ellipse">
            <a:avLst/>
          </a:prstGeom>
          <a:solidFill>
            <a:srgbClr val="FDD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dirty="0"/>
          </a:p>
        </p:txBody>
      </p:sp>
      <p:sp>
        <p:nvSpPr>
          <p:cNvPr id="5" name="TextBox 4">
            <a:extLst>
              <a:ext uri="{FF2B5EF4-FFF2-40B4-BE49-F238E27FC236}">
                <a16:creationId xmlns:a16="http://schemas.microsoft.com/office/drawing/2014/main" id="{8B8542B5-0F44-1838-B979-A8085BFB0018}"/>
              </a:ext>
            </a:extLst>
          </p:cNvPr>
          <p:cNvSpPr txBox="1"/>
          <p:nvPr/>
        </p:nvSpPr>
        <p:spPr>
          <a:xfrm>
            <a:off x="2130490" y="2504630"/>
            <a:ext cx="7931021" cy="4027834"/>
          </a:xfrm>
          <a:prstGeom prst="rect">
            <a:avLst/>
          </a:prstGeom>
          <a:noFill/>
        </p:spPr>
        <p:txBody>
          <a:bodyPr wrap="square" rtlCol="0">
            <a:spAutoFit/>
          </a:bodyPr>
          <a:lstStyle/>
          <a:p>
            <a:pPr algn="ctr"/>
            <a:r>
              <a:rPr lang="en-GB" sz="11857" b="1" dirty="0">
                <a:solidFill>
                  <a:srgbClr val="0047BB"/>
                </a:solidFill>
              </a:rPr>
              <a:t>Health</a:t>
            </a:r>
            <a:endParaRPr lang="en-GB" sz="3429" b="1" dirty="0">
              <a:solidFill>
                <a:srgbClr val="0047BB"/>
              </a:solidFill>
            </a:endParaRPr>
          </a:p>
          <a:p>
            <a:pPr algn="ctr"/>
            <a:r>
              <a:rPr lang="en-GB" sz="3429" dirty="0">
                <a:solidFill>
                  <a:srgbClr val="0047BB"/>
                </a:solidFill>
              </a:rPr>
              <a:t>Everyone has the skills and tools to maintain a healthy balance of their mental, physical and emotional wellbeing.</a:t>
            </a:r>
          </a:p>
        </p:txBody>
      </p:sp>
      <p:pic>
        <p:nvPicPr>
          <p:cNvPr id="13" name="Graphic 12" descr="Yoga with solid fill">
            <a:extLst>
              <a:ext uri="{FF2B5EF4-FFF2-40B4-BE49-F238E27FC236}">
                <a16:creationId xmlns:a16="http://schemas.microsoft.com/office/drawing/2014/main" id="{C23F60DE-BCE9-74CB-AFD9-B72DB2373E1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41397" y="785878"/>
            <a:ext cx="1614889" cy="1614889"/>
          </a:xfrm>
          <a:prstGeom prst="rect">
            <a:avLst/>
          </a:prstGeom>
        </p:spPr>
      </p:pic>
    </p:spTree>
    <p:extLst>
      <p:ext uri="{BB962C8B-B14F-4D97-AF65-F5344CB8AC3E}">
        <p14:creationId xmlns:p14="http://schemas.microsoft.com/office/powerpoint/2010/main" val="1947595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0327B4B-0120-BFA0-0476-0ED96789E30B}"/>
              </a:ext>
            </a:extLst>
          </p:cNvPr>
          <p:cNvSpPr/>
          <p:nvPr/>
        </p:nvSpPr>
        <p:spPr>
          <a:xfrm>
            <a:off x="5067429" y="514312"/>
            <a:ext cx="2057143" cy="2057143"/>
          </a:xfrm>
          <a:prstGeom prst="ellipse">
            <a:avLst/>
          </a:prstGeom>
          <a:solidFill>
            <a:srgbClr val="FDD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dirty="0"/>
          </a:p>
        </p:txBody>
      </p:sp>
      <p:sp>
        <p:nvSpPr>
          <p:cNvPr id="5" name="TextBox 4">
            <a:extLst>
              <a:ext uri="{FF2B5EF4-FFF2-40B4-BE49-F238E27FC236}">
                <a16:creationId xmlns:a16="http://schemas.microsoft.com/office/drawing/2014/main" id="{8B8542B5-0F44-1838-B979-A8085BFB0018}"/>
              </a:ext>
            </a:extLst>
          </p:cNvPr>
          <p:cNvSpPr txBox="1"/>
          <p:nvPr/>
        </p:nvSpPr>
        <p:spPr>
          <a:xfrm>
            <a:off x="1651095" y="2504630"/>
            <a:ext cx="8283017" cy="4001453"/>
          </a:xfrm>
          <a:prstGeom prst="rect">
            <a:avLst/>
          </a:prstGeom>
          <a:noFill/>
        </p:spPr>
        <p:txBody>
          <a:bodyPr wrap="square" lIns="65314" tIns="32657" rIns="65314" bIns="32657" rtlCol="0" anchor="t">
            <a:spAutoFit/>
          </a:bodyPr>
          <a:lstStyle/>
          <a:p>
            <a:pPr algn="ctr"/>
            <a:r>
              <a:rPr lang="en-GB" sz="11857" b="1" dirty="0">
                <a:solidFill>
                  <a:srgbClr val="0047BB"/>
                </a:solidFill>
              </a:rPr>
              <a:t>Confidence</a:t>
            </a:r>
            <a:endParaRPr lang="en-GB" sz="3429" b="1" dirty="0">
              <a:solidFill>
                <a:srgbClr val="0047BB"/>
              </a:solidFill>
            </a:endParaRPr>
          </a:p>
          <a:p>
            <a:pPr algn="ctr"/>
            <a:r>
              <a:rPr lang="en-GB" sz="3429" dirty="0">
                <a:solidFill>
                  <a:srgbClr val="0047BB"/>
                </a:solidFill>
              </a:rPr>
              <a:t>Everyone believes in themselves, stands up for what is right and has the confidence to reflect and learn from their actions.</a:t>
            </a:r>
          </a:p>
        </p:txBody>
      </p:sp>
      <p:pic>
        <p:nvPicPr>
          <p:cNvPr id="7" name="Graphic 6" descr="Hero Female with solid fill">
            <a:extLst>
              <a:ext uri="{FF2B5EF4-FFF2-40B4-BE49-F238E27FC236}">
                <a16:creationId xmlns:a16="http://schemas.microsoft.com/office/drawing/2014/main" id="{62E29B0D-9A16-0BC8-EE61-06F435A524A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39897" y="762516"/>
            <a:ext cx="1645559" cy="1645559"/>
          </a:xfrm>
          <a:prstGeom prst="rect">
            <a:avLst/>
          </a:prstGeom>
        </p:spPr>
      </p:pic>
    </p:spTree>
    <p:extLst>
      <p:ext uri="{BB962C8B-B14F-4D97-AF65-F5344CB8AC3E}">
        <p14:creationId xmlns:p14="http://schemas.microsoft.com/office/powerpoint/2010/main" val="1380564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0327B4B-0120-BFA0-0476-0ED96789E30B}"/>
              </a:ext>
            </a:extLst>
          </p:cNvPr>
          <p:cNvSpPr/>
          <p:nvPr/>
        </p:nvSpPr>
        <p:spPr>
          <a:xfrm>
            <a:off x="5067429" y="514312"/>
            <a:ext cx="2057143" cy="2057143"/>
          </a:xfrm>
          <a:prstGeom prst="ellipse">
            <a:avLst/>
          </a:prstGeom>
          <a:solidFill>
            <a:srgbClr val="FDD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dirty="0"/>
          </a:p>
        </p:txBody>
      </p:sp>
      <p:sp>
        <p:nvSpPr>
          <p:cNvPr id="5" name="TextBox 4">
            <a:extLst>
              <a:ext uri="{FF2B5EF4-FFF2-40B4-BE49-F238E27FC236}">
                <a16:creationId xmlns:a16="http://schemas.microsoft.com/office/drawing/2014/main" id="{8B8542B5-0F44-1838-B979-A8085BFB0018}"/>
              </a:ext>
            </a:extLst>
          </p:cNvPr>
          <p:cNvSpPr txBox="1"/>
          <p:nvPr/>
        </p:nvSpPr>
        <p:spPr>
          <a:xfrm>
            <a:off x="2130490" y="2504630"/>
            <a:ext cx="7931021" cy="3473744"/>
          </a:xfrm>
          <a:prstGeom prst="rect">
            <a:avLst/>
          </a:prstGeom>
          <a:noFill/>
        </p:spPr>
        <p:txBody>
          <a:bodyPr wrap="square" lIns="65314" tIns="32657" rIns="65314" bIns="32657" rtlCol="0" anchor="t">
            <a:spAutoFit/>
          </a:bodyPr>
          <a:lstStyle/>
          <a:p>
            <a:pPr algn="ctr"/>
            <a:r>
              <a:rPr lang="en-GB" sz="11857" b="1" dirty="0">
                <a:solidFill>
                  <a:srgbClr val="0047BB"/>
                </a:solidFill>
              </a:rPr>
              <a:t>Resilience</a:t>
            </a:r>
            <a:endParaRPr lang="en-GB" sz="3429" b="1" dirty="0">
              <a:solidFill>
                <a:srgbClr val="0047BB"/>
              </a:solidFill>
            </a:endParaRPr>
          </a:p>
          <a:p>
            <a:pPr algn="ctr"/>
            <a:r>
              <a:rPr lang="en-GB" sz="3429" dirty="0">
                <a:solidFill>
                  <a:srgbClr val="0047BB"/>
                </a:solidFill>
              </a:rPr>
              <a:t>Everyone keeps trying to better themselves, even when things are difficult or when we make mistakes.</a:t>
            </a:r>
          </a:p>
        </p:txBody>
      </p:sp>
      <p:pic>
        <p:nvPicPr>
          <p:cNvPr id="8" name="Graphic 7" descr="Muscular arm with solid fill">
            <a:extLst>
              <a:ext uri="{FF2B5EF4-FFF2-40B4-BE49-F238E27FC236}">
                <a16:creationId xmlns:a16="http://schemas.microsoft.com/office/drawing/2014/main" id="{C2F478C5-941C-A67C-7161-C04E2443C6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47016" y="710107"/>
            <a:ext cx="1697967" cy="1697967"/>
          </a:xfrm>
          <a:prstGeom prst="rect">
            <a:avLst/>
          </a:prstGeom>
        </p:spPr>
      </p:pic>
    </p:spTree>
    <p:extLst>
      <p:ext uri="{BB962C8B-B14F-4D97-AF65-F5344CB8AC3E}">
        <p14:creationId xmlns:p14="http://schemas.microsoft.com/office/powerpoint/2010/main" val="4271411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0327B4B-0120-BFA0-0476-0ED96789E30B}"/>
              </a:ext>
            </a:extLst>
          </p:cNvPr>
          <p:cNvSpPr/>
          <p:nvPr/>
        </p:nvSpPr>
        <p:spPr>
          <a:xfrm>
            <a:off x="5067429" y="514312"/>
            <a:ext cx="2057143" cy="2057143"/>
          </a:xfrm>
          <a:prstGeom prst="ellipse">
            <a:avLst/>
          </a:prstGeom>
          <a:solidFill>
            <a:srgbClr val="FDD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dirty="0"/>
          </a:p>
        </p:txBody>
      </p:sp>
      <p:sp>
        <p:nvSpPr>
          <p:cNvPr id="5" name="TextBox 4">
            <a:extLst>
              <a:ext uri="{FF2B5EF4-FFF2-40B4-BE49-F238E27FC236}">
                <a16:creationId xmlns:a16="http://schemas.microsoft.com/office/drawing/2014/main" id="{8B8542B5-0F44-1838-B979-A8085BFB0018}"/>
              </a:ext>
            </a:extLst>
          </p:cNvPr>
          <p:cNvSpPr txBox="1"/>
          <p:nvPr/>
        </p:nvSpPr>
        <p:spPr>
          <a:xfrm>
            <a:off x="2130490" y="2504630"/>
            <a:ext cx="7931021" cy="3500125"/>
          </a:xfrm>
          <a:prstGeom prst="rect">
            <a:avLst/>
          </a:prstGeom>
          <a:noFill/>
        </p:spPr>
        <p:txBody>
          <a:bodyPr wrap="square" rtlCol="0">
            <a:spAutoFit/>
          </a:bodyPr>
          <a:lstStyle/>
          <a:p>
            <a:pPr algn="ctr"/>
            <a:r>
              <a:rPr lang="en-GB" sz="11857" b="1" dirty="0">
                <a:solidFill>
                  <a:srgbClr val="0047BB"/>
                </a:solidFill>
              </a:rPr>
              <a:t>Empathy</a:t>
            </a:r>
            <a:endParaRPr lang="en-GB" sz="3429" b="1" dirty="0">
              <a:solidFill>
                <a:srgbClr val="0047BB"/>
              </a:solidFill>
            </a:endParaRPr>
          </a:p>
          <a:p>
            <a:pPr algn="ctr"/>
            <a:r>
              <a:rPr lang="en-GB" sz="3429" dirty="0">
                <a:solidFill>
                  <a:srgbClr val="0047BB"/>
                </a:solidFill>
              </a:rPr>
              <a:t>Everyone is kind, caring and considerate of the feelings of one another.</a:t>
            </a:r>
          </a:p>
        </p:txBody>
      </p:sp>
      <p:pic>
        <p:nvPicPr>
          <p:cNvPr id="9" name="Graphic 8" descr="Care with solid fill">
            <a:extLst>
              <a:ext uri="{FF2B5EF4-FFF2-40B4-BE49-F238E27FC236}">
                <a16:creationId xmlns:a16="http://schemas.microsoft.com/office/drawing/2014/main" id="{64AA67C3-1D60-B911-17A6-8B3D91DFD3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194469" y="607941"/>
            <a:ext cx="1803061" cy="1803061"/>
          </a:xfrm>
          <a:prstGeom prst="rect">
            <a:avLst/>
          </a:prstGeom>
        </p:spPr>
      </p:pic>
    </p:spTree>
    <p:extLst>
      <p:ext uri="{BB962C8B-B14F-4D97-AF65-F5344CB8AC3E}">
        <p14:creationId xmlns:p14="http://schemas.microsoft.com/office/powerpoint/2010/main" val="3857839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0327B4B-0120-BFA0-0476-0ED96789E30B}"/>
              </a:ext>
            </a:extLst>
          </p:cNvPr>
          <p:cNvSpPr/>
          <p:nvPr/>
        </p:nvSpPr>
        <p:spPr>
          <a:xfrm>
            <a:off x="5067429" y="514312"/>
            <a:ext cx="2057143" cy="2057143"/>
          </a:xfrm>
          <a:prstGeom prst="ellipse">
            <a:avLst/>
          </a:prstGeom>
          <a:solidFill>
            <a:srgbClr val="FDD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dirty="0"/>
          </a:p>
        </p:txBody>
      </p:sp>
      <p:sp>
        <p:nvSpPr>
          <p:cNvPr id="5" name="TextBox 4">
            <a:extLst>
              <a:ext uri="{FF2B5EF4-FFF2-40B4-BE49-F238E27FC236}">
                <a16:creationId xmlns:a16="http://schemas.microsoft.com/office/drawing/2014/main" id="{8B8542B5-0F44-1838-B979-A8085BFB0018}"/>
              </a:ext>
            </a:extLst>
          </p:cNvPr>
          <p:cNvSpPr txBox="1"/>
          <p:nvPr/>
        </p:nvSpPr>
        <p:spPr>
          <a:xfrm>
            <a:off x="2130490" y="2504630"/>
            <a:ext cx="7931021" cy="3500125"/>
          </a:xfrm>
          <a:prstGeom prst="rect">
            <a:avLst/>
          </a:prstGeom>
          <a:noFill/>
        </p:spPr>
        <p:txBody>
          <a:bodyPr wrap="square" rtlCol="0">
            <a:spAutoFit/>
          </a:bodyPr>
          <a:lstStyle/>
          <a:p>
            <a:pPr algn="ctr"/>
            <a:r>
              <a:rPr lang="en-GB" sz="11857" b="1" dirty="0">
                <a:solidFill>
                  <a:srgbClr val="0047BB"/>
                </a:solidFill>
              </a:rPr>
              <a:t>Respect</a:t>
            </a:r>
            <a:endParaRPr lang="en-GB" sz="3429" b="1" dirty="0">
              <a:solidFill>
                <a:srgbClr val="0047BB"/>
              </a:solidFill>
            </a:endParaRPr>
          </a:p>
          <a:p>
            <a:pPr algn="ctr"/>
            <a:r>
              <a:rPr lang="en-GB" sz="3429" dirty="0">
                <a:solidFill>
                  <a:srgbClr val="0047BB"/>
                </a:solidFill>
              </a:rPr>
              <a:t>Everyone treats our environment with respect and appreciates the cultures, beliefs and views of one another.</a:t>
            </a:r>
          </a:p>
        </p:txBody>
      </p:sp>
      <p:pic>
        <p:nvPicPr>
          <p:cNvPr id="3" name="Graphic 2" descr="Cheers with solid fill">
            <a:extLst>
              <a:ext uri="{FF2B5EF4-FFF2-40B4-BE49-F238E27FC236}">
                <a16:creationId xmlns:a16="http://schemas.microsoft.com/office/drawing/2014/main" id="{ED1C8AC9-BCC6-9795-60A6-47E9A879ACD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38139" y="727434"/>
            <a:ext cx="1681792" cy="1681792"/>
          </a:xfrm>
          <a:prstGeom prst="rect">
            <a:avLst/>
          </a:prstGeom>
        </p:spPr>
      </p:pic>
    </p:spTree>
    <p:extLst>
      <p:ext uri="{BB962C8B-B14F-4D97-AF65-F5344CB8AC3E}">
        <p14:creationId xmlns:p14="http://schemas.microsoft.com/office/powerpoint/2010/main" val="3508232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Reminders</a:t>
            </a:r>
            <a:endParaRPr lang="en-GB" dirty="0"/>
          </a:p>
        </p:txBody>
      </p:sp>
      <p:sp>
        <p:nvSpPr>
          <p:cNvPr id="3" name="Content Placeholder 2"/>
          <p:cNvSpPr>
            <a:spLocks noGrp="1"/>
          </p:cNvSpPr>
          <p:nvPr>
            <p:ph idx="1"/>
          </p:nvPr>
        </p:nvSpPr>
        <p:spPr/>
        <p:txBody>
          <a:bodyPr/>
          <a:lstStyle/>
          <a:p>
            <a:r>
              <a:rPr lang="en-GB" sz="2800" dirty="0" smtClean="0"/>
              <a:t>Lunch – food in hall. </a:t>
            </a:r>
            <a:endParaRPr lang="en-GB" sz="2800" dirty="0"/>
          </a:p>
          <a:p>
            <a:r>
              <a:rPr lang="en-GB" sz="2800" dirty="0" smtClean="0"/>
              <a:t>Year 2 and 3 – not leaving hall until 12.30</a:t>
            </a:r>
          </a:p>
          <a:p>
            <a:r>
              <a:rPr lang="en-GB" sz="2800" dirty="0" smtClean="0"/>
              <a:t>Year 5 and 6 – not leaving hall/class until 12.45</a:t>
            </a:r>
          </a:p>
          <a:p>
            <a:r>
              <a:rPr lang="en-GB" sz="2800" dirty="0" smtClean="0"/>
              <a:t>Football </a:t>
            </a:r>
          </a:p>
          <a:p>
            <a:r>
              <a:rPr lang="en-GB" sz="2800" dirty="0" smtClean="0"/>
              <a:t>Pro social behaviours </a:t>
            </a:r>
          </a:p>
          <a:p>
            <a:r>
              <a:rPr lang="en-GB" sz="2800" dirty="0" smtClean="0"/>
              <a:t>Walking in school </a:t>
            </a:r>
          </a:p>
          <a:p>
            <a:endParaRPr lang="en-GB" dirty="0" smtClean="0"/>
          </a:p>
          <a:p>
            <a:endParaRPr lang="en-GB" dirty="0"/>
          </a:p>
        </p:txBody>
      </p:sp>
    </p:spTree>
    <p:extLst>
      <p:ext uri="{BB962C8B-B14F-4D97-AF65-F5344CB8AC3E}">
        <p14:creationId xmlns:p14="http://schemas.microsoft.com/office/powerpoint/2010/main" val="2659680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makes us happier? </a:t>
            </a:r>
            <a:endParaRPr lang="en-GB" dirty="0"/>
          </a:p>
        </p:txBody>
      </p:sp>
      <p:pic>
        <p:nvPicPr>
          <p:cNvPr id="4" name="Content Placeholder 3"/>
          <p:cNvPicPr>
            <a:picLocks noGrp="1" noChangeAspect="1"/>
          </p:cNvPicPr>
          <p:nvPr>
            <p:ph idx="1"/>
          </p:nvPr>
        </p:nvPicPr>
        <p:blipFill>
          <a:blip r:embed="rId2"/>
          <a:stretch>
            <a:fillRect/>
          </a:stretch>
        </p:blipFill>
        <p:spPr>
          <a:xfrm>
            <a:off x="3705340" y="1465785"/>
            <a:ext cx="4465267" cy="4669262"/>
          </a:xfrm>
          <a:prstGeom prst="rect">
            <a:avLst/>
          </a:prstGeom>
        </p:spPr>
      </p:pic>
    </p:spTree>
    <p:extLst>
      <p:ext uri="{BB962C8B-B14F-4D97-AF65-F5344CB8AC3E}">
        <p14:creationId xmlns:p14="http://schemas.microsoft.com/office/powerpoint/2010/main" val="4233326763"/>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443</Words>
  <Application>Microsoft Office PowerPoint</Application>
  <PresentationFormat>Widescreen</PresentationFormat>
  <Paragraphs>95</Paragraphs>
  <Slides>20</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Franklin Gothic Book</vt:lpstr>
      <vt:lpstr>Microsoft Yi Baiti</vt:lpstr>
      <vt:lpstr>Trebuchet MS</vt:lpstr>
      <vt:lpstr>Wingdings 3</vt:lpstr>
      <vt:lpstr>Facet</vt:lpstr>
      <vt:lpstr>  </vt:lpstr>
      <vt:lpstr>PowerPoint Presentation</vt:lpstr>
      <vt:lpstr>PowerPoint Presentation</vt:lpstr>
      <vt:lpstr>PowerPoint Presentation</vt:lpstr>
      <vt:lpstr>PowerPoint Presentation</vt:lpstr>
      <vt:lpstr>PowerPoint Presentation</vt:lpstr>
      <vt:lpstr>PowerPoint Presentation</vt:lpstr>
      <vt:lpstr>Reminders</vt:lpstr>
      <vt:lpstr>What makes us happier? </vt:lpstr>
      <vt:lpstr>Study</vt:lpstr>
      <vt:lpstr>PowerPoint Presentation</vt:lpstr>
      <vt:lpstr>PowerPoint Presentation</vt:lpstr>
      <vt:lpstr>Round Ten - Observation</vt:lpstr>
      <vt:lpstr>PowerPoint Presentation</vt:lpstr>
      <vt:lpstr>Name The Item</vt:lpstr>
      <vt:lpstr>Name The Item</vt:lpstr>
      <vt:lpstr>Reflection </vt:lpstr>
      <vt:lpstr>How do we prepare for Advent?</vt:lpstr>
      <vt:lpstr>How do we prepare for Advent?</vt:lpstr>
      <vt:lpstr>How do we prepare for Advent?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CELEBRATING  DIFFERENCES!</dc:title>
  <dc:creator>Matt Hawley</dc:creator>
  <cp:lastModifiedBy>tashah81@gmail.com</cp:lastModifiedBy>
  <cp:revision>50</cp:revision>
  <dcterms:created xsi:type="dcterms:W3CDTF">2019-05-04T14:39:04Z</dcterms:created>
  <dcterms:modified xsi:type="dcterms:W3CDTF">2025-12-01T08:15:00Z</dcterms:modified>
</cp:coreProperties>
</file>