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</p:sldMasterIdLst>
  <p:notesMasterIdLst>
    <p:notesMasterId r:id="rId22"/>
  </p:notesMasterIdLst>
  <p:sldIdLst>
    <p:sldId id="258" r:id="rId3"/>
    <p:sldId id="259" r:id="rId4"/>
    <p:sldId id="261" r:id="rId5"/>
    <p:sldId id="262" r:id="rId6"/>
    <p:sldId id="263" r:id="rId7"/>
    <p:sldId id="264" r:id="rId8"/>
    <p:sldId id="273" r:id="rId9"/>
    <p:sldId id="265" r:id="rId10"/>
    <p:sldId id="266" r:id="rId11"/>
    <p:sldId id="257" r:id="rId12"/>
    <p:sldId id="274" r:id="rId13"/>
    <p:sldId id="275" r:id="rId14"/>
    <p:sldId id="276" r:id="rId15"/>
    <p:sldId id="260" r:id="rId16"/>
    <p:sldId id="267" r:id="rId17"/>
    <p:sldId id="268" r:id="rId18"/>
    <p:sldId id="270" r:id="rId19"/>
    <p:sldId id="272" r:id="rId20"/>
    <p:sldId id="269" r:id="rId21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80051-9645-4BFE-81BA-196C0B346506}" type="datetimeFigureOut">
              <a:t>08/09/2025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18AB3-C030-4967-90B4-47AB4D3F589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894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2190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838132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21825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33767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4187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149261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30161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09954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82216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70598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84863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Record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12971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17377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69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8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96439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7466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6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6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6623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05796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302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7981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573287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91094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730053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147986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1932433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3873971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783688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0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6216815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1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6" name="Google Shape;16;p2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60512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936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of text">
  <p:cSld name="Two columns of 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ec5bb89a78_0_119"/>
          <p:cNvSpPr txBox="1">
            <a:spLocks noGrp="1"/>
          </p:cNvSpPr>
          <p:nvPr>
            <p:ph type="body" idx="1"/>
          </p:nvPr>
        </p:nvSpPr>
        <p:spPr>
          <a:xfrm>
            <a:off x="838200" y="1"/>
            <a:ext cx="4302000" cy="34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800"/>
              <a:buFont typeface="Verdana"/>
              <a:buNone/>
              <a:defRPr sz="1067" b="1">
                <a:solidFill>
                  <a:schemeClr val="lt1"/>
                </a:solidFill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800"/>
              <a:buFont typeface="Verdana"/>
              <a:buNone/>
              <a:defRPr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Font typeface="Verdana"/>
              <a:buNone/>
              <a:defRPr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Font typeface="Verdana"/>
              <a:buNone/>
              <a:defRPr/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gec5bb89a78_0_119"/>
          <p:cNvSpPr txBox="1">
            <a:spLocks noGrp="1"/>
          </p:cNvSpPr>
          <p:nvPr>
            <p:ph type="title"/>
          </p:nvPr>
        </p:nvSpPr>
        <p:spPr>
          <a:xfrm>
            <a:off x="839788" y="708029"/>
            <a:ext cx="10515600" cy="13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B26F4"/>
              </a:buClr>
              <a:buSzPts val="2700"/>
              <a:buFont typeface="Verdana"/>
              <a:buNone/>
              <a:defRPr sz="3600" b="1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ec5bb89a78_0_119"/>
          <p:cNvSpPr txBox="1">
            <a:spLocks noGrp="1"/>
          </p:cNvSpPr>
          <p:nvPr>
            <p:ph type="body" idx="2"/>
          </p:nvPr>
        </p:nvSpPr>
        <p:spPr>
          <a:xfrm>
            <a:off x="839788" y="2024067"/>
            <a:ext cx="51580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2" name="Google Shape;62;gec5bb89a78_0_119"/>
          <p:cNvSpPr txBox="1">
            <a:spLocks noGrp="1"/>
          </p:cNvSpPr>
          <p:nvPr>
            <p:ph type="body" idx="3"/>
          </p:nvPr>
        </p:nvSpPr>
        <p:spPr>
          <a:xfrm>
            <a:off x="839788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gec5bb89a78_0_119"/>
          <p:cNvSpPr txBox="1">
            <a:spLocks noGrp="1"/>
          </p:cNvSpPr>
          <p:nvPr>
            <p:ph type="body" idx="4"/>
          </p:nvPr>
        </p:nvSpPr>
        <p:spPr>
          <a:xfrm>
            <a:off x="6172200" y="2024067"/>
            <a:ext cx="5183200" cy="8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SzPts val="1800"/>
              <a:buNone/>
              <a:defRPr sz="2400" b="0" i="0">
                <a:solidFill>
                  <a:srgbClr val="4B26F4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500"/>
              <a:buNone/>
              <a:defRPr sz="2000" b="1"/>
            </a:lvl2pPr>
            <a:lvl3pPr marL="1828754" lvl="2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400"/>
              <a:buNone/>
              <a:defRPr sz="1867" b="1"/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4pPr>
            <a:lvl5pPr marL="3047924" lvl="4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SzPts val="1200"/>
              <a:buNone/>
              <a:defRPr sz="1600" b="1"/>
            </a:lvl5pPr>
            <a:lvl6pPr marL="3657509" lvl="5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6pPr>
            <a:lvl7pPr marL="4267093" lvl="6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7pPr>
            <a:lvl8pPr marL="4876678" lvl="7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8pPr>
            <a:lvl9pPr marL="5486263" lvl="8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600" b="1"/>
            </a:lvl9pPr>
          </a:lstStyle>
          <a:p>
            <a:endParaRPr/>
          </a:p>
        </p:txBody>
      </p:sp>
      <p:sp>
        <p:nvSpPr>
          <p:cNvPr id="64" name="Google Shape;64;gec5bb89a78_0_119"/>
          <p:cNvSpPr txBox="1">
            <a:spLocks noGrp="1"/>
          </p:cNvSpPr>
          <p:nvPr>
            <p:ph type="body" idx="5"/>
          </p:nvPr>
        </p:nvSpPr>
        <p:spPr>
          <a:xfrm>
            <a:off x="6172200" y="2847979"/>
            <a:ext cx="5158000" cy="7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gec5bb89a78_0_119"/>
          <p:cNvSpPr txBox="1">
            <a:spLocks noGrp="1"/>
          </p:cNvSpPr>
          <p:nvPr>
            <p:ph type="body" idx="6"/>
          </p:nvPr>
        </p:nvSpPr>
        <p:spPr>
          <a:xfrm>
            <a:off x="839788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gec5bb89a78_0_119"/>
          <p:cNvSpPr txBox="1">
            <a:spLocks noGrp="1"/>
          </p:cNvSpPr>
          <p:nvPr>
            <p:ph type="body" idx="7"/>
          </p:nvPr>
        </p:nvSpPr>
        <p:spPr>
          <a:xfrm>
            <a:off x="839788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gec5bb89a78_0_119"/>
          <p:cNvSpPr txBox="1">
            <a:spLocks noGrp="1"/>
          </p:cNvSpPr>
          <p:nvPr>
            <p:ph type="body" idx="8"/>
          </p:nvPr>
        </p:nvSpPr>
        <p:spPr>
          <a:xfrm>
            <a:off x="6172200" y="3929901"/>
            <a:ext cx="5158000" cy="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sz="1867" b="1" i="0">
                <a:solidFill>
                  <a:srgbClr val="DB4575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gec5bb89a78_0_119"/>
          <p:cNvSpPr txBox="1">
            <a:spLocks noGrp="1"/>
          </p:cNvSpPr>
          <p:nvPr>
            <p:ph type="body" idx="9"/>
          </p:nvPr>
        </p:nvSpPr>
        <p:spPr>
          <a:xfrm>
            <a:off x="6172200" y="4354889"/>
            <a:ext cx="5158000" cy="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609585" lvl="0" indent="-304792" algn="l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Clr>
                <a:srgbClr val="4B26F4"/>
              </a:buClr>
              <a:buSzPts val="900"/>
              <a:buNone/>
              <a:defRPr sz="1200" b="0" i="0">
                <a:latin typeface="Verdana"/>
                <a:ea typeface="Verdana"/>
                <a:cs typeface="Verdana"/>
                <a:sym typeface="Verdana"/>
              </a:defRPr>
            </a:lvl1pPr>
            <a:lvl2pPr marL="1219170" lvl="1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sz="1867" b="0" i="0">
                <a:latin typeface="Verdana"/>
                <a:ea typeface="Verdana"/>
                <a:cs typeface="Verdana"/>
                <a:sym typeface="Verdana"/>
              </a:defRPr>
            </a:lvl2pPr>
            <a:lvl3pPr marL="1828754" lvl="2" indent="-431789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5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3pPr>
            <a:lvl4pPr marL="2438339" lvl="3" indent="-304792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None/>
              <a:defRPr b="0" i="0">
                <a:latin typeface="Verdana"/>
                <a:ea typeface="Verdana"/>
                <a:cs typeface="Verdana"/>
                <a:sym typeface="Verdana"/>
              </a:defRPr>
            </a:lvl4pPr>
            <a:lvl5pPr marL="3047924" lvl="4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rgbClr val="4B26F4"/>
              </a:buClr>
              <a:buSzPts val="1400"/>
              <a:buChar char="•"/>
              <a:defRPr b="0" i="0">
                <a:latin typeface="Verdana"/>
                <a:ea typeface="Verdana"/>
                <a:cs typeface="Verdana"/>
                <a:sym typeface="Verdana"/>
              </a:defRPr>
            </a:lvl5pPr>
            <a:lvl6pPr marL="3657509" lvl="5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4267093" lvl="6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4876678" lvl="7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5486263" lvl="8" indent="-423323" algn="l" rtl="0">
              <a:lnSpc>
                <a:spcPct val="90000"/>
              </a:lnSpc>
              <a:spcBef>
                <a:spcPts val="533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784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08/09/2025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3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3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  <p:sldLayoutId id="2147483701" r:id="rId18"/>
    <p:sldLayoutId id="2147483702" r:id="rId19"/>
  </p:sldLayoutIdLst>
  <p:hf sldNum="0" hdr="0" ftr="0" dt="0"/>
  <p:txStyles>
    <p:titleStyle>
      <a:lvl1pPr algn="l" defTabSz="457189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4902898" y="1241501"/>
            <a:ext cx="6176227" cy="321341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'Meet The Teacher'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September 2025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Welcome to Year 3</a:t>
            </a:r>
          </a:p>
          <a:p>
            <a:pPr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dirty="0">
                <a:solidFill>
                  <a:srgbClr val="FF0000"/>
                </a:solidFill>
                <a:ea typeface="+mj-ea"/>
                <a:cs typeface="+mj-cs"/>
              </a:rPr>
              <a:t> Bourke, </a:t>
            </a:r>
            <a:r>
              <a:rPr lang="en-US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dirty="0">
                <a:solidFill>
                  <a:srgbClr val="FF0000"/>
                </a:solidFill>
                <a:ea typeface="+mj-ea"/>
                <a:cs typeface="+mj-cs"/>
              </a:rPr>
              <a:t> Craven, </a:t>
            </a:r>
            <a:r>
              <a:rPr lang="en-US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dirty="0">
                <a:solidFill>
                  <a:srgbClr val="FF0000"/>
                </a:solidFill>
                <a:ea typeface="+mj-ea"/>
                <a:cs typeface="+mj-cs"/>
              </a:rPr>
              <a:t> Lyon, </a:t>
            </a:r>
            <a:r>
              <a:rPr lang="en-US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dirty="0">
                <a:solidFill>
                  <a:srgbClr val="FF0000"/>
                </a:solidFill>
                <a:ea typeface="+mj-ea"/>
                <a:cs typeface="+mj-cs"/>
              </a:rPr>
              <a:t> Zelinkova, </a:t>
            </a:r>
            <a:r>
              <a:rPr lang="en-US" dirty="0" err="1">
                <a:solidFill>
                  <a:srgbClr val="FF0000"/>
                </a:solidFill>
                <a:ea typeface="+mj-ea"/>
                <a:cs typeface="+mj-cs"/>
              </a:rPr>
              <a:t>Mrs</a:t>
            </a:r>
            <a:r>
              <a:rPr lang="en-US" dirty="0">
                <a:solidFill>
                  <a:srgbClr val="FF0000"/>
                </a:solidFill>
                <a:ea typeface="+mj-ea"/>
                <a:cs typeface="+mj-cs"/>
              </a:rPr>
              <a:t> Luyk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A6A8F39C-700E-A831-3443-6C5C15A408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604" y="1298514"/>
            <a:ext cx="3765692" cy="4268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968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1281"/>
            <a:ext cx="8596668" cy="46900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Formative Assessment – Ongoing and Everyday</a:t>
            </a:r>
          </a:p>
          <a:p>
            <a:r>
              <a:rPr lang="en-GB" sz="2400" dirty="0"/>
              <a:t>Formative assessment happens all the time in the classroom. It helps teachers understand what your child knows and what they need help with.</a:t>
            </a:r>
          </a:p>
          <a:p>
            <a:pPr marL="0" indent="0">
              <a:buNone/>
            </a:pPr>
            <a:r>
              <a:rPr lang="en-GB" sz="2400" dirty="0"/>
              <a:t>Examples include:</a:t>
            </a:r>
          </a:p>
          <a:p>
            <a:r>
              <a:rPr lang="en-GB" sz="2400" dirty="0"/>
              <a:t>Marking and feedback</a:t>
            </a:r>
          </a:p>
          <a:p>
            <a:r>
              <a:rPr lang="en-GB" sz="2400" dirty="0"/>
              <a:t>Observing how children work in class</a:t>
            </a:r>
          </a:p>
          <a:p>
            <a:r>
              <a:rPr lang="en-GB" sz="2400" dirty="0"/>
              <a:t>Listening to responses in discussions</a:t>
            </a:r>
          </a:p>
          <a:p>
            <a:r>
              <a:rPr lang="en-GB" sz="2400" dirty="0"/>
              <a:t>Guided reading and group work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058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Assess Your Child’s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95121"/>
            <a:ext cx="8596668" cy="4446242"/>
          </a:xfrm>
        </p:spPr>
        <p:txBody>
          <a:bodyPr/>
          <a:lstStyle/>
          <a:p>
            <a:pPr marL="0" indent="0">
              <a:buNone/>
            </a:pPr>
            <a:r>
              <a:rPr lang="en-GB" sz="2400" b="1" dirty="0"/>
              <a:t>Summative Assessment – End of Term/Unit </a:t>
            </a:r>
            <a:r>
              <a:rPr lang="en-GB" sz="2400" dirty="0"/>
              <a:t>Summative assessments take place at set points in the year and give a more formal overview of learning.</a:t>
            </a:r>
          </a:p>
          <a:p>
            <a:pPr marL="0" indent="0">
              <a:buNone/>
            </a:pPr>
            <a:r>
              <a:rPr lang="en-GB" sz="2400" dirty="0"/>
              <a:t>At our school, we use:</a:t>
            </a:r>
          </a:p>
          <a:p>
            <a:r>
              <a:rPr lang="en-GB" sz="2400" dirty="0"/>
              <a:t>PIRA (Progress in Reading Assessment)</a:t>
            </a:r>
          </a:p>
          <a:p>
            <a:r>
              <a:rPr lang="en-GB" sz="2400" dirty="0"/>
              <a:t>PUMA (Progress in Understanding Mathematics Assessment)</a:t>
            </a:r>
          </a:p>
          <a:p>
            <a:r>
              <a:rPr lang="en-GB" sz="2400" dirty="0"/>
              <a:t>These will be complete WB: 24</a:t>
            </a:r>
            <a:r>
              <a:rPr lang="en-GB" sz="2400" baseline="30000" dirty="0"/>
              <a:t>th</a:t>
            </a:r>
            <a:r>
              <a:rPr lang="en-GB" sz="2400" dirty="0"/>
              <a:t> November</a:t>
            </a:r>
          </a:p>
          <a:p>
            <a:endParaRPr lang="en-GB" sz="2400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1388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Are PIRA and PUMA?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3201"/>
            <a:ext cx="8596668" cy="4578322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Nationally standardised tests</a:t>
            </a:r>
          </a:p>
          <a:p>
            <a:r>
              <a:rPr lang="en-GB" sz="2400" dirty="0"/>
              <a:t>Provide a </a:t>
            </a:r>
            <a:r>
              <a:rPr lang="en-GB" sz="2400" b="1" dirty="0"/>
              <a:t>standardised score</a:t>
            </a:r>
            <a:r>
              <a:rPr lang="en-GB" sz="2400" dirty="0"/>
              <a:t> that shows how your child is performing compared to national expectations</a:t>
            </a:r>
          </a:p>
          <a:p>
            <a:r>
              <a:rPr lang="en-GB" sz="2400" dirty="0"/>
              <a:t>Help us track progress across the year</a:t>
            </a:r>
          </a:p>
          <a:p>
            <a:r>
              <a:rPr lang="en-GB" sz="2400" dirty="0"/>
              <a:t>Support teacher judgements when reporting to you</a:t>
            </a:r>
          </a:p>
          <a:p>
            <a:pPr marL="0" indent="0">
              <a:buNone/>
            </a:pPr>
            <a:r>
              <a:rPr lang="en-GB" sz="2400" b="1" dirty="0"/>
              <a:t>How Do These Assessments Help?</a:t>
            </a:r>
          </a:p>
          <a:p>
            <a:r>
              <a:rPr lang="en-GB" sz="2400" dirty="0"/>
              <a:t>Identify gaps in learning</a:t>
            </a:r>
          </a:p>
          <a:p>
            <a:r>
              <a:rPr lang="en-GB" sz="2400" dirty="0"/>
              <a:t>Inform planning and support</a:t>
            </a:r>
          </a:p>
          <a:p>
            <a:r>
              <a:rPr lang="en-GB" sz="2400" dirty="0"/>
              <a:t>Contribute to </a:t>
            </a:r>
            <a:r>
              <a:rPr lang="en-GB" sz="2400" b="1" dirty="0"/>
              <a:t>teacher assessment</a:t>
            </a:r>
            <a:r>
              <a:rPr lang="en-GB" sz="2400" dirty="0"/>
              <a:t>, which includes classwork, effort, and wider knowledge</a:t>
            </a:r>
          </a:p>
          <a:p>
            <a:endParaRPr lang="en-GB" sz="24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6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We Monitor Your Child’s Learning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>
            <a:normAutofit/>
          </a:bodyPr>
          <a:lstStyle/>
          <a:p>
            <a:r>
              <a:rPr lang="en-GB" sz="2400" dirty="0"/>
              <a:t>At the </a:t>
            </a:r>
            <a:r>
              <a:rPr lang="en-GB" sz="2400" b="1" dirty="0"/>
              <a:t>end of each term</a:t>
            </a:r>
            <a:r>
              <a:rPr lang="en-GB" sz="2400" dirty="0"/>
              <a:t>, we hold </a:t>
            </a:r>
            <a:r>
              <a:rPr lang="en-GB" sz="2400" b="1" dirty="0"/>
              <a:t>Pupil Progress Meetings</a:t>
            </a:r>
            <a:r>
              <a:rPr lang="en-GB" sz="2400" dirty="0"/>
              <a:t> with senior leaders (Mrs Harrison, Mrs Stanley, our Deputy </a:t>
            </a:r>
            <a:r>
              <a:rPr lang="en-GB" sz="2400" dirty="0" err="1"/>
              <a:t>Headteacher</a:t>
            </a:r>
            <a:r>
              <a:rPr lang="en-GB" sz="2400" dirty="0"/>
              <a:t> and Miss </a:t>
            </a:r>
            <a:r>
              <a:rPr lang="en-GB" sz="2400" dirty="0" err="1"/>
              <a:t>Grimaldi</a:t>
            </a:r>
            <a:r>
              <a:rPr lang="en-GB" sz="2400" dirty="0"/>
              <a:t> our </a:t>
            </a:r>
            <a:r>
              <a:rPr lang="en-GB" sz="2400" dirty="0" err="1"/>
              <a:t>SENDCo</a:t>
            </a:r>
            <a:r>
              <a:rPr lang="en-GB" sz="2400" dirty="0"/>
              <a:t>).</a:t>
            </a:r>
          </a:p>
          <a:p>
            <a:r>
              <a:rPr lang="en-GB" sz="2400" b="1" dirty="0"/>
              <a:t>Every single child is discussed</a:t>
            </a:r>
            <a:r>
              <a:rPr lang="en-GB" sz="2400" dirty="0"/>
              <a:t> individually</a:t>
            </a:r>
            <a:br>
              <a:rPr lang="en-GB" sz="2400" dirty="0"/>
            </a:br>
            <a:r>
              <a:rPr lang="en-GB" sz="2400" dirty="0"/>
              <a:t>We review:</a:t>
            </a:r>
          </a:p>
          <a:p>
            <a:pPr lvl="1"/>
            <a:r>
              <a:rPr lang="en-GB" sz="2000" dirty="0"/>
              <a:t>Their current attainment</a:t>
            </a:r>
          </a:p>
          <a:p>
            <a:pPr lvl="1"/>
            <a:r>
              <a:rPr lang="en-GB" sz="2000" dirty="0"/>
              <a:t>Whether they are on track with their learning</a:t>
            </a:r>
          </a:p>
          <a:p>
            <a:pPr lvl="1"/>
            <a:r>
              <a:rPr lang="en-GB" sz="2000" dirty="0"/>
              <a:t>What support they may need if they are not on track</a:t>
            </a:r>
          </a:p>
          <a:p>
            <a:pPr lvl="1"/>
            <a:r>
              <a:rPr lang="en-GB" sz="2000" dirty="0"/>
              <a:t>These meetings help us ensure that </a:t>
            </a:r>
            <a:r>
              <a:rPr lang="en-GB" sz="2000" b="1" dirty="0"/>
              <a:t>no child is overlooked</a:t>
            </a:r>
            <a:r>
              <a:rPr lang="en-GB" sz="2000" dirty="0"/>
              <a:t> and that we can quickly put the right support in place where needed.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05571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Reporting to You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8480"/>
            <a:ext cx="8596668" cy="4232883"/>
          </a:xfrm>
        </p:spPr>
        <p:txBody>
          <a:bodyPr/>
          <a:lstStyle/>
          <a:p>
            <a:r>
              <a:rPr lang="en-GB" sz="2400" dirty="0"/>
              <a:t>We use both formative and summative assessments to provide a full picture of your child’s learning.</a:t>
            </a:r>
          </a:p>
          <a:p>
            <a:pPr marL="0" indent="0">
              <a:buNone/>
            </a:pPr>
            <a:r>
              <a:rPr lang="en-GB" sz="2400" dirty="0"/>
              <a:t>You will hear about your child’s progress through:</a:t>
            </a:r>
          </a:p>
          <a:p>
            <a:r>
              <a:rPr lang="en-GB" sz="2400" dirty="0"/>
              <a:t>Parents' evenings (October and March)</a:t>
            </a:r>
          </a:p>
          <a:p>
            <a:r>
              <a:rPr lang="en-GB" sz="2400" dirty="0"/>
              <a:t>End-of-year reports</a:t>
            </a:r>
          </a:p>
          <a:p>
            <a:r>
              <a:rPr lang="en-GB" sz="2400" dirty="0"/>
              <a:t>Informal conversations and updates</a:t>
            </a:r>
            <a:endParaRPr lang="en-GB" dirty="0"/>
          </a:p>
          <a:p>
            <a:r>
              <a:rPr lang="en-GB" sz="2400" dirty="0"/>
              <a:t>Support Plan reviews and termly meetings for pupils on the Special Educational Needs register </a:t>
            </a:r>
          </a:p>
        </p:txBody>
      </p:sp>
    </p:spTree>
    <p:extLst>
      <p:ext uri="{BB962C8B-B14F-4D97-AF65-F5344CB8AC3E}">
        <p14:creationId xmlns:p14="http://schemas.microsoft.com/office/powerpoint/2010/main" val="1862384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Teaching and Learning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72703" y="1232296"/>
            <a:ext cx="9786935" cy="65248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Curricular targets for English (writing) and mathematics</a:t>
            </a: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Every child has targets for writing and mathematics.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Writing targets match the year group National Curriculum objectives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Children have a copy of their targets in the back of their maths and English books.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Copies of your child’s targets will be shared and discussed at parent consultations in October. </a:t>
            </a:r>
          </a:p>
          <a:p>
            <a:endParaRPr lang="en-GB" sz="2800" b="1" dirty="0">
              <a:ea typeface="+mn-lt"/>
              <a:cs typeface="+mn-lt"/>
            </a:endParaRPr>
          </a:p>
          <a:p>
            <a:pPr>
              <a:buFont typeface="Arial"/>
            </a:pP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934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Teaching and Learning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14764" y="1014009"/>
            <a:ext cx="10025060" cy="52629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Teacher Feedback </a:t>
            </a: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Research shows that the most effective feedback is given verbally, ‘in the moment’ – this will be evidenced as a ‘VF’ in pupils’ books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Adults may also sometimes provide written feedback and modelling in pupils’ books using a green pen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We expect pupils to respond to feedback given by adults. We ask the pupils to do this in purple pen to help them and the adults see the corrections/edits they are</a:t>
            </a:r>
            <a:r>
              <a:rPr lang="en-GB" sz="2800" dirty="0">
                <a:ea typeface="+mn-lt"/>
                <a:cs typeface="+mn-lt"/>
              </a:rPr>
              <a:t> 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439995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537028" cy="206210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Symbol,Sans-Serif"/>
              <a:buChar char="•"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Read, read and read some more! </a:t>
            </a:r>
          </a:p>
          <a:p>
            <a:pPr marL="285750" indent="-285750">
              <a:buFont typeface="Symbol,Sans-Serif"/>
              <a:buChar char="•"/>
            </a:pPr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lvl="0"/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lvl="0" indent="-285750">
              <a:buFont typeface="Symbol,Sans-Serif"/>
              <a:buChar char="•"/>
            </a:pPr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</p:txBody>
      </p:sp>
      <p:pic>
        <p:nvPicPr>
          <p:cNvPr id="4" name="Picture 5" descr="Text&#10;&#10;Description automatically generated">
            <a:extLst>
              <a:ext uri="{FF2B5EF4-FFF2-40B4-BE49-F238E27FC236}">
                <a16:creationId xmlns:a16="http://schemas.microsoft.com/office/drawing/2014/main" id="{5C4F273B-DD31-3124-01D9-72FCA5BCB7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2306" y="1872094"/>
            <a:ext cx="4600574" cy="443540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734805-CC36-C534-1907-B7E5A10E66ED}"/>
              </a:ext>
            </a:extLst>
          </p:cNvPr>
          <p:cNvSpPr txBox="1"/>
          <p:nvPr/>
        </p:nvSpPr>
        <p:spPr>
          <a:xfrm>
            <a:off x="857250" y="2196703"/>
            <a:ext cx="6155529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i="1" dirty="0">
                <a:solidFill>
                  <a:schemeClr val="accent2">
                    <a:lumMod val="50000"/>
                  </a:schemeClr>
                </a:solidFill>
                <a:latin typeface="Trebuchet MS"/>
                <a:ea typeface="Arial"/>
                <a:cs typeface="Arial"/>
              </a:rPr>
              <a:t>Statistic: Parents who read 1 picture book with their children every day provide their children with exposure to an estimated 78,000 words each a year. Cumulatively, over the 5 years, estimated that children from literacy-rich homes hear a cumulative 1.4 million more words during storybook reading than children who are never read to.</a:t>
            </a:r>
            <a:r>
              <a:rPr lang="en-US" sz="2000" i="1" dirty="0">
                <a:solidFill>
                  <a:schemeClr val="accent2">
                    <a:lumMod val="50000"/>
                  </a:schemeClr>
                </a:solidFill>
                <a:latin typeface="Trebuchet MS"/>
                <a:ea typeface="Arial"/>
                <a:cs typeface="Arial"/>
              </a:rPr>
              <a:t>​</a:t>
            </a:r>
            <a:endParaRPr lang="en-GB" sz="20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470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How can parents help?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744279" y="898921"/>
            <a:ext cx="10727389" cy="50167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Number bonds and times tables – practise these everywhere 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Practise telling the time on a clock with hands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Regular attendance is key – 95% is the minimum expectation. Pupils whose attendance is of concern will be invited to discuss this in order that the school can support parents and pupils as best possible.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Communication! Please come and talk to us if you have any concerns/questions  </a:t>
            </a:r>
            <a:endParaRPr lang="en-GB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97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Any questions  </a:t>
            </a: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1077515" y="1232296"/>
            <a:ext cx="10025060" cy="22775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3200" dirty="0">
              <a:ea typeface="+mn-lt"/>
              <a:cs typeface="+mn-lt"/>
            </a:endParaRPr>
          </a:p>
          <a:p>
            <a:endParaRPr lang="en-GB" sz="2800" b="1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rgbClr val="174261"/>
              </a:solidFill>
            </a:endParaRPr>
          </a:p>
          <a:p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502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Arrival and Dismissal 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168045"/>
            <a:ext cx="1289192" cy="14352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2BD70-A3F7-DA79-8DC0-6E178E6A4C89}"/>
              </a:ext>
            </a:extLst>
          </p:cNvPr>
          <p:cNvSpPr txBox="1"/>
          <p:nvPr/>
        </p:nvSpPr>
        <p:spPr>
          <a:xfrm>
            <a:off x="565548" y="1179146"/>
            <a:ext cx="11060903" cy="59708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Morning Drop Off: 8.30am to 8.40am (to allow a natural stagger)</a:t>
            </a:r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Pupils enter the school via front gate; make their way to through the library entrance to their peg and their class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Registration is at 8.40am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, pupils arriving after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8.40am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will be marked as late </a:t>
            </a: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Afternoon Collection: 3.00pm to 3.10pm (to allow a natural stagger)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All pupils will be collected from the outside door of their classroom. After 3.10pm children will be sent to wait 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outside the office. Please let me know if you wish someone 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else to pick up for you at the end of the day.</a:t>
            </a:r>
            <a:endParaRPr lang="en-GB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021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4037" y="134220"/>
            <a:ext cx="10997552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Timetable </a:t>
            </a:r>
            <a:r>
              <a:rPr lang="en-US" sz="36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(8:30 am -3:00 pm)</a:t>
            </a:r>
            <a:endParaRPr lang="en-US" sz="1400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51389"/>
            <a:ext cx="1289192" cy="143525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9CAF10E-6C8A-C802-F271-1269A20D6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927" y="1179146"/>
            <a:ext cx="10480858" cy="4624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653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Termly Curriculum Overview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7449" y="5215670"/>
            <a:ext cx="1289192" cy="14352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3C25051-C656-46B3-89D8-FA24C146723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4157"/>
          <a:stretch/>
        </p:blipFill>
        <p:spPr>
          <a:xfrm>
            <a:off x="2902783" y="1014009"/>
            <a:ext cx="5370360" cy="587020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B460AF-B148-C5A1-518D-F441FDA54AA9}"/>
              </a:ext>
            </a:extLst>
          </p:cNvPr>
          <p:cNvSpPr txBox="1"/>
          <p:nvPr/>
        </p:nvSpPr>
        <p:spPr>
          <a:xfrm>
            <a:off x="6713283" y="4724400"/>
            <a:ext cx="790175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/>
              <a:t>Yoga</a:t>
            </a:r>
          </a:p>
          <a:p>
            <a:r>
              <a:rPr lang="en-GB" sz="1000" dirty="0"/>
              <a:t>Bal skills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0A66D5-CC6A-326E-8E7B-8B0A8E662751}"/>
              </a:ext>
            </a:extLst>
          </p:cNvPr>
          <p:cNvSpPr txBox="1"/>
          <p:nvPr/>
        </p:nvSpPr>
        <p:spPr>
          <a:xfrm>
            <a:off x="7302395" y="4816733"/>
            <a:ext cx="790175" cy="1077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0334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Trips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6011" y="5168045"/>
            <a:ext cx="1289192" cy="14352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6425A4D-EAD1-C099-03FC-A19C37EA0FFE}"/>
              </a:ext>
            </a:extLst>
          </p:cNvPr>
          <p:cNvSpPr txBox="1"/>
          <p:nvPr/>
        </p:nvSpPr>
        <p:spPr>
          <a:xfrm>
            <a:off x="744279" y="1014009"/>
            <a:ext cx="11254491" cy="56323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Autumn Term:   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Chiltern Open Air Museum</a:t>
            </a:r>
          </a:p>
          <a:p>
            <a:pPr algn="l"/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			          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Wednesday 15</a:t>
            </a:r>
            <a:r>
              <a:rPr lang="en-GB" sz="2800" baseline="30000" dirty="0">
                <a:solidFill>
                  <a:schemeClr val="accent2">
                    <a:lumMod val="50000"/>
                  </a:schemeClr>
                </a:solidFill>
              </a:rPr>
              <a:t>th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 October – 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</a:rPr>
              <a:t>all day</a:t>
            </a:r>
            <a:endParaRPr lang="en-GB" sz="28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en-GB" sz="3200" b="1" dirty="0">
                <a:solidFill>
                  <a:schemeClr val="accent2">
                    <a:lumMod val="50000"/>
                  </a:schemeClr>
                </a:solidFill>
              </a:rPr>
              <a:t>Spring Term:      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A Taste of History – Egyptians </a:t>
            </a:r>
          </a:p>
          <a:p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				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</a:rPr>
              <a:t>March – Date to be confirmed – </a:t>
            </a:r>
            <a:r>
              <a:rPr lang="en-GB" sz="2000" dirty="0">
                <a:solidFill>
                  <a:schemeClr val="accent2">
                    <a:lumMod val="50000"/>
                  </a:schemeClr>
                </a:solidFill>
              </a:rPr>
              <a:t>in school</a:t>
            </a:r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200" b="1" dirty="0">
                <a:solidFill>
                  <a:schemeClr val="accent2">
                    <a:lumMod val="50000"/>
                  </a:schemeClr>
                </a:solidFill>
              </a:rPr>
              <a:t>Summer Term:   </a:t>
            </a:r>
            <a:r>
              <a:rPr lang="en-GB" sz="3200" dirty="0">
                <a:solidFill>
                  <a:schemeClr val="accent2">
                    <a:lumMod val="50000"/>
                  </a:schemeClr>
                </a:solidFill>
              </a:rPr>
              <a:t>Geology Jill  - </a:t>
            </a: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date to be confirmed – </a:t>
            </a:r>
            <a:r>
              <a:rPr lang="en-GB" sz="1600" dirty="0">
                <a:solidFill>
                  <a:schemeClr val="accent2">
                    <a:lumMod val="50000"/>
                  </a:schemeClr>
                </a:solidFill>
              </a:rPr>
              <a:t>out and in school</a:t>
            </a:r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sz="32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3200" b="1" dirty="0">
                <a:solidFill>
                  <a:schemeClr val="accent2">
                    <a:lumMod val="50000"/>
                  </a:schemeClr>
                </a:solidFill>
              </a:rPr>
              <a:t>				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</a:rPr>
              <a:t>Hazard Alley </a:t>
            </a:r>
            <a:r>
              <a:rPr lang="en-GB" sz="2400" dirty="0">
                <a:solidFill>
                  <a:schemeClr val="accent2">
                    <a:lumMod val="50000"/>
                  </a:schemeClr>
                </a:solidFill>
              </a:rPr>
              <a:t>will be every 2 years – they will go in year 4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1440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Homework 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0792" y="5215670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745732" y="1044839"/>
            <a:ext cx="10025060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Homework is set each Friday (to be completed by the following Friday)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Maths homework will be set on Mathletics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(children do also have access to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NumBots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 and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Rockstars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If you can, please read every day with your child. </a:t>
            </a:r>
          </a:p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                     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3 times a week challenge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Reading books should be signed for each read completed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Spellings – sheets come home on Friday.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2895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Spelling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3361"/>
            <a:ext cx="8596668" cy="4558002"/>
          </a:xfrm>
        </p:spPr>
        <p:txBody>
          <a:bodyPr>
            <a:normAutofit/>
          </a:bodyPr>
          <a:lstStyle/>
          <a:p>
            <a:r>
              <a:rPr lang="en-GB" sz="2000" dirty="0"/>
              <a:t>We use the </a:t>
            </a:r>
            <a:r>
              <a:rPr lang="en-GB" sz="2000" b="1" dirty="0"/>
              <a:t>No Nonsense Spelling</a:t>
            </a:r>
            <a:r>
              <a:rPr lang="en-GB" sz="2000" dirty="0"/>
              <a:t> scheme to support children in becoming confident, accurate spellers.</a:t>
            </a:r>
          </a:p>
          <a:p>
            <a:pPr marL="0" indent="0">
              <a:buNone/>
            </a:pPr>
            <a:r>
              <a:rPr lang="en-GB" sz="2000" b="1" dirty="0"/>
              <a:t>What is No Nonsense Spelling?</a:t>
            </a:r>
            <a:endParaRPr lang="en-GB" sz="2000" dirty="0"/>
          </a:p>
          <a:p>
            <a:r>
              <a:rPr lang="en-GB" sz="2000" dirty="0"/>
              <a:t>A structured programme that teaches </a:t>
            </a:r>
            <a:r>
              <a:rPr lang="en-GB" sz="2000" b="1" dirty="0"/>
              <a:t>spelling patterns, rules, and strategies</a:t>
            </a:r>
            <a:endParaRPr lang="en-GB" sz="2000" dirty="0"/>
          </a:p>
          <a:p>
            <a:r>
              <a:rPr lang="en-GB" sz="2000" dirty="0"/>
              <a:t>Focuses on </a:t>
            </a:r>
            <a:r>
              <a:rPr lang="en-GB" sz="2000" b="1" dirty="0"/>
              <a:t>understanding spelling</a:t>
            </a:r>
            <a:r>
              <a:rPr lang="en-GB" sz="2000" dirty="0"/>
              <a:t>, not just memorising words</a:t>
            </a:r>
          </a:p>
          <a:p>
            <a:r>
              <a:rPr lang="en-GB" sz="2000" dirty="0"/>
              <a:t>Lessons include investigation, discussion, and practical activities</a:t>
            </a:r>
          </a:p>
          <a:p>
            <a:pPr marL="0" indent="0">
              <a:buNone/>
            </a:pPr>
            <a:r>
              <a:rPr lang="en-GB" sz="2000" b="1" dirty="0"/>
              <a:t>Our Aim:</a:t>
            </a:r>
            <a:endParaRPr lang="en-GB" sz="2000" dirty="0"/>
          </a:p>
          <a:p>
            <a:r>
              <a:rPr lang="en-GB" sz="2000" dirty="0"/>
              <a:t>To help pupils </a:t>
            </a:r>
            <a:r>
              <a:rPr lang="en-GB" sz="2000" b="1" dirty="0"/>
              <a:t>apply their spelling knowledge in their writing</a:t>
            </a:r>
            <a:r>
              <a:rPr lang="en-GB" sz="2000" dirty="0"/>
              <a:t> — not just learn words for a test.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595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Equipment/what to bring to school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386" y="5275202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845771" y="1439311"/>
            <a:ext cx="10025060" cy="51090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In Key Stage 2 (Years 3-6) every child will need to bring in a </a:t>
            </a:r>
            <a:r>
              <a:rPr lang="en-GB" sz="2800" u="sng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small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 pencil case with the following stationery. </a:t>
            </a:r>
            <a:r>
              <a:rPr lang="en-GB" sz="2800" b="1" u="sng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Please name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items where possible.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HB pencils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colouring pencils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ruler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 glue-stick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 rubber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 sharpener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water bottles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reading books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6388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91D203-F83E-C6E8-8B30-5BE34CF5F2B4}"/>
              </a:ext>
            </a:extLst>
          </p:cNvPr>
          <p:cNvSpPr txBox="1"/>
          <p:nvPr/>
        </p:nvSpPr>
        <p:spPr>
          <a:xfrm>
            <a:off x="1009555" y="134220"/>
            <a:ext cx="9764634" cy="87978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 defTabSz="4572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PE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81" name="Isosceles Triangle 80">
            <a:extLst>
              <a:ext uri="{FF2B5EF4-FFF2-40B4-BE49-F238E27FC236}">
                <a16:creationId xmlns:a16="http://schemas.microsoft.com/office/drawing/2014/main" id="{DC99427B-A97E-40A3-B1FD-4557346C6A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6" name="Google Shape;76;p1"/>
          <p:cNvSpPr txBox="1"/>
          <p:nvPr/>
        </p:nvSpPr>
        <p:spPr>
          <a:xfrm>
            <a:off x="1727156" y="3846184"/>
            <a:ext cx="7268400" cy="98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ctr">
              <a:buClr>
                <a:srgbClr val="000000"/>
              </a:buClr>
              <a:buSzPts val="3600"/>
            </a:pPr>
            <a:endParaRPr sz="4800">
              <a:solidFill>
                <a:srgbClr val="B5121B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5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7F6239C7-25EF-9F1C-5F06-69CAF3A61A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9824" y="5203764"/>
            <a:ext cx="1289192" cy="14352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B110E1-1194-BB80-AA06-A3FFF6C8A1CB}"/>
              </a:ext>
            </a:extLst>
          </p:cNvPr>
          <p:cNvSpPr txBox="1"/>
          <p:nvPr/>
        </p:nvSpPr>
        <p:spPr>
          <a:xfrm>
            <a:off x="614764" y="1194592"/>
            <a:ext cx="10025060" cy="54784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PE lessons are taught on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Mondays 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and </a:t>
            </a:r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Thursday</a:t>
            </a: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. 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GB" sz="28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Children can wear their PE kit to school and remain in their PE kit for the duration of the day, only on the days that they have PE</a:t>
            </a:r>
            <a:endParaRPr lang="en-US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endParaRPr lang="en-GB" sz="28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just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PE Uniform</a:t>
            </a:r>
            <a:endParaRPr lang="en-GB" sz="24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just">
              <a:buFont typeface="Arial"/>
              <a:buChar char="•"/>
            </a:pPr>
            <a:endParaRPr lang="en-GB" sz="12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White polo shirt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Navy blue shorts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Trainers (not plimsoles)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Plain navy-blue tracksuit top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800100" lvl="1" indent="-342900" algn="just">
              <a:buFont typeface="Arial"/>
              <a:buChar char="•"/>
            </a:pPr>
            <a:r>
              <a:rPr lang="en-GB" sz="2400" dirty="0">
                <a:solidFill>
                  <a:schemeClr val="accent2">
                    <a:lumMod val="50000"/>
                  </a:schemeClr>
                </a:solidFill>
                <a:ea typeface="+mn-lt"/>
                <a:cs typeface="+mn-lt"/>
              </a:rPr>
              <a:t>Plain navy blue tracksuit trousers</a:t>
            </a:r>
            <a:endParaRPr lang="en-GB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buFont typeface="Symbol"/>
              <a:buChar char="•"/>
            </a:pPr>
            <a:endParaRPr lang="en-GB" sz="3600" dirty="0">
              <a:solidFill>
                <a:schemeClr val="accent2">
                  <a:lumMod val="50000"/>
                </a:schemeClr>
              </a:solidFill>
              <a:ea typeface="+mn-lt"/>
              <a:cs typeface="+mn-lt"/>
            </a:endParaRP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883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2412</TotalTime>
  <Words>1177</Words>
  <Application>Microsoft Office PowerPoint</Application>
  <PresentationFormat>Widescreen</PresentationFormat>
  <Paragraphs>156</Paragraphs>
  <Slides>19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PT Sans</vt:lpstr>
      <vt:lpstr>Symbol</vt:lpstr>
      <vt:lpstr>Symbol,Sans-Serif</vt:lpstr>
      <vt:lpstr>Trebuchet MS</vt:lpstr>
      <vt:lpstr>Verdana</vt:lpstr>
      <vt:lpstr>Wingdings 3</vt:lpstr>
      <vt:lpstr>office theme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Spelling </vt:lpstr>
      <vt:lpstr>PowerPoint Presentation</vt:lpstr>
      <vt:lpstr>PowerPoint Presentation</vt:lpstr>
      <vt:lpstr>How We Assess Your Child’s Learning</vt:lpstr>
      <vt:lpstr>How We Assess Your Child’s Learning</vt:lpstr>
      <vt:lpstr>What Are PIRA and PUMA? </vt:lpstr>
      <vt:lpstr>How We Monitor Your Child’s Learning </vt:lpstr>
      <vt:lpstr>Reporting to You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Grimaldi</dc:creator>
  <cp:lastModifiedBy>Claire West</cp:lastModifiedBy>
  <cp:revision>351</cp:revision>
  <dcterms:created xsi:type="dcterms:W3CDTF">2022-08-08T12:18:00Z</dcterms:created>
  <dcterms:modified xsi:type="dcterms:W3CDTF">2025-09-08T11:53:32Z</dcterms:modified>
</cp:coreProperties>
</file>