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0"/>
  </p:notesMasterIdLst>
  <p:handoutMasterIdLst>
    <p:handoutMasterId r:id="rId41"/>
  </p:handoutMasterIdLst>
  <p:sldIdLst>
    <p:sldId id="262" r:id="rId5"/>
    <p:sldId id="263" r:id="rId6"/>
    <p:sldId id="266" r:id="rId7"/>
    <p:sldId id="269" r:id="rId8"/>
    <p:sldId id="286" r:id="rId9"/>
    <p:sldId id="284" r:id="rId10"/>
    <p:sldId id="287" r:id="rId11"/>
    <p:sldId id="288" r:id="rId12"/>
    <p:sldId id="280" r:id="rId13"/>
    <p:sldId id="289" r:id="rId14"/>
    <p:sldId id="290" r:id="rId15"/>
    <p:sldId id="285" r:id="rId16"/>
    <p:sldId id="292" r:id="rId17"/>
    <p:sldId id="291" r:id="rId18"/>
    <p:sldId id="307" r:id="rId19"/>
    <p:sldId id="264" r:id="rId20"/>
    <p:sldId id="265" r:id="rId21"/>
    <p:sldId id="267" r:id="rId22"/>
    <p:sldId id="268" r:id="rId23"/>
    <p:sldId id="299" r:id="rId24"/>
    <p:sldId id="308" r:id="rId25"/>
    <p:sldId id="300" r:id="rId26"/>
    <p:sldId id="311" r:id="rId27"/>
    <p:sldId id="293" r:id="rId28"/>
    <p:sldId id="294" r:id="rId29"/>
    <p:sldId id="295" r:id="rId30"/>
    <p:sldId id="298" r:id="rId31"/>
    <p:sldId id="297" r:id="rId32"/>
    <p:sldId id="296" r:id="rId33"/>
    <p:sldId id="301" r:id="rId34"/>
    <p:sldId id="302" r:id="rId35"/>
    <p:sldId id="303" r:id="rId36"/>
    <p:sldId id="304" r:id="rId37"/>
    <p:sldId id="305" r:id="rId38"/>
    <p:sldId id="306"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A2A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69" autoAdjust="0"/>
    <p:restoredTop sz="91741" autoAdjust="0"/>
  </p:normalViewPr>
  <p:slideViewPr>
    <p:cSldViewPr snapToGrid="0">
      <p:cViewPr varScale="1">
        <p:scale>
          <a:sx n="105" d="100"/>
          <a:sy n="105" d="100"/>
        </p:scale>
        <p:origin x="100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AC48306-B7CA-4F8A-8C78-30180885EC83}"/>
              </a:ext>
            </a:extLst>
          </p:cNvPr>
          <p:cNvSpPr>
            <a:spLocks noGrp="1"/>
          </p:cNvSpPr>
          <p:nvPr>
            <p:ph type="hdr" sz="quarter"/>
          </p:nvPr>
        </p:nvSpPr>
        <p:spPr>
          <a:xfrm>
            <a:off x="0" y="0"/>
            <a:ext cx="2971800" cy="458788"/>
          </a:xfrm>
          <a:prstGeom prst="rect">
            <a:avLst/>
          </a:prstGeom>
        </p:spPr>
        <p:txBody>
          <a:bodyPr vert="horz" lIns="91431" tIns="45716" rIns="91431" bIns="45716" rtlCol="0"/>
          <a:lstStyle>
            <a:lvl1pPr algn="l">
              <a:defRPr sz="1200"/>
            </a:lvl1pPr>
          </a:lstStyle>
          <a:p>
            <a:endParaRPr lang="en-GB" dirty="0"/>
          </a:p>
        </p:txBody>
      </p:sp>
      <p:sp>
        <p:nvSpPr>
          <p:cNvPr id="3" name="Date Placeholder 2">
            <a:extLst>
              <a:ext uri="{FF2B5EF4-FFF2-40B4-BE49-F238E27FC236}">
                <a16:creationId xmlns:a16="http://schemas.microsoft.com/office/drawing/2014/main" id="{591444F6-B866-40B8-98DC-AB03F62DA7AC}"/>
              </a:ext>
            </a:extLst>
          </p:cNvPr>
          <p:cNvSpPr>
            <a:spLocks noGrp="1"/>
          </p:cNvSpPr>
          <p:nvPr>
            <p:ph type="dt" sz="quarter" idx="1"/>
          </p:nvPr>
        </p:nvSpPr>
        <p:spPr>
          <a:xfrm>
            <a:off x="3884613" y="0"/>
            <a:ext cx="2971800" cy="458788"/>
          </a:xfrm>
          <a:prstGeom prst="rect">
            <a:avLst/>
          </a:prstGeom>
        </p:spPr>
        <p:txBody>
          <a:bodyPr vert="horz" lIns="91431" tIns="45716" rIns="91431" bIns="45716" rtlCol="0"/>
          <a:lstStyle>
            <a:lvl1pPr algn="r">
              <a:defRPr sz="1200"/>
            </a:lvl1pPr>
          </a:lstStyle>
          <a:p>
            <a:fld id="{BB590537-3E58-4815-B8F7-A6A91F9C9072}" type="datetimeFigureOut">
              <a:rPr lang="en-GB" smtClean="0"/>
              <a:t>09/03/2022</a:t>
            </a:fld>
            <a:endParaRPr lang="en-GB" dirty="0"/>
          </a:p>
        </p:txBody>
      </p:sp>
      <p:sp>
        <p:nvSpPr>
          <p:cNvPr id="4" name="Footer Placeholder 3">
            <a:extLst>
              <a:ext uri="{FF2B5EF4-FFF2-40B4-BE49-F238E27FC236}">
                <a16:creationId xmlns:a16="http://schemas.microsoft.com/office/drawing/2014/main" id="{43193317-5B0A-47F5-A6B2-C0B0F171B875}"/>
              </a:ext>
            </a:extLst>
          </p:cNvPr>
          <p:cNvSpPr>
            <a:spLocks noGrp="1"/>
          </p:cNvSpPr>
          <p:nvPr>
            <p:ph type="ftr" sz="quarter" idx="2"/>
          </p:nvPr>
        </p:nvSpPr>
        <p:spPr>
          <a:xfrm>
            <a:off x="0" y="8685214"/>
            <a:ext cx="2971800" cy="458787"/>
          </a:xfrm>
          <a:prstGeom prst="rect">
            <a:avLst/>
          </a:prstGeom>
        </p:spPr>
        <p:txBody>
          <a:bodyPr vert="horz" lIns="91431" tIns="45716" rIns="91431" bIns="45716"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id="{92CE2FD3-F5B9-4928-A1CA-19F3BDEA6B12}"/>
              </a:ext>
            </a:extLst>
          </p:cNvPr>
          <p:cNvSpPr>
            <a:spLocks noGrp="1"/>
          </p:cNvSpPr>
          <p:nvPr>
            <p:ph type="sldNum" sz="quarter" idx="3"/>
          </p:nvPr>
        </p:nvSpPr>
        <p:spPr>
          <a:xfrm>
            <a:off x="3884613" y="8685214"/>
            <a:ext cx="2971800" cy="458787"/>
          </a:xfrm>
          <a:prstGeom prst="rect">
            <a:avLst/>
          </a:prstGeom>
        </p:spPr>
        <p:txBody>
          <a:bodyPr vert="horz" lIns="91431" tIns="45716" rIns="91431" bIns="45716" rtlCol="0" anchor="b"/>
          <a:lstStyle>
            <a:lvl1pPr algn="r">
              <a:defRPr sz="1200"/>
            </a:lvl1pPr>
          </a:lstStyle>
          <a:p>
            <a:fld id="{8104CD60-5B87-4FE7-B85A-4AB7C995D3C1}" type="slidenum">
              <a:rPr lang="en-GB" smtClean="0"/>
              <a:t>‹#›</a:t>
            </a:fld>
            <a:endParaRPr lang="en-GB" dirty="0"/>
          </a:p>
        </p:txBody>
      </p:sp>
    </p:spTree>
    <p:extLst>
      <p:ext uri="{BB962C8B-B14F-4D97-AF65-F5344CB8AC3E}">
        <p14:creationId xmlns:p14="http://schemas.microsoft.com/office/powerpoint/2010/main" val="289155422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31" tIns="45716" rIns="91431" bIns="45716"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31" tIns="45716" rIns="91431" bIns="45716" rtlCol="0"/>
          <a:lstStyle>
            <a:lvl1pPr algn="r">
              <a:defRPr sz="1200"/>
            </a:lvl1pPr>
          </a:lstStyle>
          <a:p>
            <a:fld id="{C4F5CA2E-9B32-41CC-8E09-B3687C1B565A}" type="datetimeFigureOut">
              <a:rPr lang="en-GB" smtClean="0"/>
              <a:t>09/03/2022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31" tIns="45716" rIns="91431" bIns="45716"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31" tIns="45716" rIns="91431" bIns="457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4"/>
            <a:ext cx="2971800" cy="458787"/>
          </a:xfrm>
          <a:prstGeom prst="rect">
            <a:avLst/>
          </a:prstGeom>
        </p:spPr>
        <p:txBody>
          <a:bodyPr vert="horz" lIns="91431" tIns="45716" rIns="91431" bIns="45716"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4"/>
            <a:ext cx="2971800" cy="458787"/>
          </a:xfrm>
          <a:prstGeom prst="rect">
            <a:avLst/>
          </a:prstGeom>
        </p:spPr>
        <p:txBody>
          <a:bodyPr vert="horz" lIns="91431" tIns="45716" rIns="91431" bIns="45716" rtlCol="0" anchor="b"/>
          <a:lstStyle>
            <a:lvl1pPr algn="r">
              <a:defRPr sz="1200"/>
            </a:lvl1pPr>
          </a:lstStyle>
          <a:p>
            <a:fld id="{9390F373-F324-485C-8B7D-1F94F90EC7D5}" type="slidenum">
              <a:rPr lang="en-GB" smtClean="0"/>
              <a:t>‹#›</a:t>
            </a:fld>
            <a:endParaRPr lang="en-GB" dirty="0"/>
          </a:p>
        </p:txBody>
      </p:sp>
    </p:spTree>
    <p:extLst>
      <p:ext uri="{BB962C8B-B14F-4D97-AF65-F5344CB8AC3E}">
        <p14:creationId xmlns:p14="http://schemas.microsoft.com/office/powerpoint/2010/main" val="387496908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900" dirty="0"/>
              <a:t>A the teachers discretion, the order of lessons and subject areas can and may change from the outline on the map. However, all lessons will be covered. </a:t>
            </a:r>
          </a:p>
        </p:txBody>
      </p:sp>
    </p:spTree>
    <p:extLst>
      <p:ext uri="{BB962C8B-B14F-4D97-AF65-F5344CB8AC3E}">
        <p14:creationId xmlns:p14="http://schemas.microsoft.com/office/powerpoint/2010/main" val="3047157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8CF16-EF90-4248-BECD-908CDF03AB50}"/>
              </a:ext>
            </a:extLst>
          </p:cNvPr>
          <p:cNvSpPr>
            <a:spLocks noGrp="1"/>
          </p:cNvSpPr>
          <p:nvPr>
            <p:ph type="ctrTitle"/>
          </p:nvPr>
        </p:nvSpPr>
        <p:spPr>
          <a:xfrm>
            <a:off x="350519" y="115888"/>
            <a:ext cx="11506201" cy="1441450"/>
          </a:xfrm>
          <a:solidFill>
            <a:schemeClr val="accent1"/>
          </a:solidFill>
          <a:ln>
            <a:solidFill>
              <a:schemeClr val="tx1"/>
            </a:solidFill>
          </a:ln>
        </p:spPr>
        <p:txBody>
          <a:bodyPr anchor="b">
            <a:normAutofit/>
          </a:bodyPr>
          <a:lstStyle>
            <a:lvl1pPr algn="l">
              <a:defRPr sz="4000">
                <a:solidFill>
                  <a:schemeClr val="tx1"/>
                </a:solidFill>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875501AB-21B9-4BDC-9E02-77D2530E71DA}"/>
              </a:ext>
            </a:extLst>
          </p:cNvPr>
          <p:cNvSpPr>
            <a:spLocks noGrp="1"/>
          </p:cNvSpPr>
          <p:nvPr>
            <p:ph type="subTitle" idx="1"/>
          </p:nvPr>
        </p:nvSpPr>
        <p:spPr>
          <a:xfrm>
            <a:off x="350519" y="1665287"/>
            <a:ext cx="11506201" cy="5054917"/>
          </a:xfrm>
          <a:solidFill>
            <a:schemeClr val="accent2"/>
          </a:solidFill>
          <a:ln>
            <a:solidFill>
              <a:schemeClr val="tx1"/>
            </a:solidFill>
          </a:ln>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1293624572"/>
      </p:ext>
    </p:extLst>
  </p:cSld>
  <p:clrMapOvr>
    <a:masterClrMapping/>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51781-5FDE-4D5A-B518-68972E3918C8}"/>
              </a:ext>
            </a:extLst>
          </p:cNvPr>
          <p:cNvSpPr>
            <a:spLocks noGrp="1"/>
          </p:cNvSpPr>
          <p:nvPr>
            <p:ph type="title"/>
          </p:nvPr>
        </p:nvSpPr>
        <p:spPr>
          <a:xfrm>
            <a:off x="380364" y="136525"/>
            <a:ext cx="11476355" cy="15541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B784E7A-3664-4052-B940-9EA12142284B}"/>
              </a:ext>
            </a:extLst>
          </p:cNvPr>
          <p:cNvSpPr>
            <a:spLocks noGrp="1"/>
          </p:cNvSpPr>
          <p:nvPr>
            <p:ph type="body" idx="1"/>
          </p:nvPr>
        </p:nvSpPr>
        <p:spPr>
          <a:xfrm>
            <a:off x="335280" y="1813559"/>
            <a:ext cx="5662295" cy="69151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E25296-A58F-4087-B326-FD6DA64C4AEB}"/>
              </a:ext>
            </a:extLst>
          </p:cNvPr>
          <p:cNvSpPr>
            <a:spLocks noGrp="1"/>
          </p:cNvSpPr>
          <p:nvPr>
            <p:ph sz="half" idx="2"/>
          </p:nvPr>
        </p:nvSpPr>
        <p:spPr>
          <a:xfrm>
            <a:off x="357506" y="2627945"/>
            <a:ext cx="5640069" cy="40935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328A657-290C-4F0D-8F32-E6DF9B891A82}"/>
              </a:ext>
            </a:extLst>
          </p:cNvPr>
          <p:cNvSpPr>
            <a:spLocks noGrp="1"/>
          </p:cNvSpPr>
          <p:nvPr>
            <p:ph type="body" sz="quarter" idx="3"/>
          </p:nvPr>
        </p:nvSpPr>
        <p:spPr>
          <a:xfrm>
            <a:off x="6172200" y="1813559"/>
            <a:ext cx="5662294" cy="6915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611638-91E7-4074-ADD1-7A473074CA3F}"/>
              </a:ext>
            </a:extLst>
          </p:cNvPr>
          <p:cNvSpPr>
            <a:spLocks noGrp="1"/>
          </p:cNvSpPr>
          <p:nvPr>
            <p:ph sz="quarter" idx="4"/>
          </p:nvPr>
        </p:nvSpPr>
        <p:spPr>
          <a:xfrm>
            <a:off x="6172199" y="2626673"/>
            <a:ext cx="5662295" cy="40935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316085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D88CA-7521-4411-B1F8-5710A68CD01B}"/>
              </a:ext>
            </a:extLst>
          </p:cNvPr>
          <p:cNvSpPr>
            <a:spLocks noGrp="1"/>
          </p:cNvSpPr>
          <p:nvPr>
            <p:ph type="title"/>
          </p:nvPr>
        </p:nvSpPr>
        <p:spPr>
          <a:xfrm>
            <a:off x="380683" y="136525"/>
            <a:ext cx="3932237" cy="1600200"/>
          </a:xfrm>
          <a:solidFill>
            <a:schemeClr val="accent1"/>
          </a:solidFill>
          <a:ln>
            <a:solidFill>
              <a:schemeClr val="tx1"/>
            </a:solidFill>
          </a:ln>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7412F0F-250C-4142-BA5B-3663FAF8E2E2}"/>
              </a:ext>
            </a:extLst>
          </p:cNvPr>
          <p:cNvSpPr>
            <a:spLocks noGrp="1"/>
          </p:cNvSpPr>
          <p:nvPr>
            <p:ph idx="1"/>
          </p:nvPr>
        </p:nvSpPr>
        <p:spPr>
          <a:xfrm>
            <a:off x="4649788" y="151132"/>
            <a:ext cx="7206932" cy="6569071"/>
          </a:xfrm>
          <a:solidFill>
            <a:schemeClr val="accent1"/>
          </a:solidFill>
          <a:ln>
            <a:solidFill>
              <a:schemeClr val="tx1"/>
            </a:solidFill>
          </a:ln>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1D610F5-DD0D-483D-BC5D-67C4957DDA22}"/>
              </a:ext>
            </a:extLst>
          </p:cNvPr>
          <p:cNvSpPr>
            <a:spLocks noGrp="1"/>
          </p:cNvSpPr>
          <p:nvPr>
            <p:ph type="body" sz="half" idx="2"/>
          </p:nvPr>
        </p:nvSpPr>
        <p:spPr>
          <a:xfrm>
            <a:off x="335279" y="1859280"/>
            <a:ext cx="3977641" cy="4862195"/>
          </a:xfrm>
          <a:solidFill>
            <a:schemeClr val="accent2"/>
          </a:solidFill>
          <a:ln>
            <a:solidFill>
              <a:schemeClr val="tx1"/>
            </a:solidFill>
          </a:ln>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831108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D7025-B06D-4D32-8726-A11467264C9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901DAAF-BC31-4342-938D-C99835957A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09922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9EEC75-947C-4DC3-8CE3-DDB4A028972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4DB54B5-A2F2-402F-A0BC-D28049D2D3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20981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64B70-BEF6-45D5-A086-3599E5E26735}"/>
              </a:ext>
            </a:extLst>
          </p:cNvPr>
          <p:cNvSpPr>
            <a:spLocks noGrp="1"/>
          </p:cNvSpPr>
          <p:nvPr>
            <p:ph type="title"/>
          </p:nvPr>
        </p:nvSpPr>
        <p:spPr>
          <a:solidFill>
            <a:schemeClr val="accent1"/>
          </a:solidFill>
          <a:ln>
            <a:solidFill>
              <a:schemeClr val="tx1"/>
            </a:solidFill>
          </a:ln>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50B425A-48BC-464B-A80F-561E4B063D9B}"/>
              </a:ext>
            </a:extLst>
          </p:cNvPr>
          <p:cNvSpPr>
            <a:spLocks noGrp="1"/>
          </p:cNvSpPr>
          <p:nvPr>
            <p:ph idx="1"/>
          </p:nvPr>
        </p:nvSpPr>
        <p:spPr>
          <a:solidFill>
            <a:schemeClr val="accent2"/>
          </a:solidFill>
          <a:ln>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924152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eywor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CBD74EF-464F-470E-A868-D3CD837BC05F}"/>
              </a:ext>
            </a:extLst>
          </p:cNvPr>
          <p:cNvSpPr>
            <a:spLocks noGrp="1"/>
          </p:cNvSpPr>
          <p:nvPr>
            <p:ph type="body" idx="1"/>
          </p:nvPr>
        </p:nvSpPr>
        <p:spPr>
          <a:xfrm>
            <a:off x="344170" y="136525"/>
            <a:ext cx="11512550" cy="1265555"/>
          </a:xfrm>
          <a:solidFill>
            <a:schemeClr val="accent3"/>
          </a:solidFill>
          <a:ln>
            <a:solidFill>
              <a:schemeClr val="tx1"/>
            </a:solidFill>
          </a:ln>
        </p:spPr>
        <p:txBody>
          <a:bodyPr/>
          <a:lstStyle>
            <a:lvl1pPr marL="342900" indent="-342900">
              <a:buSzPct val="200000"/>
              <a:buFontTx/>
              <a:buBlip>
                <a:blip r:embed="rId2"/>
              </a:buBlip>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68273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1B3DD-1EFE-4210-B3E3-E7260846F58A}"/>
              </a:ext>
            </a:extLst>
          </p:cNvPr>
          <p:cNvSpPr>
            <a:spLocks noGrp="1"/>
          </p:cNvSpPr>
          <p:nvPr>
            <p:ph type="title" hasCustomPrompt="1"/>
          </p:nvPr>
        </p:nvSpPr>
        <p:spPr>
          <a:solidFill>
            <a:schemeClr val="accent4"/>
          </a:solidFill>
          <a:ln>
            <a:solidFill>
              <a:schemeClr val="tx1"/>
            </a:solidFill>
          </a:ln>
        </p:spPr>
        <p:txBody>
          <a:bodyPr/>
          <a:lstStyle>
            <a:lvl1pPr marL="571500" indent="-571500" algn="l">
              <a:buSzPct val="300000"/>
              <a:buFontTx/>
              <a:buBlip>
                <a:blip r:embed="rId2"/>
              </a:buBlip>
              <a:defRPr/>
            </a:lvl1pPr>
          </a:lstStyle>
          <a:p>
            <a:r>
              <a:rPr lang="en-US" dirty="0"/>
              <a:t>	Click to edit Master title style</a:t>
            </a:r>
            <a:endParaRPr lang="en-GB" dirty="0"/>
          </a:p>
        </p:txBody>
      </p:sp>
      <p:sp>
        <p:nvSpPr>
          <p:cNvPr id="3" name="Date Placeholder 2">
            <a:extLst>
              <a:ext uri="{FF2B5EF4-FFF2-40B4-BE49-F238E27FC236}">
                <a16:creationId xmlns:a16="http://schemas.microsoft.com/office/drawing/2014/main" id="{AC4578B2-5FBB-4265-B20E-C278A11CD795}"/>
              </a:ext>
            </a:extLst>
          </p:cNvPr>
          <p:cNvSpPr>
            <a:spLocks noGrp="1"/>
          </p:cNvSpPr>
          <p:nvPr>
            <p:ph type="dt" sz="half" idx="10"/>
          </p:nvPr>
        </p:nvSpPr>
        <p:spPr/>
        <p:txBody>
          <a:bodyPr/>
          <a:lstStyle/>
          <a:p>
            <a:fld id="{CD1AB31B-E9E2-4B9F-852B-9EE764C8E13E}" type="datetime4">
              <a:rPr lang="en-GB" smtClean="0"/>
              <a:t>09 March 2022</a:t>
            </a:fld>
            <a:endParaRPr lang="en-GB" dirty="0"/>
          </a:p>
        </p:txBody>
      </p:sp>
    </p:spTree>
    <p:extLst>
      <p:ext uri="{BB962C8B-B14F-4D97-AF65-F5344CB8AC3E}">
        <p14:creationId xmlns:p14="http://schemas.microsoft.com/office/powerpoint/2010/main" val="3408219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homewor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8BC2C-B9CE-4201-8CFE-6A62107FD4E3}"/>
              </a:ext>
            </a:extLst>
          </p:cNvPr>
          <p:cNvSpPr>
            <a:spLocks noGrp="1"/>
          </p:cNvSpPr>
          <p:nvPr>
            <p:ph type="title" hasCustomPrompt="1"/>
          </p:nvPr>
        </p:nvSpPr>
        <p:spPr>
          <a:xfrm>
            <a:off x="320040" y="129541"/>
            <a:ext cx="11536680" cy="1165860"/>
          </a:xfrm>
          <a:solidFill>
            <a:schemeClr val="accent5"/>
          </a:solidFill>
          <a:ln>
            <a:solidFill>
              <a:schemeClr val="tx1"/>
            </a:solidFill>
          </a:ln>
        </p:spPr>
        <p:txBody>
          <a:bodyPr/>
          <a:lstStyle>
            <a:lvl1pPr>
              <a:defRPr b="1"/>
            </a:lvl1pPr>
          </a:lstStyle>
          <a:p>
            <a:r>
              <a:rPr lang="en-US" dirty="0"/>
              <a:t>Homework – on Class Charts</a:t>
            </a:r>
            <a:endParaRPr lang="en-GB" dirty="0"/>
          </a:p>
        </p:txBody>
      </p:sp>
    </p:spTree>
    <p:extLst>
      <p:ext uri="{BB962C8B-B14F-4D97-AF65-F5344CB8AC3E}">
        <p14:creationId xmlns:p14="http://schemas.microsoft.com/office/powerpoint/2010/main" val="4017625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3A084-0881-448B-BF18-80E9AF44CE8D}"/>
              </a:ext>
            </a:extLst>
          </p:cNvPr>
          <p:cNvSpPr>
            <a:spLocks noGrp="1"/>
          </p:cNvSpPr>
          <p:nvPr>
            <p:ph type="title"/>
          </p:nvPr>
        </p:nvSpPr>
        <p:spPr>
          <a:solidFill>
            <a:schemeClr val="accent1"/>
          </a:solidFill>
          <a:ln>
            <a:solidFill>
              <a:schemeClr val="tx1"/>
            </a:solidFill>
          </a:ln>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9005984-FFA2-4336-8976-CDBE2963A45C}"/>
              </a:ext>
            </a:extLst>
          </p:cNvPr>
          <p:cNvSpPr>
            <a:spLocks noGrp="1"/>
          </p:cNvSpPr>
          <p:nvPr>
            <p:ph sz="half" idx="1"/>
          </p:nvPr>
        </p:nvSpPr>
        <p:spPr>
          <a:xfrm>
            <a:off x="335280" y="1641474"/>
            <a:ext cx="5699760" cy="5078730"/>
          </a:xfrm>
          <a:solidFill>
            <a:schemeClr val="accent2"/>
          </a:solidFill>
          <a:ln>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44A70417-6011-4C9D-AD09-2B8BC349C461}"/>
              </a:ext>
            </a:extLst>
          </p:cNvPr>
          <p:cNvSpPr>
            <a:spLocks noGrp="1"/>
          </p:cNvSpPr>
          <p:nvPr>
            <p:ph sz="half" idx="2"/>
          </p:nvPr>
        </p:nvSpPr>
        <p:spPr>
          <a:xfrm>
            <a:off x="6172200" y="1641474"/>
            <a:ext cx="5684520" cy="5078730"/>
          </a:xfrm>
          <a:solidFill>
            <a:schemeClr val="accent2"/>
          </a:solidFill>
          <a:ln>
            <a:solidFill>
              <a:schemeClr val="tx1"/>
            </a:solidFill>
          </a:ln>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77739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971CA26E-7D99-4E02-954D-F09300617DB9}"/>
              </a:ext>
            </a:extLst>
          </p:cNvPr>
          <p:cNvSpPr>
            <a:spLocks noGrp="1"/>
          </p:cNvSpPr>
          <p:nvPr>
            <p:ph type="dt" sz="half" idx="10"/>
          </p:nvPr>
        </p:nvSpPr>
        <p:spPr/>
        <p:txBody>
          <a:bodyPr/>
          <a:lstStyle/>
          <a:p>
            <a:fld id="{CD1AB31B-E9E2-4B9F-852B-9EE764C8E13E}" type="datetime4">
              <a:rPr lang="en-GB" smtClean="0"/>
              <a:t>09 March 2022</a:t>
            </a:fld>
            <a:endParaRPr lang="en-GB" dirty="0"/>
          </a:p>
        </p:txBody>
      </p:sp>
      <p:pic>
        <p:nvPicPr>
          <p:cNvPr id="5" name="Picture 4" descr="A close up of text on a white background&#10;&#10;Description automatically generated">
            <a:extLst>
              <a:ext uri="{FF2B5EF4-FFF2-40B4-BE49-F238E27FC236}">
                <a16:creationId xmlns:a16="http://schemas.microsoft.com/office/drawing/2014/main" id="{46B4AB21-F260-4E15-8951-B451B2AD9A5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1524000" y="0"/>
            <a:ext cx="9144000" cy="6858000"/>
          </a:xfrm>
          <a:prstGeom prst="rect">
            <a:avLst/>
          </a:prstGeom>
        </p:spPr>
      </p:pic>
    </p:spTree>
    <p:extLst>
      <p:ext uri="{BB962C8B-B14F-4D97-AF65-F5344CB8AC3E}">
        <p14:creationId xmlns:p14="http://schemas.microsoft.com/office/powerpoint/2010/main" val="2271479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ABDD2-7AD3-4F2B-BC16-26BD61C50B6E}"/>
              </a:ext>
            </a:extLst>
          </p:cNvPr>
          <p:cNvSpPr>
            <a:spLocks noGrp="1"/>
          </p:cNvSpPr>
          <p:nvPr>
            <p:ph type="title"/>
          </p:nvPr>
        </p:nvSpPr>
        <p:spPr>
          <a:xfrm>
            <a:off x="335280" y="136525"/>
            <a:ext cx="4312920" cy="1600200"/>
          </a:xfrm>
          <a:solidFill>
            <a:schemeClr val="accent1"/>
          </a:solidFill>
          <a:ln>
            <a:solidFill>
              <a:schemeClr val="tx1"/>
            </a:solidFill>
          </a:ln>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9377BA4-194C-4AE4-B53D-88BE0C021BF9}"/>
              </a:ext>
            </a:extLst>
          </p:cNvPr>
          <p:cNvSpPr>
            <a:spLocks noGrp="1"/>
          </p:cNvSpPr>
          <p:nvPr>
            <p:ph type="pic" idx="1"/>
          </p:nvPr>
        </p:nvSpPr>
        <p:spPr>
          <a:xfrm>
            <a:off x="4802188" y="136525"/>
            <a:ext cx="7054532" cy="6583679"/>
          </a:xfrm>
          <a:ln>
            <a:solidFill>
              <a:schemeClr val="tx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a:extLst>
              <a:ext uri="{FF2B5EF4-FFF2-40B4-BE49-F238E27FC236}">
                <a16:creationId xmlns:a16="http://schemas.microsoft.com/office/drawing/2014/main" id="{CBABCFDA-D124-4A7E-8C2E-E2ECB6C73397}"/>
              </a:ext>
            </a:extLst>
          </p:cNvPr>
          <p:cNvSpPr>
            <a:spLocks noGrp="1"/>
          </p:cNvSpPr>
          <p:nvPr>
            <p:ph type="body" sz="half" idx="2"/>
          </p:nvPr>
        </p:nvSpPr>
        <p:spPr>
          <a:xfrm>
            <a:off x="335280" y="1889759"/>
            <a:ext cx="4312920" cy="4831715"/>
          </a:xfrm>
          <a:solidFill>
            <a:schemeClr val="accent2"/>
          </a:solidFill>
          <a:ln>
            <a:solidFill>
              <a:schemeClr val="tx1"/>
            </a:solidFill>
          </a:ln>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548952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7234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76E1B4-DFCB-4D5A-80ED-2112D3B08AB5}"/>
              </a:ext>
            </a:extLst>
          </p:cNvPr>
          <p:cNvSpPr>
            <a:spLocks noGrp="1"/>
          </p:cNvSpPr>
          <p:nvPr>
            <p:ph type="title"/>
          </p:nvPr>
        </p:nvSpPr>
        <p:spPr>
          <a:xfrm>
            <a:off x="320040" y="129540"/>
            <a:ext cx="11536680" cy="1332547"/>
          </a:xfrm>
          <a:prstGeom prst="rect">
            <a:avLst/>
          </a:prstGeom>
        </p:spPr>
        <p:txBody>
          <a:bodyPr vert="horz" lIns="91440" tIns="45720" rIns="91440" bIns="45720" rtlCol="0" anchor="b">
            <a:normAutofit/>
          </a:bodyPr>
          <a:lstStyle/>
          <a:p>
            <a:r>
              <a:rPr lang="en-US" dirty="0"/>
              <a:t>Click to edit Master title</a:t>
            </a:r>
            <a:endParaRPr lang="en-GB" dirty="0"/>
          </a:p>
        </p:txBody>
      </p:sp>
      <p:sp>
        <p:nvSpPr>
          <p:cNvPr id="3" name="Text Placeholder 2">
            <a:extLst>
              <a:ext uri="{FF2B5EF4-FFF2-40B4-BE49-F238E27FC236}">
                <a16:creationId xmlns:a16="http://schemas.microsoft.com/office/drawing/2014/main" id="{4D3A9791-32FC-4B4F-BE9C-2D163A607C02}"/>
              </a:ext>
            </a:extLst>
          </p:cNvPr>
          <p:cNvSpPr>
            <a:spLocks noGrp="1"/>
          </p:cNvSpPr>
          <p:nvPr>
            <p:ph type="body" idx="1"/>
          </p:nvPr>
        </p:nvSpPr>
        <p:spPr>
          <a:xfrm>
            <a:off x="320039" y="1551303"/>
            <a:ext cx="11536681" cy="5168901"/>
          </a:xfrm>
          <a:prstGeom prst="rect">
            <a:avLst/>
          </a:prstGeom>
        </p:spPr>
        <p:txBody>
          <a:bodyPr vert="horz" wrap="square"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F1B2A2E9-A696-4FC4-861A-5D89560F2740}"/>
              </a:ext>
            </a:extLst>
          </p:cNvPr>
          <p:cNvSpPr>
            <a:spLocks noGrp="1"/>
          </p:cNvSpPr>
          <p:nvPr>
            <p:ph type="dt" sz="half" idx="2"/>
          </p:nvPr>
        </p:nvSpPr>
        <p:spPr>
          <a:xfrm>
            <a:off x="9113520" y="137796"/>
            <a:ext cx="2743200" cy="365125"/>
          </a:xfrm>
          <a:prstGeom prst="rect">
            <a:avLst/>
          </a:prstGeom>
        </p:spPr>
        <p:txBody>
          <a:bodyPr vert="horz" lIns="91440" tIns="45720" rIns="91440" bIns="45720" rtlCol="0" anchor="ctr"/>
          <a:lstStyle>
            <a:lvl1pPr algn="r">
              <a:defRPr sz="1800">
                <a:solidFill>
                  <a:schemeClr val="tx1"/>
                </a:solidFill>
              </a:defRPr>
            </a:lvl1pPr>
          </a:lstStyle>
          <a:p>
            <a:fld id="{CD1AB31B-E9E2-4B9F-852B-9EE764C8E13E}" type="datetime4">
              <a:rPr lang="en-GB" smtClean="0"/>
              <a:t>09 March 2022</a:t>
            </a:fld>
            <a:endParaRPr lang="en-GB" dirty="0"/>
          </a:p>
        </p:txBody>
      </p:sp>
    </p:spTree>
    <p:extLst>
      <p:ext uri="{BB962C8B-B14F-4D97-AF65-F5344CB8AC3E}">
        <p14:creationId xmlns:p14="http://schemas.microsoft.com/office/powerpoint/2010/main" val="31046811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1" r:id="rId4"/>
    <p:sldLayoutId id="2147483654" r:id="rId5"/>
    <p:sldLayoutId id="2147483652" r:id="rId6"/>
    <p:sldLayoutId id="2147483662" r:id="rId7"/>
    <p:sldLayoutId id="2147483657" r:id="rId8"/>
    <p:sldLayoutId id="2147483655" r:id="rId9"/>
    <p:sldLayoutId id="2147483653" r:id="rId10"/>
    <p:sldLayoutId id="2147483656" r:id="rId11"/>
    <p:sldLayoutId id="2147483658" r:id="rId12"/>
    <p:sldLayoutId id="2147483659" r:id="rId13"/>
  </p:sldLayoutIdLst>
  <p:hf sldNum="0" hdr="0" ftr="0" dt="0"/>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168275" indent="-168275" algn="l" defTabSz="914400" rtl="0" eaLnBrk="1" latinLnBrk="0" hangingPunct="1">
        <a:lnSpc>
          <a:spcPct val="100000"/>
        </a:lnSpc>
        <a:spcBef>
          <a:spcPts val="1000"/>
        </a:spcBef>
        <a:buFont typeface="Arial" panose="020B0604020202020204" pitchFamily="34" charset="0"/>
        <a:buChar char="•"/>
        <a:defRPr sz="2800" kern="1200">
          <a:ln>
            <a:solidFill>
              <a:schemeClr val="tx1"/>
            </a:solidFill>
          </a:ln>
          <a:solidFill>
            <a:schemeClr val="tx1"/>
          </a:solidFill>
          <a:latin typeface="+mn-lt"/>
          <a:ea typeface="+mn-ea"/>
          <a:cs typeface="+mn-cs"/>
        </a:defRPr>
      </a:lvl1pPr>
      <a:lvl2pPr marL="168275" indent="-168275" algn="l" defTabSz="914400" rtl="0" eaLnBrk="1" latinLnBrk="0" hangingPunct="1">
        <a:lnSpc>
          <a:spcPct val="100000"/>
        </a:lnSpc>
        <a:spcBef>
          <a:spcPts val="500"/>
        </a:spcBef>
        <a:buFont typeface="Arial" panose="020B0604020202020204" pitchFamily="34" charset="0"/>
        <a:buChar char="•"/>
        <a:defRPr sz="2800" kern="1200">
          <a:ln>
            <a:solidFill>
              <a:schemeClr val="tx1"/>
            </a:solidFill>
          </a:ln>
          <a:solidFill>
            <a:schemeClr val="tx1"/>
          </a:solidFill>
          <a:latin typeface="+mn-lt"/>
          <a:ea typeface="+mn-ea"/>
          <a:cs typeface="+mn-cs"/>
        </a:defRPr>
      </a:lvl2pPr>
      <a:lvl3pPr marL="168275" indent="-168275" algn="l" defTabSz="914400" rtl="0" eaLnBrk="1" latinLnBrk="0" hangingPunct="1">
        <a:lnSpc>
          <a:spcPct val="100000"/>
        </a:lnSpc>
        <a:spcBef>
          <a:spcPts val="500"/>
        </a:spcBef>
        <a:buFont typeface="Arial" panose="020B0604020202020204" pitchFamily="34" charset="0"/>
        <a:buChar char="•"/>
        <a:defRPr sz="2800" kern="1200">
          <a:ln>
            <a:solidFill>
              <a:schemeClr val="tx1"/>
            </a:solidFill>
          </a:ln>
          <a:solidFill>
            <a:schemeClr val="tx1"/>
          </a:solidFill>
          <a:latin typeface="+mn-lt"/>
          <a:ea typeface="+mn-ea"/>
          <a:cs typeface="+mn-cs"/>
        </a:defRPr>
      </a:lvl3pPr>
      <a:lvl4pPr marL="168275" indent="-168275" algn="l" defTabSz="914400" rtl="0" eaLnBrk="1" latinLnBrk="0" hangingPunct="1">
        <a:lnSpc>
          <a:spcPct val="100000"/>
        </a:lnSpc>
        <a:spcBef>
          <a:spcPts val="500"/>
        </a:spcBef>
        <a:buFont typeface="Arial" panose="020B0604020202020204" pitchFamily="34" charset="0"/>
        <a:buChar char="•"/>
        <a:defRPr sz="2800" kern="1200">
          <a:ln>
            <a:solidFill>
              <a:schemeClr val="tx1"/>
            </a:solidFill>
          </a:ln>
          <a:solidFill>
            <a:schemeClr val="tx1"/>
          </a:solidFill>
          <a:latin typeface="+mn-lt"/>
          <a:ea typeface="+mn-ea"/>
          <a:cs typeface="+mn-cs"/>
        </a:defRPr>
      </a:lvl4pPr>
      <a:lvl5pPr marL="168275" indent="-168275" algn="l" defTabSz="914400" rtl="0" eaLnBrk="1" latinLnBrk="0" hangingPunct="1">
        <a:lnSpc>
          <a:spcPct val="100000"/>
        </a:lnSpc>
        <a:spcBef>
          <a:spcPts val="500"/>
        </a:spcBef>
        <a:buFont typeface="Arial" panose="020B0604020202020204" pitchFamily="34" charset="0"/>
        <a:buChar char="•"/>
        <a:defRPr sz="2800" kern="1200">
          <a:ln>
            <a:solidFill>
              <a:schemeClr val="tx1"/>
            </a:solidFill>
          </a:ln>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247" userDrawn="1">
          <p15:clr>
            <a:srgbClr val="F26B43"/>
          </p15:clr>
        </p15:guide>
        <p15:guide id="2" pos="98" userDrawn="1">
          <p15:clr>
            <a:srgbClr val="F26B43"/>
          </p15:clr>
        </p15:guide>
        <p15:guide id="4" pos="7582" userDrawn="1">
          <p15:clr>
            <a:srgbClr val="F26B43"/>
          </p15:clr>
        </p15:guide>
        <p15:guide id="5" orient="horz" pos="73" userDrawn="1">
          <p15:clr>
            <a:srgbClr val="F26B43"/>
          </p15:clr>
        </p15:guide>
        <p15:guide id="6" orient="horz" pos="981"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761321" y="6246078"/>
            <a:ext cx="3682833" cy="6119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4" name="Picture 6">
            <a:extLst>
              <a:ext uri="{FF2B5EF4-FFF2-40B4-BE49-F238E27FC236}">
                <a16:creationId xmlns:a16="http://schemas.microsoft.com/office/drawing/2014/main" id="{1E415521-00FA-43D2-8506-07C4471B3541}"/>
              </a:ext>
            </a:extLst>
          </p:cNvPr>
          <p:cNvPicPr>
            <a:picLocks noChangeAspect="1" noChangeArrowheads="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30493" y="961858"/>
            <a:ext cx="12235807" cy="5284219"/>
          </a:xfrm>
          <a:prstGeom prst="rect">
            <a:avLst/>
          </a:prstGeom>
          <a:noFill/>
          <a:extLst>
            <a:ext uri="{909E8E84-426E-40DD-AFC4-6F175D3DCCD1}">
              <a14:hiddenFill xmlns:a14="http://schemas.microsoft.com/office/drawing/2010/main">
                <a:solidFill>
                  <a:srgbClr val="FFFFFF"/>
                </a:solidFill>
              </a14:hiddenFill>
            </a:ext>
          </a:extLst>
        </p:spPr>
      </p:pic>
      <p:sp>
        <p:nvSpPr>
          <p:cNvPr id="47" name="Speech Bubble: Rectangle with Corners Rounded 46">
            <a:extLst>
              <a:ext uri="{FF2B5EF4-FFF2-40B4-BE49-F238E27FC236}">
                <a16:creationId xmlns:a16="http://schemas.microsoft.com/office/drawing/2014/main" id="{FEF09791-C5CF-4974-9779-1A9772439DA9}"/>
              </a:ext>
            </a:extLst>
          </p:cNvPr>
          <p:cNvSpPr/>
          <p:nvPr/>
        </p:nvSpPr>
        <p:spPr>
          <a:xfrm>
            <a:off x="4399954" y="157024"/>
            <a:ext cx="1359995" cy="731699"/>
          </a:xfrm>
          <a:prstGeom prst="wedgeRoundRectCallout">
            <a:avLst>
              <a:gd name="adj1" fmla="val 17929"/>
              <a:gd name="adj2" fmla="val 114733"/>
              <a:gd name="adj3" fmla="val 16667"/>
            </a:avLst>
          </a:prstGeom>
          <a:solidFill>
            <a:schemeClr val="accent2">
              <a:lumMod val="9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000" dirty="0">
                <a:solidFill>
                  <a:schemeClr val="tx1"/>
                </a:solidFill>
                <a:latin typeface="Tahoma" panose="020B0604030504040204" pitchFamily="34" charset="0"/>
                <a:ea typeface="Tahoma" panose="020B0604030504040204" pitchFamily="34" charset="0"/>
                <a:cs typeface="Tahoma" panose="020B0604030504040204" pitchFamily="34" charset="0"/>
              </a:rPr>
              <a:t>Health and wellbeing </a:t>
            </a:r>
          </a:p>
          <a:p>
            <a:pPr algn="ctr"/>
            <a:r>
              <a:rPr lang="en-GB" sz="1000" dirty="0">
                <a:solidFill>
                  <a:schemeClr val="tx1"/>
                </a:solidFill>
                <a:latin typeface="Tahoma" panose="020B0604030504040204" pitchFamily="34" charset="0"/>
                <a:ea typeface="Tahoma" panose="020B0604030504040204" pitchFamily="34" charset="0"/>
                <a:cs typeface="Tahoma" panose="020B0604030504040204" pitchFamily="34" charset="0"/>
              </a:rPr>
              <a:t>Important People </a:t>
            </a:r>
          </a:p>
        </p:txBody>
      </p:sp>
      <p:sp>
        <p:nvSpPr>
          <p:cNvPr id="48" name="Speech Bubble: Rectangle with Corners Rounded 47">
            <a:extLst>
              <a:ext uri="{FF2B5EF4-FFF2-40B4-BE49-F238E27FC236}">
                <a16:creationId xmlns:a16="http://schemas.microsoft.com/office/drawing/2014/main" id="{3653A540-708E-43F8-92CA-BD6EB78F00E6}"/>
              </a:ext>
            </a:extLst>
          </p:cNvPr>
          <p:cNvSpPr/>
          <p:nvPr/>
        </p:nvSpPr>
        <p:spPr>
          <a:xfrm>
            <a:off x="5908581" y="170102"/>
            <a:ext cx="1344640" cy="735968"/>
          </a:xfrm>
          <a:prstGeom prst="wedgeRoundRectCallout">
            <a:avLst>
              <a:gd name="adj1" fmla="val -41102"/>
              <a:gd name="adj2" fmla="val 119240"/>
              <a:gd name="adj3" fmla="val 16667"/>
            </a:avLst>
          </a:prstGeom>
          <a:solidFill>
            <a:schemeClr val="accent2">
              <a:lumMod val="9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000" dirty="0">
                <a:solidFill>
                  <a:schemeClr val="tx1"/>
                </a:solidFill>
                <a:latin typeface="Tahoma" panose="020B0604030504040204" pitchFamily="34" charset="0"/>
                <a:ea typeface="Tahoma" panose="020B0604030504040204" pitchFamily="34" charset="0"/>
                <a:cs typeface="Tahoma" panose="020B0604030504040204" pitchFamily="34" charset="0"/>
              </a:rPr>
              <a:t>Physical health and fitness </a:t>
            </a:r>
          </a:p>
          <a:p>
            <a:pPr algn="ctr"/>
            <a:r>
              <a:rPr lang="en-GB" sz="1000" dirty="0">
                <a:solidFill>
                  <a:schemeClr val="tx1"/>
                </a:solidFill>
                <a:latin typeface="Tahoma" panose="020B0604030504040204" pitchFamily="34" charset="0"/>
                <a:ea typeface="Tahoma" panose="020B0604030504040204" pitchFamily="34" charset="0"/>
                <a:cs typeface="Tahoma" panose="020B0604030504040204" pitchFamily="34" charset="0"/>
              </a:rPr>
              <a:t>Healthy eating </a:t>
            </a:r>
          </a:p>
        </p:txBody>
      </p:sp>
      <p:sp>
        <p:nvSpPr>
          <p:cNvPr id="49" name="Speech Bubble: Rectangle with Corners Rounded 48">
            <a:extLst>
              <a:ext uri="{FF2B5EF4-FFF2-40B4-BE49-F238E27FC236}">
                <a16:creationId xmlns:a16="http://schemas.microsoft.com/office/drawing/2014/main" id="{7DB5B3DE-4420-411D-9AFF-DA244509D6F1}"/>
              </a:ext>
            </a:extLst>
          </p:cNvPr>
          <p:cNvSpPr/>
          <p:nvPr/>
        </p:nvSpPr>
        <p:spPr>
          <a:xfrm>
            <a:off x="7444154" y="170102"/>
            <a:ext cx="1610876" cy="735968"/>
          </a:xfrm>
          <a:prstGeom prst="wedgeRoundRectCallout">
            <a:avLst>
              <a:gd name="adj1" fmla="val -58099"/>
              <a:gd name="adj2" fmla="val 128694"/>
              <a:gd name="adj3" fmla="val 16667"/>
            </a:avLst>
          </a:prstGeom>
          <a:solidFill>
            <a:schemeClr val="accent2">
              <a:lumMod val="9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000" dirty="0">
                <a:solidFill>
                  <a:schemeClr val="tx1"/>
                </a:solidFill>
                <a:latin typeface="Tahoma" panose="020B0604030504040204" pitchFamily="34" charset="0"/>
                <a:ea typeface="Tahoma" panose="020B0604030504040204" pitchFamily="34" charset="0"/>
                <a:cs typeface="Tahoma" panose="020B0604030504040204" pitchFamily="34" charset="0"/>
              </a:rPr>
              <a:t>Our Feelings </a:t>
            </a:r>
          </a:p>
          <a:p>
            <a:pPr algn="ctr"/>
            <a:r>
              <a:rPr lang="en-GB" sz="1000" dirty="0">
                <a:solidFill>
                  <a:schemeClr val="tx1"/>
                </a:solidFill>
                <a:latin typeface="Tahoma" panose="020B0604030504040204" pitchFamily="34" charset="0"/>
                <a:ea typeface="Tahoma" panose="020B0604030504040204" pitchFamily="34" charset="0"/>
                <a:cs typeface="Tahoma" panose="020B0604030504040204" pitchFamily="34" charset="0"/>
              </a:rPr>
              <a:t>What makes us special?</a:t>
            </a:r>
          </a:p>
          <a:p>
            <a:pPr algn="ctr"/>
            <a:r>
              <a:rPr lang="en-GB" sz="1000" i="1" dirty="0">
                <a:solidFill>
                  <a:schemeClr val="tx1"/>
                </a:solidFill>
                <a:latin typeface="Tahoma" panose="020B0604030504040204" pitchFamily="34" charset="0"/>
                <a:ea typeface="Tahoma" panose="020B0604030504040204" pitchFamily="34" charset="0"/>
                <a:cs typeface="Tahoma" panose="020B0604030504040204" pitchFamily="34" charset="0"/>
              </a:rPr>
              <a:t>Including naming body parts</a:t>
            </a:r>
            <a:endParaRPr lang="en-GB" sz="10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50" name="Speech Bubble: Rectangle with Corners Rounded 49">
            <a:extLst>
              <a:ext uri="{FF2B5EF4-FFF2-40B4-BE49-F238E27FC236}">
                <a16:creationId xmlns:a16="http://schemas.microsoft.com/office/drawing/2014/main" id="{B362D227-27C6-41D3-814F-7723C334E103}"/>
              </a:ext>
            </a:extLst>
          </p:cNvPr>
          <p:cNvSpPr/>
          <p:nvPr/>
        </p:nvSpPr>
        <p:spPr>
          <a:xfrm>
            <a:off x="10337430" y="1167160"/>
            <a:ext cx="1750420" cy="732081"/>
          </a:xfrm>
          <a:prstGeom prst="wedgeRoundRectCallout">
            <a:avLst>
              <a:gd name="adj1" fmla="val -91984"/>
              <a:gd name="adj2" fmla="val 35376"/>
              <a:gd name="adj3" fmla="val 16667"/>
            </a:avLst>
          </a:prstGeom>
          <a:solidFill>
            <a:schemeClr val="accent3">
              <a:lumMod val="9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1100" dirty="0">
                <a:solidFill>
                  <a:schemeClr val="tx1"/>
                </a:solidFill>
                <a:latin typeface="Lato-Light"/>
                <a:ea typeface="Tahoma" panose="020B0604030504040204" pitchFamily="34" charset="0"/>
                <a:cs typeface="Tahoma" panose="020B0604030504040204" pitchFamily="34" charset="0"/>
              </a:rPr>
              <a:t>Relationships continued and Community</a:t>
            </a:r>
          </a:p>
        </p:txBody>
      </p:sp>
      <p:sp>
        <p:nvSpPr>
          <p:cNvPr id="51" name="Speech Bubble: Rectangle with Corners Rounded 50">
            <a:extLst>
              <a:ext uri="{FF2B5EF4-FFF2-40B4-BE49-F238E27FC236}">
                <a16:creationId xmlns:a16="http://schemas.microsoft.com/office/drawing/2014/main" id="{97EA883B-C814-40C7-B6B4-F55D7AFFF3A8}"/>
              </a:ext>
            </a:extLst>
          </p:cNvPr>
          <p:cNvSpPr/>
          <p:nvPr/>
        </p:nvSpPr>
        <p:spPr>
          <a:xfrm>
            <a:off x="10441580" y="2028469"/>
            <a:ext cx="1750420" cy="719442"/>
          </a:xfrm>
          <a:prstGeom prst="wedgeRoundRectCallout">
            <a:avLst>
              <a:gd name="adj1" fmla="val -94221"/>
              <a:gd name="adj2" fmla="val -27544"/>
              <a:gd name="adj3" fmla="val 16667"/>
            </a:avLst>
          </a:prstGeom>
          <a:solidFill>
            <a:schemeClr val="accent3">
              <a:lumMod val="9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100" dirty="0">
                <a:solidFill>
                  <a:schemeClr val="tx1"/>
                </a:solidFill>
                <a:latin typeface="Lato-Light"/>
                <a:ea typeface="Tahoma" panose="020B0604030504040204" pitchFamily="34" charset="0"/>
                <a:cs typeface="Tahoma" panose="020B0604030504040204" pitchFamily="34" charset="0"/>
              </a:rPr>
              <a:t>Living in the Wider World and Staying safe</a:t>
            </a:r>
          </a:p>
        </p:txBody>
      </p:sp>
      <p:sp>
        <p:nvSpPr>
          <p:cNvPr id="53" name="Speech Bubble: Rectangle with Corners Rounded 52">
            <a:extLst>
              <a:ext uri="{FF2B5EF4-FFF2-40B4-BE49-F238E27FC236}">
                <a16:creationId xmlns:a16="http://schemas.microsoft.com/office/drawing/2014/main" id="{19388088-33B1-4EB8-9DE2-A93E9354354C}"/>
              </a:ext>
            </a:extLst>
          </p:cNvPr>
          <p:cNvSpPr/>
          <p:nvPr/>
        </p:nvSpPr>
        <p:spPr>
          <a:xfrm>
            <a:off x="2664713" y="2222939"/>
            <a:ext cx="1666201" cy="679212"/>
          </a:xfrm>
          <a:prstGeom prst="wedgeRoundRectCallout">
            <a:avLst>
              <a:gd name="adj1" fmla="val 13381"/>
              <a:gd name="adj2" fmla="val 167678"/>
              <a:gd name="adj3" fmla="val 16667"/>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t="100000" r="100000"/>
            </a:path>
            <a:tileRect l="-100000" b="-100000"/>
          </a:gra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dirty="0">
                <a:solidFill>
                  <a:schemeClr val="tx1"/>
                </a:solidFill>
                <a:latin typeface="Tahoma" panose="020B0604030504040204" pitchFamily="34" charset="0"/>
                <a:ea typeface="Tahoma" panose="020B0604030504040204" pitchFamily="34" charset="0"/>
                <a:cs typeface="Tahoma" panose="020B0604030504040204" pitchFamily="34" charset="0"/>
              </a:rPr>
              <a:t>Relationships, diversity and community</a:t>
            </a:r>
            <a:endParaRPr lang="en-GB" sz="105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54" name="Speech Bubble: Rectangle with Corners Rounded 53">
            <a:extLst>
              <a:ext uri="{FF2B5EF4-FFF2-40B4-BE49-F238E27FC236}">
                <a16:creationId xmlns:a16="http://schemas.microsoft.com/office/drawing/2014/main" id="{01A8C8DB-99FC-4022-9E65-9943E9732110}"/>
              </a:ext>
            </a:extLst>
          </p:cNvPr>
          <p:cNvSpPr/>
          <p:nvPr/>
        </p:nvSpPr>
        <p:spPr>
          <a:xfrm>
            <a:off x="284457" y="4116152"/>
            <a:ext cx="1545787" cy="751583"/>
          </a:xfrm>
          <a:prstGeom prst="wedgeRoundRectCallout">
            <a:avLst>
              <a:gd name="adj1" fmla="val 108293"/>
              <a:gd name="adj2" fmla="val -28833"/>
              <a:gd name="adj3" fmla="val 16667"/>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t="100000" r="100000"/>
            </a:path>
            <a:tileRect l="-100000" b="-100000"/>
          </a:gra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100" dirty="0">
                <a:solidFill>
                  <a:schemeClr val="tx1"/>
                </a:solidFill>
                <a:latin typeface="Tahoma" panose="020B0604030504040204" pitchFamily="34" charset="0"/>
                <a:ea typeface="Tahoma" panose="020B0604030504040204" pitchFamily="34" charset="0"/>
                <a:cs typeface="Tahoma" panose="020B0604030504040204" pitchFamily="34" charset="0"/>
              </a:rPr>
              <a:t>Living in the wider world – personal safety</a:t>
            </a:r>
          </a:p>
        </p:txBody>
      </p:sp>
      <p:sp>
        <p:nvSpPr>
          <p:cNvPr id="56" name="Speech Bubble: Rectangle with Corners Rounded 55">
            <a:extLst>
              <a:ext uri="{FF2B5EF4-FFF2-40B4-BE49-F238E27FC236}">
                <a16:creationId xmlns:a16="http://schemas.microsoft.com/office/drawing/2014/main" id="{1092B56D-335F-4CCB-9C33-1D2CC5FA705A}"/>
              </a:ext>
            </a:extLst>
          </p:cNvPr>
          <p:cNvSpPr/>
          <p:nvPr/>
        </p:nvSpPr>
        <p:spPr>
          <a:xfrm>
            <a:off x="4975438" y="2028469"/>
            <a:ext cx="1697609" cy="840927"/>
          </a:xfrm>
          <a:prstGeom prst="wedgeRoundRectCallout">
            <a:avLst>
              <a:gd name="adj1" fmla="val 9237"/>
              <a:gd name="adj2" fmla="val 108110"/>
              <a:gd name="adj3" fmla="val 16667"/>
            </a:avLst>
          </a:prstGeom>
          <a:solidFill>
            <a:schemeClr val="accent1">
              <a:lumMod val="5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100" dirty="0">
                <a:solidFill>
                  <a:schemeClr val="tx1"/>
                </a:solidFill>
                <a:latin typeface="Tahoma" panose="020B0604030504040204" pitchFamily="34" charset="0"/>
                <a:ea typeface="Tahoma" panose="020B0604030504040204" pitchFamily="34" charset="0"/>
                <a:cs typeface="Tahoma" panose="020B0604030504040204" pitchFamily="34" charset="0"/>
              </a:rPr>
              <a:t>Living in the wider world - Personal safety including online</a:t>
            </a:r>
            <a:endParaRPr lang="en-GB" sz="8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57" name="Speech Bubble: Rectangle with Corners Rounded 56">
            <a:extLst>
              <a:ext uri="{FF2B5EF4-FFF2-40B4-BE49-F238E27FC236}">
                <a16:creationId xmlns:a16="http://schemas.microsoft.com/office/drawing/2014/main" id="{51205A72-46ED-4CAA-AB72-93A90391DCC3}"/>
              </a:ext>
            </a:extLst>
          </p:cNvPr>
          <p:cNvSpPr/>
          <p:nvPr/>
        </p:nvSpPr>
        <p:spPr>
          <a:xfrm>
            <a:off x="7077957" y="2022731"/>
            <a:ext cx="1722039" cy="846665"/>
          </a:xfrm>
          <a:prstGeom prst="wedgeRoundRectCallout">
            <a:avLst>
              <a:gd name="adj1" fmla="val 2709"/>
              <a:gd name="adj2" fmla="val 114867"/>
              <a:gd name="adj3" fmla="val 16667"/>
            </a:avLst>
          </a:prstGeom>
          <a:solidFill>
            <a:schemeClr val="accent1">
              <a:lumMod val="5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dirty="0">
                <a:solidFill>
                  <a:schemeClr val="tx1"/>
                </a:solidFill>
                <a:latin typeface="Tahoma" panose="020B0604030504040204" pitchFamily="34" charset="0"/>
                <a:ea typeface="Tahoma" panose="020B0604030504040204" pitchFamily="34" charset="0"/>
                <a:cs typeface="Tahoma" panose="020B0604030504040204" pitchFamily="34" charset="0"/>
              </a:rPr>
              <a:t>Wellbeing continued and belonging to a community</a:t>
            </a:r>
          </a:p>
        </p:txBody>
      </p:sp>
      <p:sp>
        <p:nvSpPr>
          <p:cNvPr id="58" name="Speech Bubble: Rectangle with Corners Rounded 57">
            <a:extLst>
              <a:ext uri="{FF2B5EF4-FFF2-40B4-BE49-F238E27FC236}">
                <a16:creationId xmlns:a16="http://schemas.microsoft.com/office/drawing/2014/main" id="{DF900E7F-0A3F-40EB-9782-9BCA56156022}"/>
              </a:ext>
            </a:extLst>
          </p:cNvPr>
          <p:cNvSpPr/>
          <p:nvPr/>
        </p:nvSpPr>
        <p:spPr>
          <a:xfrm>
            <a:off x="9997449" y="3389276"/>
            <a:ext cx="1756287" cy="726877"/>
          </a:xfrm>
          <a:prstGeom prst="wedgeRoundRectCallout">
            <a:avLst>
              <a:gd name="adj1" fmla="val -80530"/>
              <a:gd name="adj2" fmla="val -39238"/>
              <a:gd name="adj3" fmla="val 16667"/>
            </a:avLst>
          </a:prstGeom>
          <a:solidFill>
            <a:schemeClr val="accent1">
              <a:lumMod val="5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dirty="0">
                <a:solidFill>
                  <a:schemeClr val="tx1"/>
                </a:solidFill>
                <a:latin typeface="Tahoma" panose="020B0604030504040204" pitchFamily="34" charset="0"/>
                <a:ea typeface="Tahoma" panose="020B0604030504040204" pitchFamily="34" charset="0"/>
                <a:cs typeface="Tahoma" panose="020B0604030504040204" pitchFamily="34" charset="0"/>
              </a:rPr>
              <a:t>Relationships and wellbeing</a:t>
            </a:r>
          </a:p>
        </p:txBody>
      </p:sp>
      <p:sp>
        <p:nvSpPr>
          <p:cNvPr id="59" name="Speech Bubble: Rectangle with Corners Rounded 58">
            <a:extLst>
              <a:ext uri="{FF2B5EF4-FFF2-40B4-BE49-F238E27FC236}">
                <a16:creationId xmlns:a16="http://schemas.microsoft.com/office/drawing/2014/main" id="{AC001398-55C7-4B4A-B1E9-043462159BAE}"/>
              </a:ext>
            </a:extLst>
          </p:cNvPr>
          <p:cNvSpPr/>
          <p:nvPr/>
        </p:nvSpPr>
        <p:spPr>
          <a:xfrm>
            <a:off x="1199627" y="6080105"/>
            <a:ext cx="1545741" cy="638401"/>
          </a:xfrm>
          <a:prstGeom prst="wedgeRoundRectCallout">
            <a:avLst>
              <a:gd name="adj1" fmla="val 70823"/>
              <a:gd name="adj2" fmla="val -132885"/>
              <a:gd name="adj3" fmla="val 16667"/>
            </a:avLst>
          </a:prstGeom>
          <a:solidFill>
            <a:srgbClr val="FFC00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400" dirty="0">
                <a:solidFill>
                  <a:schemeClr val="tx1"/>
                </a:solidFill>
                <a:latin typeface="Tahoma" panose="020B0604030504040204" pitchFamily="34" charset="0"/>
                <a:ea typeface="Tahoma" panose="020B0604030504040204" pitchFamily="34" charset="0"/>
                <a:cs typeface="Tahoma" panose="020B0604030504040204" pitchFamily="34" charset="0"/>
              </a:rPr>
              <a:t>Relationships</a:t>
            </a:r>
            <a:endParaRPr lang="en-GB" sz="10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60" name="Speech Bubble: Rectangle with Corners Rounded 59">
            <a:extLst>
              <a:ext uri="{FF2B5EF4-FFF2-40B4-BE49-F238E27FC236}">
                <a16:creationId xmlns:a16="http://schemas.microsoft.com/office/drawing/2014/main" id="{C22ACD84-2AEE-40BB-BAA5-8CD8A6749BA2}"/>
              </a:ext>
            </a:extLst>
          </p:cNvPr>
          <p:cNvSpPr/>
          <p:nvPr/>
        </p:nvSpPr>
        <p:spPr>
          <a:xfrm>
            <a:off x="3323151" y="4469297"/>
            <a:ext cx="1569652" cy="796879"/>
          </a:xfrm>
          <a:prstGeom prst="wedgeRoundRectCallout">
            <a:avLst>
              <a:gd name="adj1" fmla="val 26539"/>
              <a:gd name="adj2" fmla="val 121710"/>
              <a:gd name="adj3" fmla="val 16667"/>
            </a:avLst>
          </a:prstGeom>
          <a:solidFill>
            <a:srgbClr val="FFC00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dirty="0">
                <a:solidFill>
                  <a:schemeClr val="tx1"/>
                </a:solidFill>
              </a:rPr>
              <a:t>Living in the wider world</a:t>
            </a:r>
            <a:endParaRPr lang="en-GB" sz="12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61" name="Speech Bubble: Rectangle with Corners Rounded 60">
            <a:extLst>
              <a:ext uri="{FF2B5EF4-FFF2-40B4-BE49-F238E27FC236}">
                <a16:creationId xmlns:a16="http://schemas.microsoft.com/office/drawing/2014/main" id="{EACCE0A4-1707-4844-A211-820180249C4E}"/>
              </a:ext>
            </a:extLst>
          </p:cNvPr>
          <p:cNvSpPr/>
          <p:nvPr/>
        </p:nvSpPr>
        <p:spPr>
          <a:xfrm>
            <a:off x="4975439" y="4465662"/>
            <a:ext cx="1569022" cy="775635"/>
          </a:xfrm>
          <a:prstGeom prst="wedgeRoundRectCallout">
            <a:avLst>
              <a:gd name="adj1" fmla="val -18885"/>
              <a:gd name="adj2" fmla="val 109053"/>
              <a:gd name="adj3" fmla="val 16667"/>
            </a:avLst>
          </a:prstGeom>
          <a:solidFill>
            <a:srgbClr val="FFC00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dirty="0">
                <a:solidFill>
                  <a:schemeClr val="tx1"/>
                </a:solidFill>
              </a:rPr>
              <a:t>Health and Wellbeing – </a:t>
            </a:r>
            <a:r>
              <a:rPr lang="en-GB" sz="1200" i="1" dirty="0">
                <a:solidFill>
                  <a:schemeClr val="tx1"/>
                </a:solidFill>
              </a:rPr>
              <a:t>including puberty</a:t>
            </a:r>
            <a:endParaRPr lang="en-GB" sz="1200" b="1" i="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62" name="Speech Bubble: Rectangle with Corners Rounded 61">
            <a:extLst>
              <a:ext uri="{FF2B5EF4-FFF2-40B4-BE49-F238E27FC236}">
                <a16:creationId xmlns:a16="http://schemas.microsoft.com/office/drawing/2014/main" id="{A79F13CF-D4E6-4141-9728-C222703D2FC9}"/>
              </a:ext>
            </a:extLst>
          </p:cNvPr>
          <p:cNvSpPr/>
          <p:nvPr/>
        </p:nvSpPr>
        <p:spPr>
          <a:xfrm>
            <a:off x="6992796" y="4472571"/>
            <a:ext cx="1531564" cy="652816"/>
          </a:xfrm>
          <a:prstGeom prst="wedgeRoundRectCallout">
            <a:avLst>
              <a:gd name="adj1" fmla="val -5080"/>
              <a:gd name="adj2" fmla="val 152072"/>
              <a:gd name="adj3" fmla="val 16667"/>
            </a:avLst>
          </a:prstGeom>
          <a:solidFill>
            <a:srgbClr val="FEA2A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dirty="0">
                <a:solidFill>
                  <a:schemeClr val="tx1"/>
                </a:solidFill>
              </a:rPr>
              <a:t>Relationships</a:t>
            </a:r>
            <a:endPar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63" name="Speech Bubble: Rectangle with Corners Rounded 62">
            <a:extLst>
              <a:ext uri="{FF2B5EF4-FFF2-40B4-BE49-F238E27FC236}">
                <a16:creationId xmlns:a16="http://schemas.microsoft.com/office/drawing/2014/main" id="{2FA41E68-0A82-4EB0-974E-0B9FD4FAC59A}"/>
              </a:ext>
            </a:extLst>
          </p:cNvPr>
          <p:cNvSpPr/>
          <p:nvPr/>
        </p:nvSpPr>
        <p:spPr>
          <a:xfrm>
            <a:off x="8703144" y="4460313"/>
            <a:ext cx="1531563" cy="652816"/>
          </a:xfrm>
          <a:prstGeom prst="wedgeRoundRectCallout">
            <a:avLst>
              <a:gd name="adj1" fmla="val -22389"/>
              <a:gd name="adj2" fmla="val 149354"/>
              <a:gd name="adj3" fmla="val 16667"/>
            </a:avLst>
          </a:prstGeom>
          <a:solidFill>
            <a:srgbClr val="FEA2A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dirty="0">
                <a:solidFill>
                  <a:schemeClr val="tx1"/>
                </a:solidFill>
              </a:rPr>
              <a:t>Living in the wider world</a:t>
            </a:r>
            <a:endParaRPr lang="en-GB" sz="12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0" name="Speech Bubble: Rectangle with Corners Rounded 69">
            <a:extLst>
              <a:ext uri="{FF2B5EF4-FFF2-40B4-BE49-F238E27FC236}">
                <a16:creationId xmlns:a16="http://schemas.microsoft.com/office/drawing/2014/main" id="{261D3833-99AF-48E8-AC5A-3D24C216E28D}"/>
              </a:ext>
            </a:extLst>
          </p:cNvPr>
          <p:cNvSpPr/>
          <p:nvPr/>
        </p:nvSpPr>
        <p:spPr>
          <a:xfrm>
            <a:off x="10354894" y="4468829"/>
            <a:ext cx="1715493" cy="644860"/>
          </a:xfrm>
          <a:prstGeom prst="wedgeRoundRectCallout">
            <a:avLst>
              <a:gd name="adj1" fmla="val -17403"/>
              <a:gd name="adj2" fmla="val 158119"/>
              <a:gd name="adj3" fmla="val 16667"/>
            </a:avLst>
          </a:prstGeom>
          <a:solidFill>
            <a:srgbClr val="FEA2A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100" dirty="0">
                <a:solidFill>
                  <a:schemeClr val="tx1"/>
                </a:solidFill>
              </a:rPr>
              <a:t>Health and Wellbeing – </a:t>
            </a:r>
            <a:r>
              <a:rPr lang="en-GB" sz="1100" i="1" dirty="0">
                <a:solidFill>
                  <a:schemeClr val="tx1"/>
                </a:solidFill>
              </a:rPr>
              <a:t>including sex reproduction</a:t>
            </a:r>
            <a:endParaRPr lang="en-GB" sz="1100" b="1" i="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1" name="Speech Bubble: Rectangle with Corners Rounded 70">
            <a:extLst>
              <a:ext uri="{FF2B5EF4-FFF2-40B4-BE49-F238E27FC236}">
                <a16:creationId xmlns:a16="http://schemas.microsoft.com/office/drawing/2014/main" id="{29E41924-1155-4036-86D3-69D36DAA4407}"/>
              </a:ext>
            </a:extLst>
          </p:cNvPr>
          <p:cNvSpPr/>
          <p:nvPr/>
        </p:nvSpPr>
        <p:spPr>
          <a:xfrm>
            <a:off x="9468924" y="300038"/>
            <a:ext cx="2284811" cy="740474"/>
          </a:xfrm>
          <a:prstGeom prst="wedgeRoundRectCallout">
            <a:avLst>
              <a:gd name="adj1" fmla="val -60977"/>
              <a:gd name="adj2" fmla="val 111665"/>
              <a:gd name="adj3" fmla="val 16667"/>
            </a:avLst>
          </a:prstGeom>
          <a:solidFill>
            <a:schemeClr val="accent3">
              <a:lumMod val="9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1100" dirty="0">
                <a:solidFill>
                  <a:srgbClr val="000000"/>
                </a:solidFill>
                <a:latin typeface="Lato-Light"/>
                <a:ea typeface="Tahoma" panose="020B0604030504040204" pitchFamily="34" charset="0"/>
                <a:cs typeface="Tahoma" panose="020B0604030504040204" pitchFamily="34" charset="0"/>
              </a:rPr>
              <a:t>Health and wellbeing, friendships and bullying (relationships)</a:t>
            </a:r>
          </a:p>
        </p:txBody>
      </p:sp>
      <p:sp>
        <p:nvSpPr>
          <p:cNvPr id="2" name="TextBox 1"/>
          <p:cNvSpPr txBox="1"/>
          <p:nvPr/>
        </p:nvSpPr>
        <p:spPr>
          <a:xfrm>
            <a:off x="8444881" y="6399306"/>
            <a:ext cx="3658931" cy="338554"/>
          </a:xfrm>
          <a:prstGeom prst="rect">
            <a:avLst/>
          </a:prstGeom>
          <a:noFill/>
        </p:spPr>
        <p:txBody>
          <a:bodyPr wrap="square" rtlCol="0">
            <a:spAutoFit/>
          </a:bodyPr>
          <a:lstStyle/>
          <a:p>
            <a:r>
              <a:rPr lang="en-GB" sz="900" b="1" dirty="0">
                <a:latin typeface="Tahoma" panose="020B0604030504040204" pitchFamily="34" charset="0"/>
                <a:ea typeface="Tahoma" panose="020B0604030504040204" pitchFamily="34" charset="0"/>
                <a:cs typeface="Tahoma" panose="020B0604030504040204" pitchFamily="34" charset="0"/>
              </a:rPr>
              <a:t>Bledlow Ridge Curriculum </a:t>
            </a:r>
            <a:r>
              <a:rPr lang="en-GB" sz="1600" b="1" dirty="0">
                <a:latin typeface="Tahoma" panose="020B0604030504040204" pitchFamily="34" charset="0"/>
                <a:ea typeface="Tahoma" panose="020B0604030504040204" pitchFamily="34" charset="0"/>
                <a:cs typeface="Tahoma" panose="020B0604030504040204" pitchFamily="34" charset="0"/>
              </a:rPr>
              <a:t>Road Map- PSHE</a:t>
            </a:r>
          </a:p>
        </p:txBody>
      </p:sp>
      <p:sp>
        <p:nvSpPr>
          <p:cNvPr id="6" name="Oval 5"/>
          <p:cNvSpPr/>
          <p:nvPr/>
        </p:nvSpPr>
        <p:spPr>
          <a:xfrm>
            <a:off x="3720363" y="947392"/>
            <a:ext cx="965765" cy="952154"/>
          </a:xfrm>
          <a:prstGeom prst="ellipse">
            <a:avLst/>
          </a:prstGeom>
          <a:ln>
            <a:solidFill>
              <a:schemeClr val="tx1"/>
            </a:solidFill>
          </a:ln>
        </p:spPr>
        <p:style>
          <a:lnRef idx="3">
            <a:schemeClr val="lt1"/>
          </a:lnRef>
          <a:fillRef idx="1">
            <a:schemeClr val="accent3"/>
          </a:fillRef>
          <a:effectRef idx="1">
            <a:schemeClr val="accent3"/>
          </a:effectRef>
          <a:fontRef idx="minor">
            <a:schemeClr val="lt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52" name="Oval 51"/>
          <p:cNvSpPr/>
          <p:nvPr/>
        </p:nvSpPr>
        <p:spPr>
          <a:xfrm>
            <a:off x="3849472" y="1055900"/>
            <a:ext cx="730384" cy="713725"/>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7" name="TextBox 6"/>
          <p:cNvSpPr txBox="1"/>
          <p:nvPr/>
        </p:nvSpPr>
        <p:spPr>
          <a:xfrm>
            <a:off x="3835010" y="1098676"/>
            <a:ext cx="751396" cy="646331"/>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Year One</a:t>
            </a:r>
          </a:p>
        </p:txBody>
      </p:sp>
      <p:sp>
        <p:nvSpPr>
          <p:cNvPr id="64" name="Oval 63"/>
          <p:cNvSpPr/>
          <p:nvPr/>
        </p:nvSpPr>
        <p:spPr>
          <a:xfrm>
            <a:off x="8086174" y="961857"/>
            <a:ext cx="965765" cy="952154"/>
          </a:xfrm>
          <a:prstGeom prst="ellipse">
            <a:avLst/>
          </a:prstGeom>
          <a:ln>
            <a:solidFill>
              <a:schemeClr val="tx1"/>
            </a:solidFill>
          </a:ln>
        </p:spPr>
        <p:style>
          <a:lnRef idx="3">
            <a:schemeClr val="lt1"/>
          </a:lnRef>
          <a:fillRef idx="1">
            <a:schemeClr val="accent3"/>
          </a:fillRef>
          <a:effectRef idx="1">
            <a:schemeClr val="accent3"/>
          </a:effectRef>
          <a:fontRef idx="minor">
            <a:schemeClr val="lt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68" name="Oval 67"/>
          <p:cNvSpPr/>
          <p:nvPr/>
        </p:nvSpPr>
        <p:spPr>
          <a:xfrm>
            <a:off x="8214207" y="1100304"/>
            <a:ext cx="730384" cy="713725"/>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72" name="TextBox 71"/>
          <p:cNvSpPr txBox="1"/>
          <p:nvPr/>
        </p:nvSpPr>
        <p:spPr>
          <a:xfrm>
            <a:off x="8303634" y="1123294"/>
            <a:ext cx="751396" cy="646331"/>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Year Two</a:t>
            </a:r>
          </a:p>
        </p:txBody>
      </p:sp>
      <p:grpSp>
        <p:nvGrpSpPr>
          <p:cNvPr id="4" name="Group 3"/>
          <p:cNvGrpSpPr/>
          <p:nvPr/>
        </p:nvGrpSpPr>
        <p:grpSpPr>
          <a:xfrm>
            <a:off x="9045089" y="2349972"/>
            <a:ext cx="965765" cy="952154"/>
            <a:chOff x="9428255" y="2067633"/>
            <a:chExt cx="965765" cy="952154"/>
          </a:xfrm>
        </p:grpSpPr>
        <p:sp>
          <p:nvSpPr>
            <p:cNvPr id="77" name="Oval 76"/>
            <p:cNvSpPr/>
            <p:nvPr/>
          </p:nvSpPr>
          <p:spPr>
            <a:xfrm>
              <a:off x="9428255" y="2067633"/>
              <a:ext cx="965765" cy="952154"/>
            </a:xfrm>
            <a:prstGeom prst="ellipse">
              <a:avLst/>
            </a:prstGeom>
            <a:ln>
              <a:solidFill>
                <a:schemeClr val="tx1"/>
              </a:solidFill>
            </a:ln>
          </p:spPr>
          <p:style>
            <a:lnRef idx="3">
              <a:schemeClr val="lt1"/>
            </a:lnRef>
            <a:fillRef idx="1">
              <a:schemeClr val="accent3"/>
            </a:fillRef>
            <a:effectRef idx="1">
              <a:schemeClr val="accent3"/>
            </a:effectRef>
            <a:fontRef idx="minor">
              <a:schemeClr val="lt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78" name="Oval 77"/>
            <p:cNvSpPr/>
            <p:nvPr/>
          </p:nvSpPr>
          <p:spPr>
            <a:xfrm>
              <a:off x="9557364" y="2176141"/>
              <a:ext cx="730384" cy="713725"/>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79" name="TextBox 78"/>
            <p:cNvSpPr txBox="1"/>
            <p:nvPr/>
          </p:nvSpPr>
          <p:spPr>
            <a:xfrm>
              <a:off x="9557364" y="2231288"/>
              <a:ext cx="751396" cy="615553"/>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Year </a:t>
              </a:r>
              <a:r>
                <a:rPr lang="en-GB" sz="1600" dirty="0">
                  <a:latin typeface="Tahoma" panose="020B0604030504040204" pitchFamily="34" charset="0"/>
                  <a:ea typeface="Tahoma" panose="020B0604030504040204" pitchFamily="34" charset="0"/>
                  <a:cs typeface="Tahoma" panose="020B0604030504040204" pitchFamily="34" charset="0"/>
                </a:rPr>
                <a:t>Three</a:t>
              </a:r>
            </a:p>
          </p:txBody>
        </p:sp>
      </p:grpSp>
      <p:sp>
        <p:nvSpPr>
          <p:cNvPr id="80" name="Oval 79"/>
          <p:cNvSpPr/>
          <p:nvPr/>
        </p:nvSpPr>
        <p:spPr>
          <a:xfrm>
            <a:off x="4214664" y="3163999"/>
            <a:ext cx="965765" cy="952154"/>
          </a:xfrm>
          <a:prstGeom prst="ellipse">
            <a:avLst/>
          </a:prstGeom>
          <a:ln>
            <a:solidFill>
              <a:schemeClr val="tx1"/>
            </a:solidFill>
          </a:ln>
        </p:spPr>
        <p:style>
          <a:lnRef idx="3">
            <a:schemeClr val="lt1"/>
          </a:lnRef>
          <a:fillRef idx="1">
            <a:schemeClr val="accent3"/>
          </a:fillRef>
          <a:effectRef idx="1">
            <a:schemeClr val="accent3"/>
          </a:effectRef>
          <a:fontRef idx="minor">
            <a:schemeClr val="lt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81" name="Oval 80"/>
          <p:cNvSpPr/>
          <p:nvPr/>
        </p:nvSpPr>
        <p:spPr>
          <a:xfrm>
            <a:off x="4320936" y="3282140"/>
            <a:ext cx="730384" cy="713725"/>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82" name="TextBox 81"/>
          <p:cNvSpPr txBox="1"/>
          <p:nvPr/>
        </p:nvSpPr>
        <p:spPr>
          <a:xfrm>
            <a:off x="4390088" y="3302126"/>
            <a:ext cx="751396" cy="646331"/>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Year Four</a:t>
            </a:r>
          </a:p>
        </p:txBody>
      </p:sp>
      <p:sp>
        <p:nvSpPr>
          <p:cNvPr id="83" name="Oval 82"/>
          <p:cNvSpPr/>
          <p:nvPr/>
        </p:nvSpPr>
        <p:spPr>
          <a:xfrm>
            <a:off x="6307873" y="5304045"/>
            <a:ext cx="965765" cy="952154"/>
          </a:xfrm>
          <a:prstGeom prst="ellipse">
            <a:avLst/>
          </a:prstGeom>
          <a:ln>
            <a:solidFill>
              <a:schemeClr val="tx1"/>
            </a:solidFill>
          </a:ln>
        </p:spPr>
        <p:style>
          <a:lnRef idx="3">
            <a:schemeClr val="lt1"/>
          </a:lnRef>
          <a:fillRef idx="1">
            <a:schemeClr val="accent3"/>
          </a:fillRef>
          <a:effectRef idx="1">
            <a:schemeClr val="accent3"/>
          </a:effectRef>
          <a:fontRef idx="minor">
            <a:schemeClr val="lt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84" name="Oval 83"/>
          <p:cNvSpPr/>
          <p:nvPr/>
        </p:nvSpPr>
        <p:spPr>
          <a:xfrm>
            <a:off x="6436982" y="5412553"/>
            <a:ext cx="730384" cy="713725"/>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85" name="TextBox 84"/>
          <p:cNvSpPr txBox="1"/>
          <p:nvPr/>
        </p:nvSpPr>
        <p:spPr>
          <a:xfrm>
            <a:off x="6422520" y="5455329"/>
            <a:ext cx="751396" cy="646331"/>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Year Six</a:t>
            </a:r>
          </a:p>
        </p:txBody>
      </p:sp>
      <p:grpSp>
        <p:nvGrpSpPr>
          <p:cNvPr id="3" name="Group 2"/>
          <p:cNvGrpSpPr/>
          <p:nvPr/>
        </p:nvGrpSpPr>
        <p:grpSpPr>
          <a:xfrm>
            <a:off x="2181831" y="4542877"/>
            <a:ext cx="965765" cy="952154"/>
            <a:chOff x="2266024" y="4469297"/>
            <a:chExt cx="965765" cy="952154"/>
          </a:xfrm>
        </p:grpSpPr>
        <p:sp>
          <p:nvSpPr>
            <p:cNvPr id="86" name="Oval 85"/>
            <p:cNvSpPr/>
            <p:nvPr/>
          </p:nvSpPr>
          <p:spPr>
            <a:xfrm>
              <a:off x="2266024" y="4469297"/>
              <a:ext cx="965765" cy="952154"/>
            </a:xfrm>
            <a:prstGeom prst="ellipse">
              <a:avLst/>
            </a:prstGeom>
            <a:ln>
              <a:solidFill>
                <a:schemeClr val="tx1"/>
              </a:solidFill>
            </a:ln>
          </p:spPr>
          <p:style>
            <a:lnRef idx="3">
              <a:schemeClr val="lt1"/>
            </a:lnRef>
            <a:fillRef idx="1">
              <a:schemeClr val="accent3"/>
            </a:fillRef>
            <a:effectRef idx="1">
              <a:schemeClr val="accent3"/>
            </a:effectRef>
            <a:fontRef idx="minor">
              <a:schemeClr val="lt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87" name="Oval 86"/>
            <p:cNvSpPr/>
            <p:nvPr/>
          </p:nvSpPr>
          <p:spPr>
            <a:xfrm>
              <a:off x="2395133" y="4577805"/>
              <a:ext cx="730384" cy="713725"/>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88" name="TextBox 87"/>
            <p:cNvSpPr txBox="1"/>
            <p:nvPr/>
          </p:nvSpPr>
          <p:spPr>
            <a:xfrm>
              <a:off x="2380671" y="4620581"/>
              <a:ext cx="751396" cy="646331"/>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Year Five</a:t>
              </a:r>
            </a:p>
          </p:txBody>
        </p:sp>
      </p:grpSp>
      <p:sp>
        <p:nvSpPr>
          <p:cNvPr id="89" name="Speech Bubble: Rectangle with Corners Rounded 53">
            <a:extLst>
              <a:ext uri="{FF2B5EF4-FFF2-40B4-BE49-F238E27FC236}">
                <a16:creationId xmlns:a16="http://schemas.microsoft.com/office/drawing/2014/main" id="{01A8C8DB-99FC-4022-9E65-9943E9732110}"/>
              </a:ext>
            </a:extLst>
          </p:cNvPr>
          <p:cNvSpPr/>
          <p:nvPr/>
        </p:nvSpPr>
        <p:spPr>
          <a:xfrm>
            <a:off x="473497" y="2869396"/>
            <a:ext cx="1673268" cy="755895"/>
          </a:xfrm>
          <a:prstGeom prst="wedgeRoundRectCallout">
            <a:avLst>
              <a:gd name="adj1" fmla="val 104734"/>
              <a:gd name="adj2" fmla="val 74902"/>
              <a:gd name="adj3" fmla="val 16667"/>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t="100000" r="100000"/>
            </a:path>
            <a:tileRect l="-100000" b="-100000"/>
          </a:gra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dirty="0">
                <a:solidFill>
                  <a:schemeClr val="tx1"/>
                </a:solidFill>
                <a:latin typeface="Tahoma" panose="020B0604030504040204" pitchFamily="34" charset="0"/>
                <a:ea typeface="Tahoma" panose="020B0604030504040204" pitchFamily="34" charset="0"/>
                <a:cs typeface="Tahoma" panose="020B0604030504040204" pitchFamily="34" charset="0"/>
              </a:rPr>
              <a:t>Health and wellbeing</a:t>
            </a:r>
          </a:p>
        </p:txBody>
      </p:sp>
      <p:sp>
        <p:nvSpPr>
          <p:cNvPr id="43" name="Rectangle 42">
            <a:extLst>
              <a:ext uri="{FF2B5EF4-FFF2-40B4-BE49-F238E27FC236}">
                <a16:creationId xmlns:a16="http://schemas.microsoft.com/office/drawing/2014/main" id="{EFD1DB90-1185-4969-A455-2CF12CC8C11A}"/>
              </a:ext>
            </a:extLst>
          </p:cNvPr>
          <p:cNvSpPr/>
          <p:nvPr/>
        </p:nvSpPr>
        <p:spPr>
          <a:xfrm>
            <a:off x="3761321" y="6229748"/>
            <a:ext cx="3997257" cy="646331"/>
          </a:xfrm>
          <a:prstGeom prst="rect">
            <a:avLst/>
          </a:prstGeom>
        </p:spPr>
        <p:txBody>
          <a:bodyPr wrap="square">
            <a:spAutoFit/>
          </a:bodyPr>
          <a:lstStyle/>
          <a:p>
            <a:r>
              <a:rPr lang="en-GB" sz="1200" b="1" dirty="0">
                <a:solidFill>
                  <a:srgbClr val="000000"/>
                </a:solidFill>
                <a:latin typeface="LeagueSpartan-Bold"/>
              </a:rPr>
              <a:t>CORE THEME 1: </a:t>
            </a:r>
            <a:r>
              <a:rPr lang="en-GB" sz="1200" b="1" dirty="0">
                <a:solidFill>
                  <a:srgbClr val="96529C"/>
                </a:solidFill>
                <a:latin typeface="LeagueSpartan-Bold"/>
              </a:rPr>
              <a:t>HEALTH AND WELLBEING</a:t>
            </a:r>
          </a:p>
          <a:p>
            <a:r>
              <a:rPr lang="en-GB" sz="1200" b="1" dirty="0">
                <a:solidFill>
                  <a:srgbClr val="000000"/>
                </a:solidFill>
                <a:latin typeface="LeagueSpartan-Bold"/>
              </a:rPr>
              <a:t>CORE THEME 2: </a:t>
            </a:r>
            <a:r>
              <a:rPr lang="en-GB" sz="1200" b="1" dirty="0">
                <a:solidFill>
                  <a:srgbClr val="96529C"/>
                </a:solidFill>
                <a:latin typeface="LeagueSpartan-Bold"/>
              </a:rPr>
              <a:t>RELATIONSHIPS</a:t>
            </a:r>
          </a:p>
          <a:p>
            <a:r>
              <a:rPr lang="en-GB" sz="1200" b="1" dirty="0">
                <a:solidFill>
                  <a:srgbClr val="000000"/>
                </a:solidFill>
                <a:latin typeface="LeagueSpartan-Bold"/>
              </a:rPr>
              <a:t>CORE THEME 3: </a:t>
            </a:r>
            <a:r>
              <a:rPr lang="en-GB" sz="1200" b="1" dirty="0">
                <a:solidFill>
                  <a:srgbClr val="96529C"/>
                </a:solidFill>
                <a:latin typeface="LeagueSpartan-Bold"/>
              </a:rPr>
              <a:t>LIVING IN THE WIDER WORLD</a:t>
            </a:r>
            <a:endParaRPr lang="en-GB" sz="1200" dirty="0"/>
          </a:p>
        </p:txBody>
      </p:sp>
      <p:sp>
        <p:nvSpPr>
          <p:cNvPr id="44" name="Speech Bubble: Rectangle with Corners Rounded 46">
            <a:extLst>
              <a:ext uri="{FF2B5EF4-FFF2-40B4-BE49-F238E27FC236}">
                <a16:creationId xmlns:a16="http://schemas.microsoft.com/office/drawing/2014/main" id="{FEF09791-C5CF-4974-9779-1A9772439DA9}"/>
              </a:ext>
            </a:extLst>
          </p:cNvPr>
          <p:cNvSpPr/>
          <p:nvPr/>
        </p:nvSpPr>
        <p:spPr>
          <a:xfrm>
            <a:off x="91282" y="128229"/>
            <a:ext cx="1359146" cy="731699"/>
          </a:xfrm>
          <a:prstGeom prst="wedgeRoundRectCallout">
            <a:avLst>
              <a:gd name="adj1" fmla="val 46254"/>
              <a:gd name="adj2" fmla="val 116887"/>
              <a:gd name="adj3" fmla="val 16667"/>
            </a:avLst>
          </a:prstGeom>
          <a:solidFill>
            <a:schemeClr val="accent4"/>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dirty="0">
                <a:solidFill>
                  <a:schemeClr val="tx1"/>
                </a:solidFill>
                <a:latin typeface="Tahoma" panose="020B0604030504040204" pitchFamily="34" charset="0"/>
                <a:ea typeface="Tahoma" panose="020B0604030504040204" pitchFamily="34" charset="0"/>
                <a:cs typeface="Tahoma" panose="020B0604030504040204" pitchFamily="34" charset="0"/>
              </a:rPr>
              <a:t>Health and Wellbeing</a:t>
            </a:r>
          </a:p>
        </p:txBody>
      </p:sp>
      <p:sp>
        <p:nvSpPr>
          <p:cNvPr id="45" name="Speech Bubble: Rectangle with Corners Rounded 47">
            <a:extLst>
              <a:ext uri="{FF2B5EF4-FFF2-40B4-BE49-F238E27FC236}">
                <a16:creationId xmlns:a16="http://schemas.microsoft.com/office/drawing/2014/main" id="{3653A540-708E-43F8-92CA-BD6EB78F00E6}"/>
              </a:ext>
            </a:extLst>
          </p:cNvPr>
          <p:cNvSpPr/>
          <p:nvPr/>
        </p:nvSpPr>
        <p:spPr>
          <a:xfrm>
            <a:off x="1623850" y="126095"/>
            <a:ext cx="1308538" cy="735968"/>
          </a:xfrm>
          <a:prstGeom prst="wedgeRoundRectCallout">
            <a:avLst>
              <a:gd name="adj1" fmla="val -29712"/>
              <a:gd name="adj2" fmla="val 128512"/>
              <a:gd name="adj3" fmla="val 16667"/>
            </a:avLst>
          </a:prstGeom>
          <a:solidFill>
            <a:schemeClr val="accent4"/>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dirty="0">
                <a:solidFill>
                  <a:schemeClr val="tx1"/>
                </a:solidFill>
                <a:latin typeface="Tahoma" panose="020B0604030504040204" pitchFamily="34" charset="0"/>
                <a:ea typeface="Tahoma" panose="020B0604030504040204" pitchFamily="34" charset="0"/>
                <a:cs typeface="Tahoma" panose="020B0604030504040204" pitchFamily="34" charset="0"/>
              </a:rPr>
              <a:t>Relationships</a:t>
            </a:r>
          </a:p>
          <a:p>
            <a:pPr algn="ctr"/>
            <a:r>
              <a:rPr lang="en-GB" sz="1000" i="1" dirty="0">
                <a:solidFill>
                  <a:schemeClr val="tx1"/>
                </a:solidFill>
                <a:latin typeface="Tahoma" panose="020B0604030504040204" pitchFamily="34" charset="0"/>
                <a:ea typeface="Tahoma" panose="020B0604030504040204" pitchFamily="34" charset="0"/>
                <a:cs typeface="Tahoma" panose="020B0604030504040204" pitchFamily="34" charset="0"/>
              </a:rPr>
              <a:t>Including naming body parts</a:t>
            </a:r>
            <a:endParaRPr lang="en-GB" sz="1050" i="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46" name="Speech Bubble: Rectangle with Corners Rounded 48">
            <a:extLst>
              <a:ext uri="{FF2B5EF4-FFF2-40B4-BE49-F238E27FC236}">
                <a16:creationId xmlns:a16="http://schemas.microsoft.com/office/drawing/2014/main" id="{7DB5B3DE-4420-411D-9AFF-DA244509D6F1}"/>
              </a:ext>
            </a:extLst>
          </p:cNvPr>
          <p:cNvSpPr/>
          <p:nvPr/>
        </p:nvSpPr>
        <p:spPr>
          <a:xfrm>
            <a:off x="3079185" y="142928"/>
            <a:ext cx="1076090" cy="676626"/>
          </a:xfrm>
          <a:prstGeom prst="wedgeRoundRectCallout">
            <a:avLst>
              <a:gd name="adj1" fmla="val -50489"/>
              <a:gd name="adj2" fmla="val 132728"/>
              <a:gd name="adj3" fmla="val 16667"/>
            </a:avLst>
          </a:prstGeom>
          <a:solidFill>
            <a:schemeClr val="accent4"/>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200" dirty="0">
                <a:solidFill>
                  <a:schemeClr val="tx1"/>
                </a:solidFill>
                <a:latin typeface="Tahoma" panose="020B0604030504040204" pitchFamily="34" charset="0"/>
                <a:ea typeface="Tahoma" panose="020B0604030504040204" pitchFamily="34" charset="0"/>
                <a:cs typeface="Tahoma" panose="020B0604030504040204" pitchFamily="34" charset="0"/>
              </a:rPr>
              <a:t>Living in the wider world</a:t>
            </a:r>
          </a:p>
        </p:txBody>
      </p:sp>
      <p:sp>
        <p:nvSpPr>
          <p:cNvPr id="65" name="Oval 64"/>
          <p:cNvSpPr/>
          <p:nvPr/>
        </p:nvSpPr>
        <p:spPr>
          <a:xfrm>
            <a:off x="1" y="932004"/>
            <a:ext cx="1057350" cy="952154"/>
          </a:xfrm>
          <a:prstGeom prst="ellipse">
            <a:avLst/>
          </a:prstGeom>
          <a:ln>
            <a:solidFill>
              <a:schemeClr val="tx1"/>
            </a:solidFill>
          </a:ln>
        </p:spPr>
        <p:style>
          <a:lnRef idx="3">
            <a:schemeClr val="lt1"/>
          </a:lnRef>
          <a:fillRef idx="1">
            <a:schemeClr val="accent3"/>
          </a:fillRef>
          <a:effectRef idx="1">
            <a:schemeClr val="accent3"/>
          </a:effectRef>
          <a:fontRef idx="minor">
            <a:schemeClr val="lt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66" name="Oval 65"/>
          <p:cNvSpPr/>
          <p:nvPr/>
        </p:nvSpPr>
        <p:spPr>
          <a:xfrm>
            <a:off x="1189" y="1040512"/>
            <a:ext cx="1056162" cy="743579"/>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67" name="TextBox 66"/>
          <p:cNvSpPr txBox="1"/>
          <p:nvPr/>
        </p:nvSpPr>
        <p:spPr>
          <a:xfrm>
            <a:off x="1189" y="1252565"/>
            <a:ext cx="1169393" cy="338554"/>
          </a:xfrm>
          <a:prstGeom prst="rect">
            <a:avLst/>
          </a:prstGeom>
          <a:noFill/>
        </p:spPr>
        <p:txBody>
          <a:bodyPr wrap="square" rtlCol="0">
            <a:spAutoFit/>
          </a:bodyPr>
          <a:lstStyle/>
          <a:p>
            <a:r>
              <a:rPr lang="en-GB" sz="1600" dirty="0">
                <a:latin typeface="Tahoma" panose="020B0604030504040204" pitchFamily="34" charset="0"/>
                <a:ea typeface="Tahoma" panose="020B0604030504040204" pitchFamily="34" charset="0"/>
                <a:cs typeface="Tahoma" panose="020B0604030504040204" pitchFamily="34" charset="0"/>
              </a:rPr>
              <a:t>Reception</a:t>
            </a:r>
          </a:p>
        </p:txBody>
      </p:sp>
    </p:spTree>
    <p:extLst>
      <p:ext uri="{BB962C8B-B14F-4D97-AF65-F5344CB8AC3E}">
        <p14:creationId xmlns:p14="http://schemas.microsoft.com/office/powerpoint/2010/main" val="1149629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69317" y="820645"/>
            <a:ext cx="11658977" cy="553103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445264" y="150265"/>
            <a:ext cx="9848209" cy="954107"/>
          </a:xfrm>
          <a:prstGeom prst="rect">
            <a:avLst/>
          </a:prstGeom>
          <a:noFill/>
        </p:spPr>
        <p:txBody>
          <a:bodyPr wrap="none" rtlCol="0">
            <a:spAutoFit/>
          </a:bodyPr>
          <a:lstStyle/>
          <a:p>
            <a:r>
              <a:rPr lang="en-GB" sz="2800" b="1" u="sng" dirty="0"/>
              <a:t>Year 1: Topic 2 - </a:t>
            </a:r>
            <a:r>
              <a:rPr lang="en-GB" sz="2800" u="sng" dirty="0">
                <a:latin typeface="Tahoma" panose="020B0604030504040204" pitchFamily="34" charset="0"/>
                <a:ea typeface="Tahoma" panose="020B0604030504040204" pitchFamily="34" charset="0"/>
                <a:cs typeface="Tahoma" panose="020B0604030504040204" pitchFamily="34" charset="0"/>
              </a:rPr>
              <a:t>Physical health, fitness and healthy eating </a:t>
            </a:r>
          </a:p>
          <a:p>
            <a:endParaRPr lang="en-GB" sz="2800" b="1" u="sng" dirty="0"/>
          </a:p>
        </p:txBody>
      </p:sp>
      <p:sp>
        <p:nvSpPr>
          <p:cNvPr id="7" name="Rectangle 6"/>
          <p:cNvSpPr/>
          <p:nvPr/>
        </p:nvSpPr>
        <p:spPr>
          <a:xfrm>
            <a:off x="363884" y="1000840"/>
            <a:ext cx="3701424" cy="4616648"/>
          </a:xfrm>
          <a:prstGeom prst="rect">
            <a:avLst/>
          </a:prstGeom>
        </p:spPr>
        <p:txBody>
          <a:bodyPr wrap="square">
            <a:spAutoFit/>
          </a:bodyPr>
          <a:lstStyle/>
          <a:p>
            <a:r>
              <a:rPr lang="en-GB" sz="2000" b="1" dirty="0">
                <a:solidFill>
                  <a:srgbClr val="000000"/>
                </a:solidFill>
                <a:latin typeface="Lato-Light"/>
                <a:ea typeface="Tahoma" panose="020B0604030504040204" pitchFamily="34" charset="0"/>
                <a:cs typeface="Tahoma" panose="020B0604030504040204" pitchFamily="34" charset="0"/>
              </a:rPr>
              <a:t>Curriculum targets</a:t>
            </a:r>
            <a:r>
              <a:rPr lang="en-GB" sz="2000" dirty="0">
                <a:solidFill>
                  <a:srgbClr val="000000"/>
                </a:solidFill>
                <a:latin typeface="Lato-Light"/>
                <a:ea typeface="Tahoma" panose="020B0604030504040204" pitchFamily="34" charset="0"/>
                <a:cs typeface="Tahoma" panose="020B0604030504040204" pitchFamily="34" charset="0"/>
              </a:rPr>
              <a:t>:</a:t>
            </a:r>
          </a:p>
          <a:p>
            <a:endParaRPr lang="en-GB" sz="1600" dirty="0">
              <a:solidFill>
                <a:srgbClr val="000000"/>
              </a:solidFill>
              <a:latin typeface="Lato-Light"/>
              <a:ea typeface="Tahoma" panose="020B0604030504040204" pitchFamily="34" charset="0"/>
              <a:cs typeface="Tahoma" panose="020B0604030504040204" pitchFamily="34" charset="0"/>
            </a:endParaRPr>
          </a:p>
          <a:p>
            <a:r>
              <a:rPr lang="en-GB" sz="1600" b="1" i="1" dirty="0">
                <a:latin typeface="Lato-Light"/>
              </a:rPr>
              <a:t>Health and Wellbeing</a:t>
            </a:r>
          </a:p>
          <a:p>
            <a:r>
              <a:rPr lang="en-GB" sz="1600" b="1" dirty="0">
                <a:latin typeface="Lato-Light"/>
              </a:rPr>
              <a:t>H1. </a:t>
            </a:r>
            <a:r>
              <a:rPr lang="en-GB" sz="1600" dirty="0">
                <a:latin typeface="Lato-Light"/>
              </a:rPr>
              <a:t>about what keeping healthy means; different ways to keep healthy</a:t>
            </a:r>
          </a:p>
          <a:p>
            <a:endParaRPr lang="en-GB" sz="1600" dirty="0">
              <a:latin typeface="Lato-Light"/>
            </a:endParaRPr>
          </a:p>
          <a:p>
            <a:r>
              <a:rPr lang="en-GB" sz="1600" b="1" dirty="0">
                <a:latin typeface="Lato-Light"/>
              </a:rPr>
              <a:t>H2. </a:t>
            </a:r>
            <a:r>
              <a:rPr lang="en-GB" sz="1600" dirty="0">
                <a:latin typeface="Lato-Light"/>
              </a:rPr>
              <a:t>about foods that support good health and the risks of eating too much sugar</a:t>
            </a:r>
          </a:p>
          <a:p>
            <a:endParaRPr lang="en-GB" sz="1600" b="1" dirty="0">
              <a:latin typeface="Lato-Light"/>
            </a:endParaRPr>
          </a:p>
          <a:p>
            <a:r>
              <a:rPr lang="en-GB" sz="1600" b="1" dirty="0">
                <a:latin typeface="Lato-Light"/>
              </a:rPr>
              <a:t>H3. </a:t>
            </a:r>
            <a:r>
              <a:rPr lang="en-GB" sz="1600" dirty="0">
                <a:latin typeface="Lato-Light"/>
              </a:rPr>
              <a:t>about how physical activity helps us to stay healthy; and ways to be physically active everyday</a:t>
            </a:r>
          </a:p>
          <a:p>
            <a:endParaRPr lang="en-GB" sz="1600" b="1" dirty="0">
              <a:solidFill>
                <a:srgbClr val="000000"/>
              </a:solidFill>
              <a:latin typeface="Lato-Light"/>
            </a:endParaRPr>
          </a:p>
          <a:p>
            <a:r>
              <a:rPr lang="en-GB" sz="1600" b="1" dirty="0">
                <a:solidFill>
                  <a:srgbClr val="000000"/>
                </a:solidFill>
                <a:latin typeface="Lato-Light"/>
              </a:rPr>
              <a:t>H10</a:t>
            </a:r>
            <a:r>
              <a:rPr lang="en-GB" sz="1600" dirty="0">
                <a:solidFill>
                  <a:srgbClr val="000000"/>
                </a:solidFill>
                <a:latin typeface="Lato-Light"/>
              </a:rPr>
              <a:t>. about the people who help us to stay physically healthy, </a:t>
            </a:r>
          </a:p>
          <a:p>
            <a:endParaRPr lang="en-GB" sz="1600" dirty="0">
              <a:solidFill>
                <a:srgbClr val="000000"/>
              </a:solidFill>
              <a:latin typeface="Lato-Light"/>
            </a:endParaRPr>
          </a:p>
          <a:p>
            <a:pPr lvl="0"/>
            <a:endParaRPr lang="en-GB" dirty="0">
              <a:solidFill>
                <a:srgbClr val="000000"/>
              </a:solidFill>
              <a:latin typeface="Tahoma" panose="020B0604030504040204" pitchFamily="34" charset="0"/>
              <a:ea typeface="Tahoma" panose="020B0604030504040204" pitchFamily="34" charset="0"/>
              <a:cs typeface="Tahoma" panose="020B0604030504040204" pitchFamily="34" charset="0"/>
            </a:endParaRPr>
          </a:p>
        </p:txBody>
      </p:sp>
      <p:sp>
        <p:nvSpPr>
          <p:cNvPr id="12" name="Rectangle 11"/>
          <p:cNvSpPr/>
          <p:nvPr/>
        </p:nvSpPr>
        <p:spPr>
          <a:xfrm>
            <a:off x="4555165" y="1431726"/>
            <a:ext cx="3701424" cy="3508653"/>
          </a:xfrm>
          <a:prstGeom prst="rect">
            <a:avLst/>
          </a:prstGeom>
        </p:spPr>
        <p:txBody>
          <a:bodyPr wrap="square">
            <a:spAutoFit/>
          </a:bodyPr>
          <a:lstStyle/>
          <a:p>
            <a:r>
              <a:rPr lang="en-GB" sz="1600" b="1" i="1" dirty="0">
                <a:latin typeface="Lato-Light"/>
              </a:rPr>
              <a:t>Shared responsibilities</a:t>
            </a:r>
          </a:p>
          <a:p>
            <a:r>
              <a:rPr lang="en-GB" sz="1600" b="1" dirty="0">
                <a:latin typeface="Lato-Light"/>
              </a:rPr>
              <a:t>L1. </a:t>
            </a:r>
            <a:r>
              <a:rPr lang="en-GB" sz="1600" dirty="0">
                <a:latin typeface="Lato-Light"/>
              </a:rPr>
              <a:t>about what rules are, why they are needed, and why different rules are needed for different situations</a:t>
            </a:r>
          </a:p>
          <a:p>
            <a:endParaRPr lang="en-GB" sz="1600" b="1" dirty="0">
              <a:latin typeface="Lato-Light"/>
            </a:endParaRPr>
          </a:p>
          <a:p>
            <a:r>
              <a:rPr lang="en-GB" sz="1600" b="1" dirty="0">
                <a:latin typeface="Lato-Light"/>
              </a:rPr>
              <a:t>L2. </a:t>
            </a:r>
            <a:r>
              <a:rPr lang="en-GB" sz="1600" dirty="0">
                <a:latin typeface="Lato-Light"/>
              </a:rPr>
              <a:t>how people and other living things have different needs; about the responsibilities of caring for them</a:t>
            </a:r>
          </a:p>
          <a:p>
            <a:endParaRPr lang="en-GB" sz="1600" b="1" dirty="0">
              <a:latin typeface="Lato-Light"/>
            </a:endParaRPr>
          </a:p>
          <a:p>
            <a:r>
              <a:rPr lang="en-GB" sz="1600" b="1" dirty="0">
                <a:latin typeface="Lato-Light"/>
              </a:rPr>
              <a:t>L3. </a:t>
            </a:r>
            <a:r>
              <a:rPr lang="en-GB" sz="1600" dirty="0">
                <a:latin typeface="Lato-Light"/>
              </a:rPr>
              <a:t>about things they can do to help look after their environment</a:t>
            </a:r>
          </a:p>
          <a:p>
            <a:endParaRPr lang="en-GB" sz="1600" b="1" dirty="0">
              <a:latin typeface="Lato-Light"/>
            </a:endParaRPr>
          </a:p>
          <a:p>
            <a:endParaRPr lang="en-GB" sz="1600" b="1" dirty="0"/>
          </a:p>
          <a:p>
            <a:pPr lvl="0"/>
            <a:endParaRPr lang="en-GB" sz="1400" dirty="0">
              <a:solidFill>
                <a:srgbClr val="000000"/>
              </a:solidFill>
            </a:endParaRPr>
          </a:p>
        </p:txBody>
      </p:sp>
      <p:sp>
        <p:nvSpPr>
          <p:cNvPr id="2" name="Rectangle 1"/>
          <p:cNvSpPr/>
          <p:nvPr/>
        </p:nvSpPr>
        <p:spPr>
          <a:xfrm>
            <a:off x="8556830" y="2003174"/>
            <a:ext cx="3048000" cy="2062103"/>
          </a:xfrm>
          <a:prstGeom prst="rect">
            <a:avLst/>
          </a:prstGeom>
        </p:spPr>
        <p:txBody>
          <a:bodyPr>
            <a:spAutoFit/>
          </a:bodyPr>
          <a:lstStyle/>
          <a:p>
            <a:pPr lvl="0"/>
            <a:r>
              <a:rPr lang="en-GB" sz="1600" b="1" dirty="0">
                <a:solidFill>
                  <a:srgbClr val="000000"/>
                </a:solidFill>
                <a:latin typeface="Lato-Light"/>
              </a:rPr>
              <a:t>Economic wellbeing: Money</a:t>
            </a:r>
          </a:p>
          <a:p>
            <a:pPr lvl="0"/>
            <a:r>
              <a:rPr lang="en-GB" sz="1600" b="1" dirty="0">
                <a:solidFill>
                  <a:srgbClr val="000000"/>
                </a:solidFill>
                <a:latin typeface="Lato-Light"/>
              </a:rPr>
              <a:t>L11. </a:t>
            </a:r>
            <a:r>
              <a:rPr lang="en-GB" sz="1600" dirty="0">
                <a:solidFill>
                  <a:srgbClr val="000000"/>
                </a:solidFill>
                <a:latin typeface="Lato-Light"/>
              </a:rPr>
              <a:t>that people make different choices about how to save and spend money</a:t>
            </a:r>
          </a:p>
          <a:p>
            <a:pPr lvl="0"/>
            <a:endParaRPr lang="en-GB" sz="1600" b="1" dirty="0">
              <a:solidFill>
                <a:srgbClr val="000000"/>
              </a:solidFill>
              <a:latin typeface="Lato-Light"/>
            </a:endParaRPr>
          </a:p>
          <a:p>
            <a:pPr lvl="0"/>
            <a:r>
              <a:rPr lang="en-GB" sz="1600" b="1" dirty="0">
                <a:solidFill>
                  <a:srgbClr val="000000"/>
                </a:solidFill>
                <a:latin typeface="Lato-Light"/>
              </a:rPr>
              <a:t>L12. </a:t>
            </a:r>
            <a:r>
              <a:rPr lang="en-GB" sz="1600" dirty="0">
                <a:solidFill>
                  <a:srgbClr val="000000"/>
                </a:solidFill>
                <a:latin typeface="Lato-Light"/>
              </a:rPr>
              <a:t>about the difference between needs and wants; that sometimes people may</a:t>
            </a:r>
          </a:p>
        </p:txBody>
      </p:sp>
      <p:sp>
        <p:nvSpPr>
          <p:cNvPr id="3" name="Rectangle 2"/>
          <p:cNvSpPr/>
          <p:nvPr/>
        </p:nvSpPr>
        <p:spPr>
          <a:xfrm>
            <a:off x="4555165" y="4969656"/>
            <a:ext cx="4650748" cy="584775"/>
          </a:xfrm>
          <a:prstGeom prst="rect">
            <a:avLst/>
          </a:prstGeom>
        </p:spPr>
        <p:txBody>
          <a:bodyPr wrap="square">
            <a:spAutoFit/>
          </a:bodyPr>
          <a:lstStyle/>
          <a:p>
            <a:pPr lvl="0"/>
            <a:r>
              <a:rPr lang="en-GB" sz="1600" b="1" dirty="0">
                <a:solidFill>
                  <a:srgbClr val="000000"/>
                </a:solidFill>
                <a:latin typeface="Lato-Light"/>
              </a:rPr>
              <a:t>Media literacy &amp; digital resilience</a:t>
            </a:r>
          </a:p>
          <a:p>
            <a:pPr lvl="0"/>
            <a:r>
              <a:rPr lang="en-GB" sz="1600" b="1" dirty="0">
                <a:solidFill>
                  <a:srgbClr val="000000"/>
                </a:solidFill>
                <a:latin typeface="Lato-Light"/>
              </a:rPr>
              <a:t>L8. </a:t>
            </a:r>
            <a:r>
              <a:rPr lang="en-GB" sz="1600" dirty="0">
                <a:solidFill>
                  <a:srgbClr val="000000"/>
                </a:solidFill>
                <a:latin typeface="Lato-Light"/>
              </a:rPr>
              <a:t>about the role of the internet in everyday life</a:t>
            </a:r>
          </a:p>
        </p:txBody>
      </p:sp>
    </p:spTree>
    <p:extLst>
      <p:ext uri="{BB962C8B-B14F-4D97-AF65-F5344CB8AC3E}">
        <p14:creationId xmlns:p14="http://schemas.microsoft.com/office/powerpoint/2010/main" val="2371273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69317" y="820645"/>
            <a:ext cx="11675033" cy="553103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p:cNvSpPr txBox="1"/>
          <p:nvPr/>
        </p:nvSpPr>
        <p:spPr>
          <a:xfrm>
            <a:off x="445264" y="150265"/>
            <a:ext cx="9193671" cy="954107"/>
          </a:xfrm>
          <a:prstGeom prst="rect">
            <a:avLst/>
          </a:prstGeom>
          <a:noFill/>
        </p:spPr>
        <p:txBody>
          <a:bodyPr wrap="none" rtlCol="0">
            <a:spAutoFit/>
          </a:bodyPr>
          <a:lstStyle/>
          <a:p>
            <a:r>
              <a:rPr lang="en-GB" sz="2800" b="1" u="sng" dirty="0"/>
              <a:t>Year 1: Topic 3 - </a:t>
            </a:r>
            <a:r>
              <a:rPr lang="en-GB" sz="2800" u="sng" dirty="0">
                <a:latin typeface="Tahoma" panose="020B0604030504040204" pitchFamily="34" charset="0"/>
                <a:ea typeface="Tahoma" panose="020B0604030504040204" pitchFamily="34" charset="0"/>
                <a:cs typeface="Tahoma" panose="020B0604030504040204" pitchFamily="34" charset="0"/>
              </a:rPr>
              <a:t>Our Feelings - What makes us special?</a:t>
            </a:r>
          </a:p>
          <a:p>
            <a:endParaRPr lang="en-GB" sz="2800" b="1" u="sng" dirty="0"/>
          </a:p>
        </p:txBody>
      </p:sp>
      <p:sp>
        <p:nvSpPr>
          <p:cNvPr id="11" name="Rectangle 10"/>
          <p:cNvSpPr/>
          <p:nvPr/>
        </p:nvSpPr>
        <p:spPr>
          <a:xfrm>
            <a:off x="269317" y="822752"/>
            <a:ext cx="4042961" cy="5570756"/>
          </a:xfrm>
          <a:prstGeom prst="rect">
            <a:avLst/>
          </a:prstGeom>
        </p:spPr>
        <p:txBody>
          <a:bodyPr wrap="square">
            <a:spAutoFit/>
          </a:bodyPr>
          <a:lstStyle/>
          <a:p>
            <a:r>
              <a:rPr lang="en-GB" b="1" dirty="0">
                <a:solidFill>
                  <a:srgbClr val="000000"/>
                </a:solidFill>
                <a:latin typeface="Tahoma" panose="020B0604030504040204" pitchFamily="34" charset="0"/>
                <a:ea typeface="Tahoma" panose="020B0604030504040204" pitchFamily="34" charset="0"/>
                <a:cs typeface="Tahoma" panose="020B0604030504040204" pitchFamily="34" charset="0"/>
              </a:rPr>
              <a:t>Curriculum targets</a:t>
            </a:r>
            <a:r>
              <a:rPr lang="en-GB" dirty="0">
                <a:solidFill>
                  <a:srgbClr val="000000"/>
                </a:solidFill>
                <a:latin typeface="Tahoma" panose="020B0604030504040204" pitchFamily="34" charset="0"/>
                <a:ea typeface="Tahoma" panose="020B0604030504040204" pitchFamily="34" charset="0"/>
                <a:cs typeface="Tahoma" panose="020B0604030504040204" pitchFamily="34" charset="0"/>
              </a:rPr>
              <a:t>: </a:t>
            </a:r>
          </a:p>
          <a:p>
            <a:r>
              <a:rPr lang="en-GB" sz="1400" b="1" dirty="0">
                <a:latin typeface="Lato-Light"/>
              </a:rPr>
              <a:t>H12. </a:t>
            </a:r>
            <a:r>
              <a:rPr lang="en-GB" sz="1400" dirty="0">
                <a:latin typeface="Lato-Light"/>
              </a:rPr>
              <a:t>how to recognise and name different feelings, </a:t>
            </a:r>
          </a:p>
          <a:p>
            <a:endParaRPr lang="en-GB" sz="1400" b="1" dirty="0">
              <a:latin typeface="Lato-Light"/>
            </a:endParaRPr>
          </a:p>
          <a:p>
            <a:r>
              <a:rPr lang="en-GB" sz="1400" b="1" dirty="0">
                <a:latin typeface="Lato-Light"/>
              </a:rPr>
              <a:t>H13. </a:t>
            </a:r>
            <a:r>
              <a:rPr lang="en-GB" sz="1400" dirty="0">
                <a:latin typeface="Lato-Light"/>
              </a:rPr>
              <a:t>how feelings can affect people’s bodies and how they behave, </a:t>
            </a:r>
          </a:p>
          <a:p>
            <a:endParaRPr lang="en-GB" sz="1400" b="1" dirty="0">
              <a:latin typeface="Lato-Light"/>
            </a:endParaRPr>
          </a:p>
          <a:p>
            <a:r>
              <a:rPr lang="en-GB" sz="1400" b="1" dirty="0">
                <a:latin typeface="Lato-Light"/>
              </a:rPr>
              <a:t>H14</a:t>
            </a:r>
            <a:r>
              <a:rPr lang="en-GB" sz="1400" dirty="0">
                <a:latin typeface="Lato-Light"/>
              </a:rPr>
              <a:t>. how to recognise what others might be feeling</a:t>
            </a:r>
          </a:p>
          <a:p>
            <a:endParaRPr lang="en-GB" sz="1400" b="1" dirty="0">
              <a:latin typeface="Lato-Light"/>
            </a:endParaRPr>
          </a:p>
          <a:p>
            <a:r>
              <a:rPr lang="en-GB" sz="1400" b="1" dirty="0">
                <a:latin typeface="Lato-Light"/>
              </a:rPr>
              <a:t>H19</a:t>
            </a:r>
            <a:r>
              <a:rPr lang="en-GB" sz="1400" dirty="0">
                <a:latin typeface="Lato-Light"/>
              </a:rPr>
              <a:t>. to recognise when they need help with feelings; that it is important to ask for help with feelings; and how to ask for it</a:t>
            </a:r>
          </a:p>
          <a:p>
            <a:endParaRPr lang="en-GB" sz="1400" b="1" dirty="0">
              <a:latin typeface="Lato-Light"/>
            </a:endParaRPr>
          </a:p>
          <a:p>
            <a:r>
              <a:rPr lang="en-GB" sz="1400" b="1" dirty="0">
                <a:latin typeface="Lato-Light"/>
              </a:rPr>
              <a:t>H21. </a:t>
            </a:r>
            <a:r>
              <a:rPr lang="en-GB" sz="1400" dirty="0">
                <a:latin typeface="Lato-Light"/>
              </a:rPr>
              <a:t>to recognise what makes them special</a:t>
            </a:r>
          </a:p>
          <a:p>
            <a:endParaRPr lang="en-GB" sz="1400" b="1" dirty="0">
              <a:latin typeface="Lato-Light"/>
            </a:endParaRPr>
          </a:p>
          <a:p>
            <a:r>
              <a:rPr lang="en-GB" sz="1400" b="1" dirty="0">
                <a:latin typeface="Lato-Light"/>
              </a:rPr>
              <a:t>H22. </a:t>
            </a:r>
            <a:r>
              <a:rPr lang="en-GB" sz="1400" dirty="0">
                <a:latin typeface="Lato-Light"/>
              </a:rPr>
              <a:t>to recognise the ways in which we are all unique</a:t>
            </a:r>
          </a:p>
          <a:p>
            <a:endParaRPr lang="en-GB" sz="1400" b="1" dirty="0">
              <a:latin typeface="Lato-Light"/>
            </a:endParaRPr>
          </a:p>
          <a:p>
            <a:r>
              <a:rPr lang="en-GB" sz="1400" b="1" dirty="0">
                <a:latin typeface="Lato-Light"/>
              </a:rPr>
              <a:t>H23. </a:t>
            </a:r>
            <a:r>
              <a:rPr lang="en-GB" sz="1400" dirty="0">
                <a:latin typeface="Lato-Light"/>
              </a:rPr>
              <a:t>to identify what they are good at, what they like and dislike</a:t>
            </a:r>
          </a:p>
          <a:p>
            <a:endParaRPr lang="en-GB" sz="1400" b="1" dirty="0">
              <a:latin typeface="Lato-Light"/>
            </a:endParaRPr>
          </a:p>
          <a:p>
            <a:r>
              <a:rPr lang="en-GB" sz="1400" b="1" dirty="0">
                <a:latin typeface="Lato-Light"/>
              </a:rPr>
              <a:t>H24. </a:t>
            </a:r>
            <a:r>
              <a:rPr lang="en-GB" sz="1400" dirty="0">
                <a:latin typeface="Lato-Light"/>
              </a:rPr>
              <a:t>how to manage when finding things difficult</a:t>
            </a:r>
          </a:p>
          <a:p>
            <a:endParaRPr lang="en-GB" sz="1400" b="1" dirty="0">
              <a:latin typeface="Lato-Light"/>
            </a:endParaRPr>
          </a:p>
          <a:p>
            <a:pPr lvl="0"/>
            <a:endParaRPr lang="en-GB" sz="1600" b="1" dirty="0">
              <a:solidFill>
                <a:srgbClr val="000000"/>
              </a:solidFill>
              <a:latin typeface="Tahoma" panose="020B0604030504040204" pitchFamily="34" charset="0"/>
              <a:ea typeface="Tahoma" panose="020B0604030504040204" pitchFamily="34" charset="0"/>
              <a:cs typeface="Tahoma" panose="020B0604030504040204" pitchFamily="34" charset="0"/>
            </a:endParaRPr>
          </a:p>
        </p:txBody>
      </p:sp>
      <p:sp>
        <p:nvSpPr>
          <p:cNvPr id="14" name="Rectangle 13">
            <a:extLst>
              <a:ext uri="{FF2B5EF4-FFF2-40B4-BE49-F238E27FC236}">
                <a16:creationId xmlns:a16="http://schemas.microsoft.com/office/drawing/2014/main" id="{C5003A01-CF0A-4665-A83F-F909F8563157}"/>
              </a:ext>
            </a:extLst>
          </p:cNvPr>
          <p:cNvSpPr/>
          <p:nvPr/>
        </p:nvSpPr>
        <p:spPr>
          <a:xfrm>
            <a:off x="4475510" y="4482162"/>
            <a:ext cx="4120542" cy="1631216"/>
          </a:xfrm>
          <a:prstGeom prst="rect">
            <a:avLst/>
          </a:prstGeom>
        </p:spPr>
        <p:txBody>
          <a:bodyPr wrap="square">
            <a:spAutoFit/>
          </a:bodyPr>
          <a:lstStyle/>
          <a:p>
            <a:r>
              <a:rPr lang="en-GB" sz="1600" b="1" dirty="0">
                <a:latin typeface="ITCAvantGardePro-Bk"/>
              </a:rPr>
              <a:t>Managing hurtful behaviour and bullying</a:t>
            </a:r>
          </a:p>
          <a:p>
            <a:endParaRPr lang="en-GB" sz="1200" b="1" dirty="0"/>
          </a:p>
          <a:p>
            <a:r>
              <a:rPr lang="en-GB" sz="1200" b="1" dirty="0"/>
              <a:t>R10. </a:t>
            </a:r>
            <a:r>
              <a:rPr lang="en-GB" sz="1200" dirty="0"/>
              <a:t>that bodies and feelings can be hurt by words and actions; that people can say hurtful things online</a:t>
            </a:r>
          </a:p>
          <a:p>
            <a:endParaRPr lang="en-GB" sz="1200" b="1" dirty="0"/>
          </a:p>
          <a:p>
            <a:r>
              <a:rPr lang="en-GB" sz="1200" b="1" dirty="0"/>
              <a:t>R11. </a:t>
            </a:r>
            <a:r>
              <a:rPr lang="en-GB" sz="1200" dirty="0"/>
              <a:t>about how people may feel if they experience hurtful behaviour or bullying</a:t>
            </a:r>
            <a:endParaRPr lang="en-GB" sz="1400" b="1" dirty="0"/>
          </a:p>
          <a:p>
            <a:endParaRPr lang="en-GB" sz="1200" dirty="0"/>
          </a:p>
        </p:txBody>
      </p:sp>
      <p:sp>
        <p:nvSpPr>
          <p:cNvPr id="2" name="Rectangle 1"/>
          <p:cNvSpPr/>
          <p:nvPr/>
        </p:nvSpPr>
        <p:spPr>
          <a:xfrm>
            <a:off x="4562543" y="1104372"/>
            <a:ext cx="4120542" cy="1600438"/>
          </a:xfrm>
          <a:prstGeom prst="rect">
            <a:avLst/>
          </a:prstGeom>
        </p:spPr>
        <p:txBody>
          <a:bodyPr wrap="square">
            <a:spAutoFit/>
          </a:bodyPr>
          <a:lstStyle/>
          <a:p>
            <a:pPr lvl="0"/>
            <a:r>
              <a:rPr lang="en-GB" sz="1600" b="1" dirty="0">
                <a:solidFill>
                  <a:srgbClr val="000000"/>
                </a:solidFill>
                <a:latin typeface="Lato-Light"/>
              </a:rPr>
              <a:t>Safe relationships</a:t>
            </a:r>
          </a:p>
          <a:p>
            <a:pPr lvl="0"/>
            <a:endParaRPr lang="en-GB" sz="1400" b="1" dirty="0">
              <a:solidFill>
                <a:srgbClr val="000000"/>
              </a:solidFill>
              <a:latin typeface="Lato-Light"/>
            </a:endParaRPr>
          </a:p>
          <a:p>
            <a:pPr lvl="0"/>
            <a:r>
              <a:rPr lang="en-GB" sz="1400" b="1" dirty="0">
                <a:solidFill>
                  <a:srgbClr val="000000"/>
                </a:solidFill>
                <a:latin typeface="Lato-Light"/>
              </a:rPr>
              <a:t>R13. </a:t>
            </a:r>
            <a:r>
              <a:rPr lang="en-GB" sz="1400" dirty="0">
                <a:solidFill>
                  <a:srgbClr val="000000"/>
                </a:solidFill>
                <a:latin typeface="Lato-Light"/>
              </a:rPr>
              <a:t>to recognise that some things are private and the importance of respecting privacy; that parts of their body covered by underwear are private – Link in with science labelling topic</a:t>
            </a:r>
            <a:endParaRPr lang="en-GB" sz="1400" b="1" dirty="0">
              <a:solidFill>
                <a:srgbClr val="000000"/>
              </a:solidFill>
              <a:latin typeface="Lato-Light"/>
            </a:endParaRPr>
          </a:p>
          <a:p>
            <a:pPr lvl="0"/>
            <a:endParaRPr lang="en-GB" sz="1200" b="1" dirty="0">
              <a:solidFill>
                <a:srgbClr val="000000"/>
              </a:solidFill>
              <a:latin typeface="Lato-Light"/>
            </a:endParaRPr>
          </a:p>
        </p:txBody>
      </p:sp>
      <p:sp>
        <p:nvSpPr>
          <p:cNvPr id="3" name="Rectangle 2"/>
          <p:cNvSpPr/>
          <p:nvPr/>
        </p:nvSpPr>
        <p:spPr>
          <a:xfrm>
            <a:off x="8743950" y="2066116"/>
            <a:ext cx="3200400" cy="3231654"/>
          </a:xfrm>
          <a:prstGeom prst="rect">
            <a:avLst/>
          </a:prstGeom>
        </p:spPr>
        <p:txBody>
          <a:bodyPr wrap="square">
            <a:spAutoFit/>
          </a:bodyPr>
          <a:lstStyle/>
          <a:p>
            <a:pPr lvl="0"/>
            <a:r>
              <a:rPr lang="en-GB" sz="1200" b="1" dirty="0">
                <a:solidFill>
                  <a:srgbClr val="000000"/>
                </a:solidFill>
                <a:latin typeface="Lato-Light"/>
              </a:rPr>
              <a:t>R17. </a:t>
            </a:r>
            <a:r>
              <a:rPr lang="en-GB" sz="1200" dirty="0">
                <a:solidFill>
                  <a:srgbClr val="000000"/>
                </a:solidFill>
                <a:latin typeface="Lato-Light"/>
              </a:rPr>
              <a:t>about knowing there are situations when they should ask for permission and also when their permission should be sought</a:t>
            </a:r>
          </a:p>
          <a:p>
            <a:pPr lvl="0"/>
            <a:endParaRPr lang="en-GB" sz="1200" b="1" dirty="0">
              <a:solidFill>
                <a:srgbClr val="000000"/>
              </a:solidFill>
              <a:latin typeface="Lato-Light"/>
            </a:endParaRPr>
          </a:p>
          <a:p>
            <a:pPr lvl="0"/>
            <a:r>
              <a:rPr lang="en-GB" sz="1200" b="1" dirty="0">
                <a:solidFill>
                  <a:srgbClr val="000000"/>
                </a:solidFill>
                <a:latin typeface="Lato-Light"/>
              </a:rPr>
              <a:t>R18. </a:t>
            </a:r>
            <a:r>
              <a:rPr lang="en-GB" sz="1200" dirty="0">
                <a:solidFill>
                  <a:srgbClr val="000000"/>
                </a:solidFill>
                <a:latin typeface="Lato-Light"/>
              </a:rPr>
              <a:t>about the importance of not keeping adults’ secrets (only happy surprises  that others will find out about eventually)</a:t>
            </a:r>
            <a:r>
              <a:rPr lang="en-GB" sz="1200" b="1" dirty="0">
                <a:solidFill>
                  <a:srgbClr val="000000"/>
                </a:solidFill>
                <a:latin typeface="Lato-Light"/>
              </a:rPr>
              <a:t> </a:t>
            </a:r>
          </a:p>
          <a:p>
            <a:pPr lvl="0"/>
            <a:endParaRPr lang="en-GB" sz="1200" b="1" dirty="0">
              <a:solidFill>
                <a:srgbClr val="000000"/>
              </a:solidFill>
              <a:latin typeface="Lato-Light"/>
            </a:endParaRPr>
          </a:p>
          <a:p>
            <a:pPr lvl="0"/>
            <a:r>
              <a:rPr lang="en-GB" sz="1200" b="1" dirty="0">
                <a:solidFill>
                  <a:srgbClr val="000000"/>
                </a:solidFill>
                <a:latin typeface="Lato-Light"/>
              </a:rPr>
              <a:t>R19. </a:t>
            </a:r>
            <a:r>
              <a:rPr lang="en-GB" sz="1200" dirty="0">
                <a:solidFill>
                  <a:srgbClr val="000000"/>
                </a:solidFill>
                <a:latin typeface="Lato-Light"/>
              </a:rPr>
              <a:t>basic techniques for resisting pressure to do something they don’t want to do and which may make them unsafe</a:t>
            </a:r>
          </a:p>
          <a:p>
            <a:pPr lvl="0"/>
            <a:endParaRPr lang="en-GB" sz="1200" b="1" dirty="0">
              <a:solidFill>
                <a:srgbClr val="000000"/>
              </a:solidFill>
              <a:latin typeface="Lato-Light"/>
            </a:endParaRPr>
          </a:p>
          <a:p>
            <a:pPr lvl="0"/>
            <a:r>
              <a:rPr lang="en-GB" sz="1200" b="1" dirty="0">
                <a:solidFill>
                  <a:srgbClr val="000000"/>
                </a:solidFill>
                <a:latin typeface="Lato-Light"/>
              </a:rPr>
              <a:t>R20. </a:t>
            </a:r>
            <a:r>
              <a:rPr lang="en-GB" sz="1200" dirty="0">
                <a:solidFill>
                  <a:srgbClr val="000000"/>
                </a:solidFill>
                <a:latin typeface="Lato-Light"/>
              </a:rPr>
              <a:t>what to do if they feel unsafe or worried for themselves or others; who to ask for help and vocabulary to use when asking for help; importance of keeping trying until they are heard</a:t>
            </a:r>
            <a:endParaRPr lang="en-GB" sz="1200" b="1" dirty="0">
              <a:solidFill>
                <a:srgbClr val="000000"/>
              </a:solidFill>
              <a:latin typeface="Lato-Light"/>
            </a:endParaRPr>
          </a:p>
        </p:txBody>
      </p:sp>
      <p:sp>
        <p:nvSpPr>
          <p:cNvPr id="12" name="Rectangle 11"/>
          <p:cNvSpPr/>
          <p:nvPr/>
        </p:nvSpPr>
        <p:spPr>
          <a:xfrm>
            <a:off x="4525062" y="2652594"/>
            <a:ext cx="4021437" cy="1600438"/>
          </a:xfrm>
          <a:prstGeom prst="rect">
            <a:avLst/>
          </a:prstGeom>
        </p:spPr>
        <p:txBody>
          <a:bodyPr wrap="square">
            <a:spAutoFit/>
          </a:bodyPr>
          <a:lstStyle/>
          <a:p>
            <a:pPr lvl="0"/>
            <a:r>
              <a:rPr lang="en-GB" sz="1400" b="1" dirty="0">
                <a:solidFill>
                  <a:srgbClr val="000000"/>
                </a:solidFill>
                <a:latin typeface="Lato-Light"/>
              </a:rPr>
              <a:t>H25. </a:t>
            </a:r>
            <a:r>
              <a:rPr lang="en-GB" sz="1400" dirty="0">
                <a:solidFill>
                  <a:srgbClr val="000000"/>
                </a:solidFill>
                <a:latin typeface="Lato-Light"/>
              </a:rPr>
              <a:t>to name the main parts of the body including external genitalia (e.g. head, neck, arms, elbows, legs, knees, face, ears, eyes, hair, mouth, teeth, penis, testicles and vulva)</a:t>
            </a:r>
          </a:p>
          <a:p>
            <a:pPr lvl="0"/>
            <a:endParaRPr lang="en-GB" sz="1400" b="1" dirty="0">
              <a:solidFill>
                <a:srgbClr val="000000"/>
              </a:solidFill>
              <a:latin typeface="Lato-Light"/>
            </a:endParaRPr>
          </a:p>
          <a:p>
            <a:pPr lvl="0"/>
            <a:r>
              <a:rPr lang="en-GB" sz="1400" b="1" dirty="0">
                <a:solidFill>
                  <a:srgbClr val="000000"/>
                </a:solidFill>
                <a:latin typeface="Lato-Light"/>
              </a:rPr>
              <a:t>H27. </a:t>
            </a:r>
            <a:r>
              <a:rPr lang="en-GB" sz="1400" dirty="0">
                <a:solidFill>
                  <a:srgbClr val="000000"/>
                </a:solidFill>
                <a:latin typeface="Lato-Light"/>
              </a:rPr>
              <a:t>about preparing to move to a new class/year group</a:t>
            </a:r>
            <a:endParaRPr lang="en-GB" sz="1400" dirty="0">
              <a:solidFill>
                <a:srgbClr val="000000"/>
              </a:solidFill>
              <a:latin typeface="Lato-Light"/>
              <a:ea typeface="Tahoma" panose="020B0604030504040204" pitchFamily="34" charset="0"/>
              <a:cs typeface="Tahoma" panose="020B0604030504040204" pitchFamily="34" charset="0"/>
            </a:endParaRPr>
          </a:p>
        </p:txBody>
      </p:sp>
      <p:sp>
        <p:nvSpPr>
          <p:cNvPr id="13" name="Rectangle 12"/>
          <p:cNvSpPr/>
          <p:nvPr/>
        </p:nvSpPr>
        <p:spPr>
          <a:xfrm>
            <a:off x="8743950" y="802212"/>
            <a:ext cx="3200400" cy="1200329"/>
          </a:xfrm>
          <a:prstGeom prst="rect">
            <a:avLst/>
          </a:prstGeom>
        </p:spPr>
        <p:txBody>
          <a:bodyPr wrap="square">
            <a:spAutoFit/>
          </a:bodyPr>
          <a:lstStyle/>
          <a:p>
            <a:pPr lvl="0"/>
            <a:r>
              <a:rPr lang="en-GB" sz="1200" b="1" dirty="0">
                <a:solidFill>
                  <a:srgbClr val="000000"/>
                </a:solidFill>
                <a:latin typeface="Lato-Light"/>
              </a:rPr>
              <a:t>R15. </a:t>
            </a:r>
            <a:r>
              <a:rPr lang="en-GB" sz="1200" dirty="0">
                <a:solidFill>
                  <a:srgbClr val="000000"/>
                </a:solidFill>
                <a:latin typeface="Lato-Light"/>
              </a:rPr>
              <a:t>how to respond safely to adults they don’t know (recap stranger danger)</a:t>
            </a:r>
          </a:p>
          <a:p>
            <a:pPr lvl="0"/>
            <a:endParaRPr lang="en-GB" sz="1200" b="1" dirty="0">
              <a:solidFill>
                <a:srgbClr val="000000"/>
              </a:solidFill>
              <a:latin typeface="Lato-Light"/>
            </a:endParaRPr>
          </a:p>
          <a:p>
            <a:pPr lvl="0"/>
            <a:r>
              <a:rPr lang="en-GB" sz="1200" b="1" dirty="0">
                <a:solidFill>
                  <a:srgbClr val="000000"/>
                </a:solidFill>
                <a:latin typeface="Lato-Light"/>
              </a:rPr>
              <a:t>R16. </a:t>
            </a:r>
            <a:r>
              <a:rPr lang="en-GB" sz="1200" dirty="0">
                <a:solidFill>
                  <a:srgbClr val="000000"/>
                </a:solidFill>
                <a:latin typeface="Lato-Light"/>
              </a:rPr>
              <a:t>about how to respond if physical contact makes them feel uncomfortable or unsafe</a:t>
            </a:r>
          </a:p>
        </p:txBody>
      </p:sp>
    </p:spTree>
    <p:extLst>
      <p:ext uri="{BB962C8B-B14F-4D97-AF65-F5344CB8AC3E}">
        <p14:creationId xmlns:p14="http://schemas.microsoft.com/office/powerpoint/2010/main" val="3075636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69317" y="1014800"/>
            <a:ext cx="11408333" cy="557808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p:cNvSpPr txBox="1"/>
          <p:nvPr/>
        </p:nvSpPr>
        <p:spPr>
          <a:xfrm>
            <a:off x="445264" y="150265"/>
            <a:ext cx="11746736" cy="954107"/>
          </a:xfrm>
          <a:prstGeom prst="rect">
            <a:avLst/>
          </a:prstGeom>
          <a:noFill/>
        </p:spPr>
        <p:txBody>
          <a:bodyPr wrap="square" rtlCol="0">
            <a:spAutoFit/>
          </a:bodyPr>
          <a:lstStyle/>
          <a:p>
            <a:pPr lvl="0"/>
            <a:r>
              <a:rPr lang="en-GB" sz="2800" b="1" u="sng" dirty="0"/>
              <a:t>Year 2: </a:t>
            </a:r>
            <a:r>
              <a:rPr lang="en-GB" sz="2400" b="1" dirty="0">
                <a:solidFill>
                  <a:srgbClr val="000000"/>
                </a:solidFill>
                <a:latin typeface="Lato-Light"/>
                <a:ea typeface="Tahoma" panose="020B0604030504040204" pitchFamily="34" charset="0"/>
                <a:cs typeface="Tahoma" panose="020B0604030504040204" pitchFamily="34" charset="0"/>
              </a:rPr>
              <a:t>Topic 1</a:t>
            </a:r>
            <a:r>
              <a:rPr lang="en-GB" sz="2400" dirty="0">
                <a:solidFill>
                  <a:srgbClr val="000000"/>
                </a:solidFill>
                <a:latin typeface="Lato-Light"/>
                <a:ea typeface="Tahoma" panose="020B0604030504040204" pitchFamily="34" charset="0"/>
                <a:cs typeface="Tahoma" panose="020B0604030504040204" pitchFamily="34" charset="0"/>
              </a:rPr>
              <a:t>- </a:t>
            </a:r>
            <a:r>
              <a:rPr lang="en-GB" sz="2400" u="sng" dirty="0">
                <a:solidFill>
                  <a:srgbClr val="000000"/>
                </a:solidFill>
                <a:latin typeface="Lato-Light"/>
                <a:ea typeface="Tahoma" panose="020B0604030504040204" pitchFamily="34" charset="0"/>
                <a:cs typeface="Tahoma" panose="020B0604030504040204" pitchFamily="34" charset="0"/>
              </a:rPr>
              <a:t>Health and wellbeing, friendships and bullying (relationships)</a:t>
            </a:r>
          </a:p>
          <a:p>
            <a:endParaRPr lang="en-GB" sz="2800" b="1" u="sng" dirty="0"/>
          </a:p>
        </p:txBody>
      </p:sp>
      <p:sp>
        <p:nvSpPr>
          <p:cNvPr id="3" name="Rectangle 2"/>
          <p:cNvSpPr/>
          <p:nvPr/>
        </p:nvSpPr>
        <p:spPr>
          <a:xfrm>
            <a:off x="269317" y="1014800"/>
            <a:ext cx="4035362" cy="5262979"/>
          </a:xfrm>
          <a:prstGeom prst="rect">
            <a:avLst/>
          </a:prstGeom>
        </p:spPr>
        <p:txBody>
          <a:bodyPr wrap="square">
            <a:spAutoFit/>
          </a:bodyPr>
          <a:lstStyle/>
          <a:p>
            <a:r>
              <a:rPr lang="en-GB" sz="1400" b="1" dirty="0">
                <a:solidFill>
                  <a:srgbClr val="000000"/>
                </a:solidFill>
                <a:latin typeface="Lato-Light"/>
                <a:ea typeface="Tahoma" panose="020B0604030504040204" pitchFamily="34" charset="0"/>
                <a:cs typeface="Tahoma" panose="020B0604030504040204" pitchFamily="34" charset="0"/>
              </a:rPr>
              <a:t>Curriculum targets</a:t>
            </a:r>
            <a:r>
              <a:rPr lang="en-GB" sz="1400" dirty="0">
                <a:solidFill>
                  <a:srgbClr val="000000"/>
                </a:solidFill>
                <a:latin typeface="Lato-Light"/>
                <a:ea typeface="Tahoma" panose="020B0604030504040204" pitchFamily="34" charset="0"/>
                <a:cs typeface="Tahoma" panose="020B0604030504040204" pitchFamily="34" charset="0"/>
              </a:rPr>
              <a:t>: </a:t>
            </a:r>
          </a:p>
          <a:p>
            <a:r>
              <a:rPr lang="en-GB" sz="1400" b="1" dirty="0">
                <a:latin typeface="Lato-Light"/>
              </a:rPr>
              <a:t>H28. </a:t>
            </a:r>
            <a:r>
              <a:rPr lang="en-GB" sz="1400" dirty="0">
                <a:latin typeface="Lato-Light"/>
              </a:rPr>
              <a:t>about rules and age restrictions that keep us safe</a:t>
            </a:r>
          </a:p>
          <a:p>
            <a:endParaRPr lang="en-GB" sz="1400" b="1" dirty="0">
              <a:latin typeface="Lato-Light"/>
            </a:endParaRPr>
          </a:p>
          <a:p>
            <a:r>
              <a:rPr lang="en-GB" sz="1400" b="1" dirty="0">
                <a:latin typeface="Lato-Light"/>
              </a:rPr>
              <a:t>L1. </a:t>
            </a:r>
            <a:r>
              <a:rPr lang="en-GB" sz="1400" dirty="0">
                <a:latin typeface="Lato-Light"/>
              </a:rPr>
              <a:t>about what rules are, why they are needed, and why different rules are needed for different situations</a:t>
            </a:r>
          </a:p>
          <a:p>
            <a:endParaRPr lang="en-GB" sz="1400" b="1" dirty="0">
              <a:solidFill>
                <a:srgbClr val="000000"/>
              </a:solidFill>
              <a:latin typeface="Lato-Light"/>
            </a:endParaRPr>
          </a:p>
          <a:p>
            <a:r>
              <a:rPr lang="en-GB" sz="1400" b="1" dirty="0">
                <a:solidFill>
                  <a:srgbClr val="000000"/>
                </a:solidFill>
                <a:latin typeface="Lato-Light"/>
              </a:rPr>
              <a:t>H1. </a:t>
            </a:r>
            <a:r>
              <a:rPr lang="en-GB" sz="1400" dirty="0">
                <a:solidFill>
                  <a:srgbClr val="000000"/>
                </a:solidFill>
                <a:latin typeface="Lato-Light"/>
              </a:rPr>
              <a:t>about what keeping healthy means; different ways to keep healthy</a:t>
            </a:r>
          </a:p>
          <a:p>
            <a:endParaRPr lang="en-GB" sz="1400" b="1" dirty="0">
              <a:solidFill>
                <a:srgbClr val="000000"/>
              </a:solidFill>
              <a:latin typeface="Lato-Light"/>
            </a:endParaRPr>
          </a:p>
          <a:p>
            <a:r>
              <a:rPr lang="en-GB" sz="1400" b="1" dirty="0">
                <a:solidFill>
                  <a:srgbClr val="000000"/>
                </a:solidFill>
                <a:latin typeface="Lato-Light"/>
              </a:rPr>
              <a:t>H2. </a:t>
            </a:r>
            <a:r>
              <a:rPr lang="en-GB" sz="1400" dirty="0">
                <a:solidFill>
                  <a:srgbClr val="000000"/>
                </a:solidFill>
                <a:latin typeface="Lato-Light"/>
              </a:rPr>
              <a:t>about foods that support good health and the risks of eating too much sugar</a:t>
            </a:r>
          </a:p>
          <a:p>
            <a:endParaRPr lang="en-GB" sz="1400" b="1" dirty="0">
              <a:solidFill>
                <a:srgbClr val="000000"/>
              </a:solidFill>
              <a:latin typeface="Lato-Light"/>
            </a:endParaRPr>
          </a:p>
          <a:p>
            <a:r>
              <a:rPr lang="en-GB" sz="1400" b="1" dirty="0">
                <a:solidFill>
                  <a:srgbClr val="000000"/>
                </a:solidFill>
                <a:latin typeface="Lato-Light"/>
              </a:rPr>
              <a:t>H3. </a:t>
            </a:r>
            <a:r>
              <a:rPr lang="en-GB" sz="1400" dirty="0">
                <a:solidFill>
                  <a:srgbClr val="000000"/>
                </a:solidFill>
                <a:latin typeface="Lato-Light"/>
              </a:rPr>
              <a:t>about how physical activity helps us to stay healthy; and ways to be physically active everyday</a:t>
            </a:r>
          </a:p>
          <a:p>
            <a:endParaRPr lang="en-GB" sz="1400" b="1" dirty="0">
              <a:solidFill>
                <a:srgbClr val="000000"/>
              </a:solidFill>
              <a:latin typeface="Lato-Light"/>
            </a:endParaRPr>
          </a:p>
          <a:p>
            <a:r>
              <a:rPr lang="en-GB" sz="1400" b="1" dirty="0">
                <a:solidFill>
                  <a:srgbClr val="000000"/>
                </a:solidFill>
                <a:latin typeface="Lato-Light"/>
              </a:rPr>
              <a:t>H4. </a:t>
            </a:r>
            <a:r>
              <a:rPr lang="en-GB" sz="1400" dirty="0">
                <a:solidFill>
                  <a:srgbClr val="000000"/>
                </a:solidFill>
                <a:latin typeface="Lato-Light"/>
              </a:rPr>
              <a:t>about why sleep is important and different ways to rest and relax</a:t>
            </a:r>
          </a:p>
          <a:p>
            <a:endParaRPr lang="en-GB" sz="1400" b="1" dirty="0">
              <a:solidFill>
                <a:srgbClr val="000000"/>
              </a:solidFill>
              <a:latin typeface="Lato-Light"/>
            </a:endParaRPr>
          </a:p>
          <a:p>
            <a:r>
              <a:rPr lang="en-GB" sz="1400" b="1" dirty="0">
                <a:solidFill>
                  <a:srgbClr val="000000"/>
                </a:solidFill>
                <a:latin typeface="Lato-Light"/>
              </a:rPr>
              <a:t>H5. </a:t>
            </a:r>
            <a:r>
              <a:rPr lang="en-GB" sz="1400" dirty="0">
                <a:solidFill>
                  <a:srgbClr val="000000"/>
                </a:solidFill>
                <a:latin typeface="Lato-Light"/>
              </a:rPr>
              <a:t>simple hygiene routines that can stop germs from spreading</a:t>
            </a:r>
          </a:p>
          <a:p>
            <a:endParaRPr lang="en-GB" sz="1400" b="1" dirty="0">
              <a:solidFill>
                <a:srgbClr val="000000"/>
              </a:solidFill>
              <a:latin typeface="Lato-Light"/>
            </a:endParaRPr>
          </a:p>
        </p:txBody>
      </p:sp>
      <p:sp>
        <p:nvSpPr>
          <p:cNvPr id="18" name="Rectangle 17"/>
          <p:cNvSpPr/>
          <p:nvPr/>
        </p:nvSpPr>
        <p:spPr>
          <a:xfrm>
            <a:off x="4304679" y="1083322"/>
            <a:ext cx="3337607" cy="5847755"/>
          </a:xfrm>
          <a:prstGeom prst="rect">
            <a:avLst/>
          </a:prstGeom>
        </p:spPr>
        <p:txBody>
          <a:bodyPr wrap="square">
            <a:spAutoFit/>
          </a:bodyPr>
          <a:lstStyle/>
          <a:p>
            <a:r>
              <a:rPr lang="en-GB" sz="1400" b="1" dirty="0">
                <a:solidFill>
                  <a:srgbClr val="000000"/>
                </a:solidFill>
                <a:latin typeface="Lato-Light"/>
              </a:rPr>
              <a:t>H7. </a:t>
            </a:r>
            <a:r>
              <a:rPr lang="en-GB" sz="1400" dirty="0">
                <a:solidFill>
                  <a:srgbClr val="000000"/>
                </a:solidFill>
                <a:latin typeface="Lato-Light"/>
              </a:rPr>
              <a:t>about dental care and visiting the dentist; how to brush teeth correctly; food and drink that support dental health</a:t>
            </a:r>
          </a:p>
          <a:p>
            <a:endParaRPr lang="en-GB" sz="1400" dirty="0">
              <a:solidFill>
                <a:srgbClr val="000000"/>
              </a:solidFill>
              <a:latin typeface="Lato-Light"/>
            </a:endParaRPr>
          </a:p>
          <a:p>
            <a:pPr lvl="0"/>
            <a:r>
              <a:rPr lang="en-GB" sz="1400" b="1" dirty="0">
                <a:solidFill>
                  <a:srgbClr val="000000"/>
                </a:solidFill>
                <a:latin typeface="Lato-Light"/>
              </a:rPr>
              <a:t>R16. </a:t>
            </a:r>
            <a:r>
              <a:rPr lang="en-GB" sz="1400" dirty="0">
                <a:solidFill>
                  <a:srgbClr val="000000"/>
                </a:solidFill>
                <a:latin typeface="Lato-Light"/>
              </a:rPr>
              <a:t>about how to respond if physical contact makes them feel uncomfortable or unsafe</a:t>
            </a:r>
          </a:p>
          <a:p>
            <a:pPr lvl="0"/>
            <a:endParaRPr lang="en-GB" sz="1400" b="1" dirty="0">
              <a:solidFill>
                <a:srgbClr val="000000"/>
              </a:solidFill>
              <a:latin typeface="Lato-Light"/>
            </a:endParaRPr>
          </a:p>
          <a:p>
            <a:r>
              <a:rPr lang="en-GB" sz="1400" b="1" dirty="0">
                <a:solidFill>
                  <a:srgbClr val="000000"/>
                </a:solidFill>
                <a:latin typeface="Lato-Light"/>
              </a:rPr>
              <a:t>R17. </a:t>
            </a:r>
            <a:r>
              <a:rPr lang="en-GB" sz="1400" dirty="0">
                <a:solidFill>
                  <a:srgbClr val="000000"/>
                </a:solidFill>
                <a:latin typeface="Lato-Light"/>
              </a:rPr>
              <a:t>about knowing there are situations when they should ask for permission and also when their permission should be sought</a:t>
            </a:r>
          </a:p>
          <a:p>
            <a:endParaRPr lang="en-GB" sz="1400" b="1" dirty="0">
              <a:solidFill>
                <a:srgbClr val="000000"/>
              </a:solidFill>
              <a:latin typeface="Lato-Light"/>
            </a:endParaRPr>
          </a:p>
          <a:p>
            <a:r>
              <a:rPr lang="en-GB" sz="1400" b="1" dirty="0">
                <a:latin typeface="Lato-Light"/>
              </a:rPr>
              <a:t>R18. </a:t>
            </a:r>
            <a:r>
              <a:rPr lang="en-GB" sz="1400" dirty="0">
                <a:latin typeface="Lato-Light"/>
              </a:rPr>
              <a:t>about the importance of not keeping adults’ secrets (only happy surprises  that others will find out about eventually)</a:t>
            </a:r>
            <a:r>
              <a:rPr lang="en-GB" sz="1400" b="1" dirty="0">
                <a:latin typeface="Lato-Light"/>
              </a:rPr>
              <a:t> </a:t>
            </a:r>
          </a:p>
          <a:p>
            <a:endParaRPr lang="en-GB" sz="1400" b="1" dirty="0">
              <a:latin typeface="Lato-Light"/>
            </a:endParaRPr>
          </a:p>
          <a:p>
            <a:r>
              <a:rPr lang="en-GB" sz="1400" b="1" dirty="0">
                <a:latin typeface="Lato-Light"/>
              </a:rPr>
              <a:t>R20. </a:t>
            </a:r>
            <a:r>
              <a:rPr lang="en-GB" sz="1400" dirty="0">
                <a:latin typeface="Lato-Light"/>
              </a:rPr>
              <a:t>what to do if they feel unsafe or worried for themselves or others; who to ask for help and vocabulary to use when asking for help; importance of keeping trying until they are heard</a:t>
            </a:r>
            <a:endParaRPr lang="en-GB" sz="1400" b="1" dirty="0">
              <a:latin typeface="Lato-Light"/>
            </a:endParaRPr>
          </a:p>
          <a:p>
            <a:endParaRPr lang="en-GB" sz="1200" b="1" dirty="0"/>
          </a:p>
          <a:p>
            <a:pPr lvl="0"/>
            <a:endParaRPr lang="en-GB" sz="1200" dirty="0">
              <a:solidFill>
                <a:srgbClr val="000000"/>
              </a:solidFill>
            </a:endParaRPr>
          </a:p>
        </p:txBody>
      </p:sp>
      <p:sp>
        <p:nvSpPr>
          <p:cNvPr id="19" name="Rectangle 18"/>
          <p:cNvSpPr/>
          <p:nvPr/>
        </p:nvSpPr>
        <p:spPr>
          <a:xfrm>
            <a:off x="7829550" y="1014800"/>
            <a:ext cx="3848099" cy="4154984"/>
          </a:xfrm>
          <a:prstGeom prst="rect">
            <a:avLst/>
          </a:prstGeom>
        </p:spPr>
        <p:txBody>
          <a:bodyPr wrap="square">
            <a:spAutoFit/>
          </a:bodyPr>
          <a:lstStyle/>
          <a:p>
            <a:r>
              <a:rPr lang="en-GB" sz="1400" b="1" dirty="0">
                <a:solidFill>
                  <a:srgbClr val="000000"/>
                </a:solidFill>
                <a:latin typeface="Lato-Light"/>
              </a:rPr>
              <a:t>R6. </a:t>
            </a:r>
            <a:r>
              <a:rPr lang="en-GB" sz="1400" dirty="0">
                <a:solidFill>
                  <a:srgbClr val="000000"/>
                </a:solidFill>
                <a:latin typeface="Lato-Light"/>
              </a:rPr>
              <a:t>about how people make friends and what makes a good friendship</a:t>
            </a:r>
          </a:p>
          <a:p>
            <a:endParaRPr lang="en-GB" sz="1400" b="1" dirty="0">
              <a:solidFill>
                <a:srgbClr val="000000"/>
              </a:solidFill>
              <a:latin typeface="Lato-Light"/>
            </a:endParaRPr>
          </a:p>
          <a:p>
            <a:r>
              <a:rPr lang="en-GB" sz="1400" b="1" dirty="0">
                <a:latin typeface="Lato-Light"/>
              </a:rPr>
              <a:t>R7. </a:t>
            </a:r>
            <a:r>
              <a:rPr lang="en-GB" sz="1400" dirty="0">
                <a:latin typeface="Lato-Light"/>
              </a:rPr>
              <a:t>about how to recognise when they or someone else feels lonely and what to do</a:t>
            </a:r>
          </a:p>
          <a:p>
            <a:endParaRPr lang="en-GB" sz="1400" b="1" dirty="0">
              <a:latin typeface="Lato-Light"/>
            </a:endParaRPr>
          </a:p>
          <a:p>
            <a:r>
              <a:rPr lang="en-GB" sz="1400" b="1" dirty="0">
                <a:latin typeface="Lato-Light"/>
              </a:rPr>
              <a:t>R8. </a:t>
            </a:r>
            <a:r>
              <a:rPr lang="en-GB" sz="1400" dirty="0">
                <a:latin typeface="Lato-Light"/>
              </a:rPr>
              <a:t>simple strategies to resolve arguments between friends positively</a:t>
            </a:r>
          </a:p>
          <a:p>
            <a:endParaRPr lang="en-GB" sz="1400" b="1" dirty="0">
              <a:latin typeface="Lato-Light"/>
            </a:endParaRPr>
          </a:p>
          <a:p>
            <a:r>
              <a:rPr lang="en-GB" sz="1400" b="1" dirty="0">
                <a:latin typeface="Lato-Light"/>
              </a:rPr>
              <a:t>R9. </a:t>
            </a:r>
            <a:r>
              <a:rPr lang="en-GB" sz="1400" dirty="0">
                <a:latin typeface="Lato-Light"/>
              </a:rPr>
              <a:t>how to ask for help if a friendship is making them feel unhappy</a:t>
            </a:r>
          </a:p>
          <a:p>
            <a:endParaRPr lang="en-GB" sz="1400" b="1" dirty="0">
              <a:latin typeface="Lato-Light"/>
            </a:endParaRPr>
          </a:p>
          <a:p>
            <a:r>
              <a:rPr lang="en-GB" sz="1400" b="1" dirty="0">
                <a:latin typeface="Lato-Light"/>
              </a:rPr>
              <a:t>R21. </a:t>
            </a:r>
            <a:r>
              <a:rPr lang="en-GB" sz="1400" dirty="0">
                <a:latin typeface="Lato-Light"/>
              </a:rPr>
              <a:t>about what is kind and unkind behaviour, and how this can affect others</a:t>
            </a:r>
          </a:p>
          <a:p>
            <a:endParaRPr lang="en-GB" sz="1400" b="1" dirty="0">
              <a:latin typeface="Lato-Light"/>
            </a:endParaRPr>
          </a:p>
          <a:p>
            <a:r>
              <a:rPr lang="en-GB" sz="1400" b="1" dirty="0">
                <a:latin typeface="Lato-Light"/>
              </a:rPr>
              <a:t>R22. </a:t>
            </a:r>
            <a:r>
              <a:rPr lang="en-GB" sz="1400" dirty="0">
                <a:latin typeface="Lato-Light"/>
              </a:rPr>
              <a:t>about how to treat themselves and others with respect; how to be polite and courteous</a:t>
            </a:r>
          </a:p>
          <a:p>
            <a:pPr lvl="0"/>
            <a:endParaRPr lang="en-GB" sz="1200" dirty="0">
              <a:solidFill>
                <a:srgbClr val="000000"/>
              </a:solidFill>
            </a:endParaRPr>
          </a:p>
        </p:txBody>
      </p:sp>
    </p:spTree>
    <p:extLst>
      <p:ext uri="{BB962C8B-B14F-4D97-AF65-F5344CB8AC3E}">
        <p14:creationId xmlns:p14="http://schemas.microsoft.com/office/powerpoint/2010/main" val="41996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5264" y="150265"/>
            <a:ext cx="8402878" cy="954107"/>
          </a:xfrm>
          <a:prstGeom prst="rect">
            <a:avLst/>
          </a:prstGeom>
          <a:noFill/>
        </p:spPr>
        <p:txBody>
          <a:bodyPr wrap="none" rtlCol="0">
            <a:spAutoFit/>
          </a:bodyPr>
          <a:lstStyle/>
          <a:p>
            <a:r>
              <a:rPr lang="en-GB" sz="2800" b="1" u="sng" dirty="0"/>
              <a:t>Year 2: </a:t>
            </a:r>
            <a:r>
              <a:rPr lang="en-GB" sz="2400" b="1" dirty="0">
                <a:solidFill>
                  <a:srgbClr val="000000"/>
                </a:solidFill>
                <a:latin typeface="Lato-Light"/>
                <a:ea typeface="Tahoma" panose="020B0604030504040204" pitchFamily="34" charset="0"/>
                <a:cs typeface="Tahoma" panose="020B0604030504040204" pitchFamily="34" charset="0"/>
              </a:rPr>
              <a:t>Topic 2 </a:t>
            </a:r>
            <a:r>
              <a:rPr lang="en-GB" sz="2400" dirty="0">
                <a:solidFill>
                  <a:srgbClr val="000000"/>
                </a:solidFill>
                <a:latin typeface="Lato-Light"/>
                <a:ea typeface="Tahoma" panose="020B0604030504040204" pitchFamily="34" charset="0"/>
                <a:cs typeface="Tahoma" panose="020B0604030504040204" pitchFamily="34" charset="0"/>
              </a:rPr>
              <a:t>– </a:t>
            </a:r>
            <a:r>
              <a:rPr lang="en-GB" sz="2400" u="sng" dirty="0">
                <a:latin typeface="Lato-Light"/>
                <a:ea typeface="Tahoma" panose="020B0604030504040204" pitchFamily="34" charset="0"/>
                <a:cs typeface="Tahoma" panose="020B0604030504040204" pitchFamily="34" charset="0"/>
              </a:rPr>
              <a:t>Relationships continued and Community</a:t>
            </a:r>
            <a:endParaRPr lang="en-GB" sz="2400" u="sng" dirty="0">
              <a:solidFill>
                <a:srgbClr val="000000"/>
              </a:solidFill>
              <a:latin typeface="Lato-Light"/>
              <a:ea typeface="Tahoma" panose="020B0604030504040204" pitchFamily="34" charset="0"/>
              <a:cs typeface="Tahoma" panose="020B0604030504040204" pitchFamily="34" charset="0"/>
            </a:endParaRPr>
          </a:p>
          <a:p>
            <a:endParaRPr lang="en-GB" sz="2800" b="1" u="sng" dirty="0"/>
          </a:p>
        </p:txBody>
      </p:sp>
      <p:sp>
        <p:nvSpPr>
          <p:cNvPr id="9" name="Rectangle 8"/>
          <p:cNvSpPr/>
          <p:nvPr/>
        </p:nvSpPr>
        <p:spPr>
          <a:xfrm>
            <a:off x="266700" y="820645"/>
            <a:ext cx="11601450" cy="553103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298589" y="853879"/>
            <a:ext cx="4142066" cy="5909310"/>
          </a:xfrm>
          <a:prstGeom prst="rect">
            <a:avLst/>
          </a:prstGeom>
        </p:spPr>
        <p:txBody>
          <a:bodyPr wrap="square">
            <a:spAutoFit/>
          </a:bodyPr>
          <a:lstStyle/>
          <a:p>
            <a:pPr lvl="0"/>
            <a:r>
              <a:rPr lang="en-GB" sz="1400" b="1" dirty="0">
                <a:solidFill>
                  <a:srgbClr val="000000"/>
                </a:solidFill>
                <a:latin typeface="Lato-Light"/>
                <a:ea typeface="Tahoma" panose="020B0604030504040204" pitchFamily="34" charset="0"/>
                <a:cs typeface="Tahoma" panose="020B0604030504040204" pitchFamily="34" charset="0"/>
              </a:rPr>
              <a:t>Curriculum targets</a:t>
            </a:r>
            <a:r>
              <a:rPr lang="en-GB" sz="1400" dirty="0">
                <a:solidFill>
                  <a:srgbClr val="000000"/>
                </a:solidFill>
                <a:latin typeface="Lato-Light"/>
                <a:ea typeface="Tahoma" panose="020B0604030504040204" pitchFamily="34" charset="0"/>
                <a:cs typeface="Tahoma" panose="020B0604030504040204" pitchFamily="34" charset="0"/>
              </a:rPr>
              <a:t>:</a:t>
            </a:r>
          </a:p>
          <a:p>
            <a:r>
              <a:rPr lang="en-GB" sz="1400" b="1" dirty="0">
                <a:latin typeface="Lato-Light"/>
              </a:rPr>
              <a:t>H15. </a:t>
            </a:r>
            <a:r>
              <a:rPr lang="en-GB" sz="1400" dirty="0">
                <a:latin typeface="Lato-Light"/>
              </a:rPr>
              <a:t>to recognise that not everyone feels the same at the same time, or feels the same about the same things</a:t>
            </a:r>
          </a:p>
          <a:p>
            <a:endParaRPr lang="en-GB" sz="1400" b="1" dirty="0">
              <a:latin typeface="Lato-Light"/>
            </a:endParaRPr>
          </a:p>
          <a:p>
            <a:r>
              <a:rPr lang="en-GB" sz="1400" b="1" dirty="0">
                <a:latin typeface="Lato-Light"/>
              </a:rPr>
              <a:t>H16. </a:t>
            </a:r>
            <a:r>
              <a:rPr lang="en-GB" sz="1400" dirty="0">
                <a:latin typeface="Lato-Light"/>
              </a:rPr>
              <a:t>about ways of sharing feelings; a range of words to describe feelings, </a:t>
            </a:r>
          </a:p>
          <a:p>
            <a:endParaRPr lang="en-GB" sz="1400" b="1" dirty="0">
              <a:latin typeface="Lato-Light"/>
            </a:endParaRPr>
          </a:p>
          <a:p>
            <a:r>
              <a:rPr lang="en-GB" sz="1400" b="1" dirty="0">
                <a:latin typeface="Lato-Light"/>
              </a:rPr>
              <a:t>H17. </a:t>
            </a:r>
            <a:r>
              <a:rPr lang="en-GB" sz="1400" dirty="0">
                <a:latin typeface="Lato-Light"/>
              </a:rPr>
              <a:t>about things that help people feel good (e.g. playing outside, doing things they enjoy, spending time with family, getting enough sleep), </a:t>
            </a:r>
          </a:p>
          <a:p>
            <a:endParaRPr lang="en-GB" sz="1400" b="1" dirty="0">
              <a:latin typeface="Lato-Light"/>
            </a:endParaRPr>
          </a:p>
          <a:p>
            <a:r>
              <a:rPr lang="en-GB" sz="1400" b="1" dirty="0">
                <a:latin typeface="Lato-Light"/>
              </a:rPr>
              <a:t>H18. </a:t>
            </a:r>
            <a:r>
              <a:rPr lang="en-GB" sz="1400" dirty="0">
                <a:latin typeface="Lato-Light"/>
              </a:rPr>
              <a:t>different things they can do to manage big feelings, to help calm themselves down and/or change their mood when they don’t feel good</a:t>
            </a:r>
          </a:p>
          <a:p>
            <a:endParaRPr lang="en-GB" sz="1400" b="1" dirty="0">
              <a:latin typeface="Lato-Light"/>
            </a:endParaRPr>
          </a:p>
          <a:p>
            <a:r>
              <a:rPr lang="en-GB" sz="1400" b="1" dirty="0">
                <a:latin typeface="Lato-Light"/>
              </a:rPr>
              <a:t>H21. </a:t>
            </a:r>
            <a:r>
              <a:rPr lang="en-GB" sz="1400" dirty="0">
                <a:latin typeface="Lato-Light"/>
              </a:rPr>
              <a:t>to recognise what makes them special</a:t>
            </a:r>
          </a:p>
          <a:p>
            <a:endParaRPr lang="en-GB" sz="1400" b="1" dirty="0">
              <a:latin typeface="Lato-Light"/>
            </a:endParaRPr>
          </a:p>
          <a:p>
            <a:r>
              <a:rPr lang="en-GB" sz="1400" b="1" dirty="0">
                <a:latin typeface="Lato-Light"/>
              </a:rPr>
              <a:t>H22. </a:t>
            </a:r>
            <a:r>
              <a:rPr lang="en-GB" sz="1400" dirty="0">
                <a:latin typeface="Lato-Light"/>
              </a:rPr>
              <a:t>to recognise the ways in which we are all unique</a:t>
            </a:r>
          </a:p>
          <a:p>
            <a:endParaRPr lang="en-GB" sz="1400" b="1" dirty="0">
              <a:latin typeface="Lato-Light"/>
            </a:endParaRPr>
          </a:p>
          <a:p>
            <a:r>
              <a:rPr lang="en-GB" sz="1400" b="1" dirty="0">
                <a:latin typeface="Lato-Light"/>
              </a:rPr>
              <a:t>H23. </a:t>
            </a:r>
            <a:r>
              <a:rPr lang="en-GB" sz="1400" dirty="0">
                <a:latin typeface="Lato-Light"/>
              </a:rPr>
              <a:t>to identify what they are good at, what they like and dislike</a:t>
            </a:r>
          </a:p>
          <a:p>
            <a:endParaRPr lang="en-GB" sz="1400" b="1" dirty="0">
              <a:latin typeface="Lato-Light"/>
            </a:endParaRPr>
          </a:p>
          <a:p>
            <a:r>
              <a:rPr lang="en-GB" sz="1400" b="1" dirty="0">
                <a:latin typeface="Lato-Light"/>
              </a:rPr>
              <a:t>H24. </a:t>
            </a:r>
            <a:r>
              <a:rPr lang="en-GB" sz="1400" dirty="0">
                <a:latin typeface="Lato-Light"/>
              </a:rPr>
              <a:t>how to manage when finding things difficult</a:t>
            </a:r>
          </a:p>
          <a:p>
            <a:endParaRPr lang="en-GB" sz="1200" b="1" dirty="0">
              <a:latin typeface="Lato-Light"/>
            </a:endParaRPr>
          </a:p>
          <a:p>
            <a:pPr lvl="0"/>
            <a:endParaRPr lang="en-GB" sz="1200" dirty="0">
              <a:solidFill>
                <a:srgbClr val="000000"/>
              </a:solidFill>
              <a:latin typeface="Lato-Light"/>
              <a:ea typeface="Tahoma" panose="020B0604030504040204" pitchFamily="34" charset="0"/>
              <a:cs typeface="Tahoma" panose="020B0604030504040204" pitchFamily="34" charset="0"/>
            </a:endParaRPr>
          </a:p>
        </p:txBody>
      </p:sp>
      <p:sp>
        <p:nvSpPr>
          <p:cNvPr id="11" name="Rectangle 10">
            <a:extLst>
              <a:ext uri="{FF2B5EF4-FFF2-40B4-BE49-F238E27FC236}">
                <a16:creationId xmlns:a16="http://schemas.microsoft.com/office/drawing/2014/main" id="{93ABB2AD-A476-4A0F-81A8-878157092C6E}"/>
              </a:ext>
            </a:extLst>
          </p:cNvPr>
          <p:cNvSpPr/>
          <p:nvPr/>
        </p:nvSpPr>
        <p:spPr>
          <a:xfrm>
            <a:off x="4483518" y="1277838"/>
            <a:ext cx="3746083" cy="4185761"/>
          </a:xfrm>
          <a:prstGeom prst="rect">
            <a:avLst/>
          </a:prstGeom>
        </p:spPr>
        <p:txBody>
          <a:bodyPr wrap="square">
            <a:spAutoFit/>
          </a:bodyPr>
          <a:lstStyle/>
          <a:p>
            <a:r>
              <a:rPr lang="en-GB" sz="1400" b="1" dirty="0">
                <a:latin typeface="Lato-Light"/>
              </a:rPr>
              <a:t>R3. </a:t>
            </a:r>
            <a:r>
              <a:rPr lang="en-GB" sz="1400" dirty="0">
                <a:latin typeface="Lato-Light"/>
              </a:rPr>
              <a:t>about different types of families including those that may be different to their own</a:t>
            </a:r>
          </a:p>
          <a:p>
            <a:endParaRPr lang="en-GB" sz="1400" dirty="0">
              <a:latin typeface="Lato-Light"/>
            </a:endParaRPr>
          </a:p>
          <a:p>
            <a:r>
              <a:rPr lang="en-GB" sz="1400" b="1" dirty="0">
                <a:latin typeface="Lato-Light"/>
              </a:rPr>
              <a:t>R4. </a:t>
            </a:r>
            <a:r>
              <a:rPr lang="en-GB" sz="1400" dirty="0">
                <a:latin typeface="Lato-Light"/>
              </a:rPr>
              <a:t>to identify common features of family life</a:t>
            </a:r>
          </a:p>
          <a:p>
            <a:endParaRPr lang="en-GB" sz="1400" b="1" dirty="0">
              <a:latin typeface="Lato-Light"/>
            </a:endParaRPr>
          </a:p>
          <a:p>
            <a:r>
              <a:rPr lang="en-GB" sz="1400" b="1" dirty="0">
                <a:latin typeface="Lato-Light"/>
              </a:rPr>
              <a:t>R5. </a:t>
            </a:r>
            <a:r>
              <a:rPr lang="en-GB" sz="1400" dirty="0">
                <a:latin typeface="Lato-Light"/>
              </a:rPr>
              <a:t>that it is important to tell someone (such as their teacher) if something about their family makes them unhappy or worried</a:t>
            </a:r>
          </a:p>
          <a:p>
            <a:endParaRPr lang="en-GB" sz="1400" b="1" dirty="0">
              <a:latin typeface="Lato-Light"/>
            </a:endParaRPr>
          </a:p>
          <a:p>
            <a:r>
              <a:rPr lang="en-GB" sz="1400" b="1" dirty="0">
                <a:latin typeface="Lato-Light"/>
              </a:rPr>
              <a:t>R23. </a:t>
            </a:r>
            <a:r>
              <a:rPr lang="en-GB" sz="1400" dirty="0">
                <a:latin typeface="Lato-Light"/>
              </a:rPr>
              <a:t>to recognise the ways in which they are the same and different to others</a:t>
            </a:r>
          </a:p>
          <a:p>
            <a:endParaRPr lang="en-GB" sz="1400" b="1" dirty="0">
              <a:latin typeface="Lato-Light"/>
            </a:endParaRPr>
          </a:p>
          <a:p>
            <a:r>
              <a:rPr lang="en-GB" sz="1400" b="1" dirty="0">
                <a:latin typeface="Lato-Light"/>
              </a:rPr>
              <a:t>R24. </a:t>
            </a:r>
            <a:r>
              <a:rPr lang="en-GB" sz="1400" dirty="0">
                <a:latin typeface="Lato-Light"/>
              </a:rPr>
              <a:t>how to listen to other people and play and work cooperatively</a:t>
            </a:r>
          </a:p>
          <a:p>
            <a:endParaRPr lang="en-GB" sz="1400" b="1" dirty="0">
              <a:latin typeface="Lato-Light"/>
            </a:endParaRPr>
          </a:p>
          <a:p>
            <a:r>
              <a:rPr lang="en-GB" sz="1400" b="1" dirty="0">
                <a:latin typeface="Lato-Light"/>
              </a:rPr>
              <a:t>R25. </a:t>
            </a:r>
            <a:r>
              <a:rPr lang="en-GB" sz="1400" dirty="0">
                <a:latin typeface="Lato-Light"/>
              </a:rPr>
              <a:t>how to talk about and share their opinions on things that matter to them (show and tell – on going PSHE theme)</a:t>
            </a:r>
          </a:p>
        </p:txBody>
      </p:sp>
      <p:sp>
        <p:nvSpPr>
          <p:cNvPr id="14" name="Rectangle 13"/>
          <p:cNvSpPr/>
          <p:nvPr/>
        </p:nvSpPr>
        <p:spPr>
          <a:xfrm>
            <a:off x="8667750" y="1493282"/>
            <a:ext cx="3200400" cy="3754874"/>
          </a:xfrm>
          <a:prstGeom prst="rect">
            <a:avLst/>
          </a:prstGeom>
        </p:spPr>
        <p:txBody>
          <a:bodyPr wrap="square">
            <a:spAutoFit/>
          </a:bodyPr>
          <a:lstStyle/>
          <a:p>
            <a:r>
              <a:rPr lang="en-GB" sz="1400" b="1" dirty="0">
                <a:latin typeface="Lato-Light"/>
              </a:rPr>
              <a:t>Communities</a:t>
            </a:r>
          </a:p>
          <a:p>
            <a:r>
              <a:rPr lang="en-GB" sz="1400" b="1" dirty="0">
                <a:latin typeface="Lato-Light"/>
              </a:rPr>
              <a:t>L2. </a:t>
            </a:r>
            <a:r>
              <a:rPr lang="en-GB" sz="1400" dirty="0">
                <a:latin typeface="Lato-Light"/>
              </a:rPr>
              <a:t>how people and other living things have different needs; about the responsibilities of caring for them (including looking after the environment)</a:t>
            </a:r>
          </a:p>
          <a:p>
            <a:endParaRPr lang="en-GB" sz="1400" dirty="0">
              <a:latin typeface="Lato-Light"/>
            </a:endParaRPr>
          </a:p>
          <a:p>
            <a:r>
              <a:rPr lang="en-GB" sz="1400" b="1" dirty="0">
                <a:latin typeface="Lato-Light"/>
              </a:rPr>
              <a:t>L4. </a:t>
            </a:r>
            <a:r>
              <a:rPr lang="en-GB" sz="1400" dirty="0">
                <a:latin typeface="Lato-Light"/>
              </a:rPr>
              <a:t>about the different groups they belong to</a:t>
            </a:r>
          </a:p>
          <a:p>
            <a:endParaRPr lang="en-GB" sz="1400" dirty="0">
              <a:latin typeface="Lato-Light"/>
            </a:endParaRPr>
          </a:p>
          <a:p>
            <a:r>
              <a:rPr lang="en-GB" sz="1400" b="1" dirty="0">
                <a:latin typeface="Lato-Light"/>
              </a:rPr>
              <a:t>L5. </a:t>
            </a:r>
            <a:r>
              <a:rPr lang="en-GB" sz="1400" dirty="0">
                <a:latin typeface="Lato-Light"/>
              </a:rPr>
              <a:t>about the different roles and responsibilities people have in their community</a:t>
            </a:r>
          </a:p>
          <a:p>
            <a:endParaRPr lang="en-GB" sz="1400" dirty="0">
              <a:latin typeface="Lato-Light"/>
            </a:endParaRPr>
          </a:p>
          <a:p>
            <a:r>
              <a:rPr lang="en-GB" sz="1400" b="1" dirty="0">
                <a:latin typeface="Lato-Light"/>
              </a:rPr>
              <a:t>L6. </a:t>
            </a:r>
            <a:r>
              <a:rPr lang="en-GB" sz="1400" dirty="0">
                <a:latin typeface="Lato-Light"/>
              </a:rPr>
              <a:t>to recognise the ways they are the same as, and different to, other people</a:t>
            </a:r>
          </a:p>
        </p:txBody>
      </p:sp>
    </p:spTree>
    <p:extLst>
      <p:ext uri="{BB962C8B-B14F-4D97-AF65-F5344CB8AC3E}">
        <p14:creationId xmlns:p14="http://schemas.microsoft.com/office/powerpoint/2010/main" val="1124087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5264" y="150265"/>
            <a:ext cx="8684237" cy="954107"/>
          </a:xfrm>
          <a:prstGeom prst="rect">
            <a:avLst/>
          </a:prstGeom>
          <a:noFill/>
        </p:spPr>
        <p:txBody>
          <a:bodyPr wrap="none" rtlCol="0">
            <a:spAutoFit/>
          </a:bodyPr>
          <a:lstStyle/>
          <a:p>
            <a:r>
              <a:rPr lang="en-GB" sz="2800" b="1" u="sng" dirty="0"/>
              <a:t>Year 2: </a:t>
            </a:r>
            <a:r>
              <a:rPr lang="en-GB" sz="2400" b="1" dirty="0">
                <a:solidFill>
                  <a:srgbClr val="000000"/>
                </a:solidFill>
                <a:latin typeface="Lato-Light"/>
                <a:ea typeface="Tahoma" panose="020B0604030504040204" pitchFamily="34" charset="0"/>
                <a:cs typeface="Tahoma" panose="020B0604030504040204" pitchFamily="34" charset="0"/>
              </a:rPr>
              <a:t>Topic 3 </a:t>
            </a:r>
            <a:r>
              <a:rPr lang="en-GB" sz="2400" dirty="0">
                <a:solidFill>
                  <a:srgbClr val="000000"/>
                </a:solidFill>
                <a:latin typeface="Lato-Light"/>
                <a:ea typeface="Tahoma" panose="020B0604030504040204" pitchFamily="34" charset="0"/>
                <a:cs typeface="Tahoma" panose="020B0604030504040204" pitchFamily="34" charset="0"/>
              </a:rPr>
              <a:t>– </a:t>
            </a:r>
            <a:r>
              <a:rPr lang="en-GB" sz="2400" u="sng" dirty="0">
                <a:solidFill>
                  <a:srgbClr val="000000"/>
                </a:solidFill>
                <a:latin typeface="Lato-Light"/>
                <a:ea typeface="Tahoma" panose="020B0604030504040204" pitchFamily="34" charset="0"/>
                <a:cs typeface="Tahoma" panose="020B0604030504040204" pitchFamily="34" charset="0"/>
              </a:rPr>
              <a:t>Living in the Wider World and </a:t>
            </a:r>
            <a:r>
              <a:rPr lang="en-GB" sz="2400" u="sng" dirty="0">
                <a:latin typeface="Lato-Light"/>
                <a:ea typeface="Tahoma" panose="020B0604030504040204" pitchFamily="34" charset="0"/>
                <a:cs typeface="Tahoma" panose="020B0604030504040204" pitchFamily="34" charset="0"/>
              </a:rPr>
              <a:t>Staying safe</a:t>
            </a:r>
          </a:p>
          <a:p>
            <a:endParaRPr lang="en-GB" sz="2800" b="1" u="sng" dirty="0"/>
          </a:p>
        </p:txBody>
      </p:sp>
      <p:sp>
        <p:nvSpPr>
          <p:cNvPr id="10" name="Rectangle 9"/>
          <p:cNvSpPr/>
          <p:nvPr/>
        </p:nvSpPr>
        <p:spPr>
          <a:xfrm>
            <a:off x="342900" y="820645"/>
            <a:ext cx="11585394" cy="577266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445264" y="843149"/>
            <a:ext cx="4641086" cy="5447645"/>
          </a:xfrm>
          <a:prstGeom prst="rect">
            <a:avLst/>
          </a:prstGeom>
        </p:spPr>
        <p:txBody>
          <a:bodyPr wrap="square">
            <a:spAutoFit/>
          </a:bodyPr>
          <a:lstStyle/>
          <a:p>
            <a:r>
              <a:rPr lang="en-GB" sz="1400" b="1" dirty="0">
                <a:solidFill>
                  <a:srgbClr val="000000"/>
                </a:solidFill>
                <a:latin typeface="Lato-Light"/>
                <a:ea typeface="Tahoma" panose="020B0604030504040204" pitchFamily="34" charset="0"/>
                <a:cs typeface="Tahoma" panose="020B0604030504040204" pitchFamily="34" charset="0"/>
              </a:rPr>
              <a:t>Curriculum targets</a:t>
            </a:r>
            <a:r>
              <a:rPr lang="en-GB" sz="1400" dirty="0">
                <a:solidFill>
                  <a:srgbClr val="000000"/>
                </a:solidFill>
                <a:latin typeface="Lato-Light"/>
                <a:ea typeface="Tahoma" panose="020B0604030504040204" pitchFamily="34" charset="0"/>
                <a:cs typeface="Tahoma" panose="020B0604030504040204" pitchFamily="34" charset="0"/>
              </a:rPr>
              <a:t>:</a:t>
            </a:r>
          </a:p>
          <a:p>
            <a:r>
              <a:rPr lang="en-GB" sz="1400" b="1" dirty="0">
                <a:solidFill>
                  <a:srgbClr val="000000"/>
                </a:solidFill>
                <a:latin typeface="Lato-Light"/>
              </a:rPr>
              <a:t>H8. </a:t>
            </a:r>
            <a:r>
              <a:rPr lang="en-GB" sz="1400" dirty="0">
                <a:solidFill>
                  <a:srgbClr val="000000"/>
                </a:solidFill>
                <a:latin typeface="Lato-Light"/>
              </a:rPr>
              <a:t>how to keep safe in the sun and protect skin from sun damage</a:t>
            </a:r>
          </a:p>
          <a:p>
            <a:endParaRPr lang="en-GB" sz="1400" dirty="0">
              <a:solidFill>
                <a:srgbClr val="000000"/>
              </a:solidFill>
              <a:latin typeface="Lato-Light"/>
            </a:endParaRPr>
          </a:p>
          <a:p>
            <a:r>
              <a:rPr lang="en-GB" sz="1400" b="1" dirty="0">
                <a:solidFill>
                  <a:srgbClr val="000000"/>
                </a:solidFill>
                <a:latin typeface="Lato-Light"/>
              </a:rPr>
              <a:t>H9. </a:t>
            </a:r>
            <a:r>
              <a:rPr lang="en-GB" sz="1400" dirty="0">
                <a:solidFill>
                  <a:srgbClr val="000000"/>
                </a:solidFill>
                <a:latin typeface="Lato-Light"/>
              </a:rPr>
              <a:t>about different ways to learn and play; recognising the importance of knowing when to take a break from time online or TV</a:t>
            </a:r>
          </a:p>
          <a:p>
            <a:endParaRPr lang="en-GB" sz="1400" b="1" dirty="0">
              <a:solidFill>
                <a:srgbClr val="000000"/>
              </a:solidFill>
              <a:latin typeface="Lato-Light"/>
            </a:endParaRPr>
          </a:p>
          <a:p>
            <a:r>
              <a:rPr lang="en-GB" sz="1400" b="1" dirty="0">
                <a:solidFill>
                  <a:srgbClr val="000000"/>
                </a:solidFill>
                <a:latin typeface="Lato-Light"/>
              </a:rPr>
              <a:t>H6. </a:t>
            </a:r>
            <a:r>
              <a:rPr lang="en-GB" sz="1400" dirty="0">
                <a:solidFill>
                  <a:srgbClr val="000000"/>
                </a:solidFill>
                <a:latin typeface="Lato-Light"/>
              </a:rPr>
              <a:t>that medicines (including vaccinations and immunisations and those that support allergic reactions) can help people to stay healthy</a:t>
            </a:r>
          </a:p>
          <a:p>
            <a:endParaRPr lang="en-GB" sz="1400" b="1" dirty="0">
              <a:latin typeface="Lato-Light"/>
            </a:endParaRPr>
          </a:p>
          <a:p>
            <a:r>
              <a:rPr lang="en-GB" sz="1400" b="1" dirty="0">
                <a:latin typeface="Lato-Light"/>
              </a:rPr>
              <a:t>H20. </a:t>
            </a:r>
            <a:r>
              <a:rPr lang="en-GB" sz="1400" dirty="0">
                <a:latin typeface="Lato-Light"/>
              </a:rPr>
              <a:t>about change and loss (</a:t>
            </a:r>
            <a:r>
              <a:rPr lang="en-GB" sz="1400" u="sng" dirty="0">
                <a:latin typeface="Lato-Light"/>
              </a:rPr>
              <a:t>including death</a:t>
            </a:r>
            <a:r>
              <a:rPr lang="en-GB" sz="1400" dirty="0">
                <a:latin typeface="Lato-Light"/>
              </a:rPr>
              <a:t>); to identify feelings associated with this; to recognise what helps people to feel better</a:t>
            </a:r>
          </a:p>
          <a:p>
            <a:endParaRPr lang="en-GB" sz="1400" b="1" dirty="0">
              <a:latin typeface="Lato-Light"/>
            </a:endParaRPr>
          </a:p>
          <a:p>
            <a:r>
              <a:rPr lang="en-GB" sz="1400" b="1" dirty="0">
                <a:latin typeface="Lato-Light"/>
              </a:rPr>
              <a:t>H26. </a:t>
            </a:r>
            <a:r>
              <a:rPr lang="en-GB" sz="1400" dirty="0">
                <a:latin typeface="Lato-Light"/>
              </a:rPr>
              <a:t>about growing and changing from young to old and how people’s needs change (</a:t>
            </a:r>
            <a:r>
              <a:rPr lang="en-GB" sz="1400" b="1" dirty="0">
                <a:latin typeface="Lato-Light"/>
              </a:rPr>
              <a:t>link to science this term</a:t>
            </a:r>
            <a:r>
              <a:rPr lang="en-GB" sz="1400" dirty="0">
                <a:latin typeface="Lato-Light"/>
              </a:rPr>
              <a:t>)</a:t>
            </a:r>
          </a:p>
          <a:p>
            <a:endParaRPr lang="en-GB" sz="1400" b="1" dirty="0">
              <a:latin typeface="Lato-Light"/>
            </a:endParaRPr>
          </a:p>
          <a:p>
            <a:r>
              <a:rPr lang="en-GB" sz="1400" b="1" dirty="0">
                <a:latin typeface="Lato-Light"/>
              </a:rPr>
              <a:t>H27. </a:t>
            </a:r>
            <a:r>
              <a:rPr lang="en-GB" sz="1400" dirty="0">
                <a:latin typeface="Lato-Light"/>
              </a:rPr>
              <a:t>about preparing to move to a new class/year group</a:t>
            </a:r>
          </a:p>
          <a:p>
            <a:endParaRPr lang="en-GB" sz="1400" b="1" dirty="0">
              <a:latin typeface="Lato-Light"/>
            </a:endParaRPr>
          </a:p>
          <a:p>
            <a:r>
              <a:rPr lang="en-GB" sz="1400" b="1" dirty="0">
                <a:latin typeface="Lato-Light"/>
              </a:rPr>
              <a:t>H37. </a:t>
            </a:r>
            <a:r>
              <a:rPr lang="en-GB" sz="1400" dirty="0">
                <a:latin typeface="Lato-Light"/>
              </a:rPr>
              <a:t>about things that people can put into their body or on their skin; how these can affect how people feel (medicines)</a:t>
            </a:r>
          </a:p>
          <a:p>
            <a:endParaRPr lang="en-GB" sz="1200" b="1" dirty="0">
              <a:latin typeface="Lato-Light"/>
            </a:endParaRPr>
          </a:p>
        </p:txBody>
      </p:sp>
      <p:sp>
        <p:nvSpPr>
          <p:cNvPr id="13" name="Rectangle 12">
            <a:extLst>
              <a:ext uri="{FF2B5EF4-FFF2-40B4-BE49-F238E27FC236}">
                <a16:creationId xmlns:a16="http://schemas.microsoft.com/office/drawing/2014/main" id="{C5003A01-CF0A-4665-A83F-F909F8563157}"/>
              </a:ext>
            </a:extLst>
          </p:cNvPr>
          <p:cNvSpPr/>
          <p:nvPr/>
        </p:nvSpPr>
        <p:spPr>
          <a:xfrm>
            <a:off x="5486400" y="843149"/>
            <a:ext cx="6441894" cy="4962897"/>
          </a:xfrm>
          <a:prstGeom prst="rect">
            <a:avLst/>
          </a:prstGeom>
        </p:spPr>
        <p:txBody>
          <a:bodyPr wrap="square">
            <a:spAutoFit/>
          </a:bodyPr>
          <a:lstStyle/>
          <a:p>
            <a:r>
              <a:rPr lang="en-GB" sz="1400" b="1" dirty="0">
                <a:latin typeface="Lato-Light"/>
              </a:rPr>
              <a:t>Safe relationships and Media literacy &amp; digital resilience</a:t>
            </a:r>
          </a:p>
          <a:p>
            <a:r>
              <a:rPr lang="en-GB" sz="1400" b="1" dirty="0">
                <a:latin typeface="Lato-Light"/>
              </a:rPr>
              <a:t>R14. </a:t>
            </a:r>
            <a:r>
              <a:rPr lang="en-GB" sz="1400" dirty="0">
                <a:latin typeface="Lato-Light"/>
              </a:rPr>
              <a:t>that sometimes people may behave differently online, including by pretending to be someone they are not</a:t>
            </a:r>
          </a:p>
          <a:p>
            <a:endParaRPr lang="en-GB" sz="1400" b="1" dirty="0">
              <a:latin typeface="Lato-Light"/>
            </a:endParaRPr>
          </a:p>
          <a:p>
            <a:r>
              <a:rPr lang="en-GB" sz="1400" b="1" dirty="0">
                <a:latin typeface="Lato-Light"/>
              </a:rPr>
              <a:t>R12. </a:t>
            </a:r>
            <a:r>
              <a:rPr lang="en-GB" sz="1400" dirty="0">
                <a:latin typeface="Lato-Light"/>
              </a:rPr>
              <a:t>that hurtful behaviour (offline and online) including teasing, name-calling, bullying and deliberately excluding others is not acceptable; how to report bullying; the importance of telling a trusted adult</a:t>
            </a:r>
          </a:p>
          <a:p>
            <a:endParaRPr lang="en-GB" sz="1400" dirty="0">
              <a:latin typeface="Lato-Light"/>
            </a:endParaRPr>
          </a:p>
          <a:p>
            <a:r>
              <a:rPr lang="en-GB" sz="1400" b="1" dirty="0">
                <a:latin typeface="Lato-Light"/>
              </a:rPr>
              <a:t>L7. </a:t>
            </a:r>
            <a:r>
              <a:rPr lang="en-GB" sz="1400" dirty="0">
                <a:latin typeface="Lato-Light"/>
              </a:rPr>
              <a:t>about how the internet and digital devices can be used safely to find things out and to communicate with others</a:t>
            </a:r>
          </a:p>
          <a:p>
            <a:endParaRPr lang="en-GB" sz="1400" b="1" dirty="0">
              <a:latin typeface="Lato-Light"/>
            </a:endParaRPr>
          </a:p>
          <a:p>
            <a:r>
              <a:rPr lang="en-GB" sz="1400" b="1" dirty="0">
                <a:latin typeface="Lato-Light"/>
              </a:rPr>
              <a:t>L8. </a:t>
            </a:r>
            <a:r>
              <a:rPr lang="en-GB" sz="1400" dirty="0">
                <a:latin typeface="Lato-Light"/>
              </a:rPr>
              <a:t>about the role of the internet in everyday life</a:t>
            </a:r>
          </a:p>
          <a:p>
            <a:endParaRPr lang="en-GB" sz="1400" b="1" dirty="0">
              <a:latin typeface="Lato-Light"/>
            </a:endParaRPr>
          </a:p>
          <a:p>
            <a:r>
              <a:rPr lang="en-GB" sz="1400" b="1" dirty="0">
                <a:latin typeface="Lato-Light"/>
              </a:rPr>
              <a:t>L9. </a:t>
            </a:r>
            <a:r>
              <a:rPr lang="en-GB" sz="1400" dirty="0">
                <a:latin typeface="Lato-Light"/>
              </a:rPr>
              <a:t>that not all information seen online is true</a:t>
            </a:r>
          </a:p>
          <a:p>
            <a:endParaRPr lang="en-GB" sz="1200" b="1" dirty="0"/>
          </a:p>
          <a:p>
            <a:r>
              <a:rPr lang="en-GB" sz="1400" b="1" dirty="0">
                <a:latin typeface="Lato-Light"/>
              </a:rPr>
              <a:t>Economic wellbeing: Money</a:t>
            </a:r>
          </a:p>
          <a:p>
            <a:r>
              <a:rPr lang="en-GB" sz="1400" b="1" dirty="0">
                <a:latin typeface="Lato-Light"/>
              </a:rPr>
              <a:t>L11. </a:t>
            </a:r>
            <a:r>
              <a:rPr lang="en-GB" sz="1400" dirty="0">
                <a:latin typeface="Lato-Light"/>
              </a:rPr>
              <a:t>that people make different choices about how to save and spend money</a:t>
            </a:r>
          </a:p>
          <a:p>
            <a:endParaRPr lang="en-GB" sz="1400" b="1" dirty="0">
              <a:latin typeface="Lato-Light"/>
            </a:endParaRPr>
          </a:p>
          <a:p>
            <a:r>
              <a:rPr lang="en-GB" sz="1400" b="1" dirty="0">
                <a:latin typeface="Lato-Light"/>
              </a:rPr>
              <a:t>L12. </a:t>
            </a:r>
            <a:r>
              <a:rPr lang="en-GB" sz="1400" dirty="0">
                <a:latin typeface="Lato-Light"/>
              </a:rPr>
              <a:t>about the difference between needs and wants; that sometimes people may not always be able to have the things they want</a:t>
            </a:r>
          </a:p>
          <a:p>
            <a:endParaRPr lang="en-GB" sz="1400" b="1" dirty="0">
              <a:latin typeface="Lato-Light"/>
            </a:endParaRPr>
          </a:p>
          <a:p>
            <a:r>
              <a:rPr lang="en-GB" sz="1400" b="1" dirty="0">
                <a:latin typeface="Lato-Light"/>
              </a:rPr>
              <a:t>L13. </a:t>
            </a:r>
            <a:r>
              <a:rPr lang="en-GB" sz="1400" dirty="0">
                <a:latin typeface="Lato-Light"/>
              </a:rPr>
              <a:t>that money needs to be looked after; different ways of doing this</a:t>
            </a:r>
          </a:p>
          <a:p>
            <a:endParaRPr lang="en-GB" sz="1050" dirty="0">
              <a:latin typeface="Lato-Light"/>
            </a:endParaRPr>
          </a:p>
        </p:txBody>
      </p:sp>
    </p:spTree>
    <p:extLst>
      <p:ext uri="{BB962C8B-B14F-4D97-AF65-F5344CB8AC3E}">
        <p14:creationId xmlns:p14="http://schemas.microsoft.com/office/powerpoint/2010/main" val="1682718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60020" y="1105466"/>
            <a:ext cx="11182035" cy="4185761"/>
          </a:xfrm>
          <a:prstGeom prst="rect">
            <a:avLst/>
          </a:prstGeom>
          <a:noFill/>
        </p:spPr>
        <p:txBody>
          <a:bodyPr wrap="none" rtlCol="0">
            <a:spAutoFit/>
          </a:bodyPr>
          <a:lstStyle/>
          <a:p>
            <a:pPr algn="ctr"/>
            <a:r>
              <a:rPr lang="en-GB" sz="11500" dirty="0"/>
              <a:t>KS2 Curriculum </a:t>
            </a:r>
          </a:p>
          <a:p>
            <a:pPr algn="ctr"/>
            <a:r>
              <a:rPr lang="en-GB" sz="11500" dirty="0"/>
              <a:t>Overviews </a:t>
            </a:r>
          </a:p>
          <a:p>
            <a:endParaRPr lang="en-GB" dirty="0"/>
          </a:p>
          <a:p>
            <a:r>
              <a:rPr lang="en-GB" dirty="0"/>
              <a:t>.</a:t>
            </a:r>
          </a:p>
        </p:txBody>
      </p:sp>
    </p:spTree>
    <p:extLst>
      <p:ext uri="{BB962C8B-B14F-4D97-AF65-F5344CB8AC3E}">
        <p14:creationId xmlns:p14="http://schemas.microsoft.com/office/powerpoint/2010/main" val="2251718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35410E2-7F92-4F3D-AE79-168428A51456}"/>
              </a:ext>
            </a:extLst>
          </p:cNvPr>
          <p:cNvSpPr/>
          <p:nvPr/>
        </p:nvSpPr>
        <p:spPr>
          <a:xfrm>
            <a:off x="6246125" y="143386"/>
            <a:ext cx="5736609" cy="5047536"/>
          </a:xfrm>
          <a:prstGeom prst="rect">
            <a:avLst/>
          </a:prstGeom>
        </p:spPr>
        <p:txBody>
          <a:bodyPr wrap="square">
            <a:spAutoFit/>
          </a:bodyPr>
          <a:lstStyle/>
          <a:p>
            <a:r>
              <a:rPr lang="en-GB" sz="1400" b="1" dirty="0">
                <a:solidFill>
                  <a:srgbClr val="FF6600"/>
                </a:solidFill>
                <a:latin typeface="Lato-Bold"/>
              </a:rPr>
              <a:t>H9</a:t>
            </a:r>
            <a:r>
              <a:rPr lang="en-GB" sz="1400" b="1" dirty="0">
                <a:solidFill>
                  <a:srgbClr val="000000"/>
                </a:solidFill>
                <a:latin typeface="Lato-Bold"/>
              </a:rPr>
              <a:t>. </a:t>
            </a:r>
            <a:r>
              <a:rPr lang="en-GB" sz="1400" dirty="0">
                <a:solidFill>
                  <a:srgbClr val="000000"/>
                </a:solidFill>
                <a:latin typeface="Lato-Light"/>
              </a:rPr>
              <a:t>that bacteria and viruses can affect health; how everyday hygiene routines can limit the spread of infection; the wider importance of personal hygiene and how to maintain it</a:t>
            </a:r>
          </a:p>
          <a:p>
            <a:endParaRPr lang="en-GB" sz="1400" b="1" dirty="0">
              <a:solidFill>
                <a:srgbClr val="000000"/>
              </a:solidFill>
              <a:latin typeface="Lato-Bold"/>
            </a:endParaRPr>
          </a:p>
          <a:p>
            <a:r>
              <a:rPr lang="en-GB" sz="1400" b="1" dirty="0">
                <a:solidFill>
                  <a:srgbClr val="7030A0"/>
                </a:solidFill>
                <a:latin typeface="Lato-Bold"/>
              </a:rPr>
              <a:t>H1</a:t>
            </a:r>
            <a:r>
              <a:rPr lang="en-GB" sz="1400" b="1" dirty="0">
                <a:solidFill>
                  <a:srgbClr val="FF6600"/>
                </a:solidFill>
                <a:latin typeface="Lato-Bold"/>
              </a:rPr>
              <a:t>0</a:t>
            </a:r>
            <a:r>
              <a:rPr lang="en-GB" sz="1400" b="1" dirty="0">
                <a:solidFill>
                  <a:srgbClr val="000000"/>
                </a:solidFill>
                <a:latin typeface="Lato-Bold"/>
              </a:rPr>
              <a:t>. </a:t>
            </a:r>
            <a:r>
              <a:rPr lang="en-GB" sz="1400" dirty="0">
                <a:solidFill>
                  <a:srgbClr val="000000"/>
                </a:solidFill>
                <a:latin typeface="Lato-Light"/>
              </a:rPr>
              <a:t>how medicines, when used responsibly, contribute to health; that some diseases can be prevented by vaccinations and immunisations; how allergies can be managed</a:t>
            </a:r>
          </a:p>
          <a:p>
            <a:endParaRPr lang="en-GB" sz="1400" b="1" dirty="0">
              <a:solidFill>
                <a:srgbClr val="000000"/>
              </a:solidFill>
              <a:latin typeface="Lato-Bold"/>
            </a:endParaRPr>
          </a:p>
          <a:p>
            <a:r>
              <a:rPr lang="en-GB" sz="1400" b="1" dirty="0">
                <a:solidFill>
                  <a:srgbClr val="7030A0"/>
                </a:solidFill>
                <a:latin typeface="Lato-Bold"/>
              </a:rPr>
              <a:t>H11</a:t>
            </a:r>
            <a:r>
              <a:rPr lang="en-GB" sz="1400" b="1" dirty="0">
                <a:solidFill>
                  <a:srgbClr val="000000"/>
                </a:solidFill>
                <a:latin typeface="Lato-Bold"/>
              </a:rPr>
              <a:t>. </a:t>
            </a:r>
            <a:r>
              <a:rPr lang="en-GB" sz="1400" dirty="0">
                <a:latin typeface="Lato-Light"/>
              </a:rPr>
              <a:t>how to maintain good oral hygiene (including correct brushing and flossing); why regular visits to the dentist are essential; the impact of lifestyle choices on dental care (e.g. sugar consumption/acidic drinks such as fruit juices, </a:t>
            </a:r>
            <a:r>
              <a:rPr lang="en-GB" sz="1400" dirty="0" err="1">
                <a:latin typeface="Lato-Light"/>
              </a:rPr>
              <a:t>smoothies</a:t>
            </a:r>
            <a:r>
              <a:rPr lang="en-GB" sz="1400" dirty="0">
                <a:latin typeface="Lato-Light"/>
              </a:rPr>
              <a:t> and fruit teas; the effects of </a:t>
            </a:r>
            <a:r>
              <a:rPr lang="en-GB" sz="1400" dirty="0">
                <a:solidFill>
                  <a:srgbClr val="000000"/>
                </a:solidFill>
                <a:latin typeface="Lato-Light"/>
              </a:rPr>
              <a:t>smoking)</a:t>
            </a:r>
          </a:p>
          <a:p>
            <a:endParaRPr lang="en-GB" sz="1400" b="1" dirty="0">
              <a:solidFill>
                <a:srgbClr val="000000"/>
              </a:solidFill>
              <a:latin typeface="Lato-Bold"/>
            </a:endParaRPr>
          </a:p>
          <a:p>
            <a:r>
              <a:rPr lang="en-GB" sz="1400" b="1" dirty="0">
                <a:solidFill>
                  <a:schemeClr val="accent2">
                    <a:lumMod val="50000"/>
                  </a:schemeClr>
                </a:solidFill>
                <a:latin typeface="Lato-Bold"/>
              </a:rPr>
              <a:t>H1</a:t>
            </a:r>
            <a:r>
              <a:rPr lang="en-GB" sz="1400" b="1" dirty="0">
                <a:solidFill>
                  <a:srgbClr val="FF6600"/>
                </a:solidFill>
                <a:latin typeface="Lato-Bold"/>
              </a:rPr>
              <a:t>2</a:t>
            </a:r>
            <a:r>
              <a:rPr lang="en-GB" sz="1400" b="1" dirty="0">
                <a:solidFill>
                  <a:srgbClr val="000000"/>
                </a:solidFill>
                <a:latin typeface="Lato-Bold"/>
              </a:rPr>
              <a:t>. </a:t>
            </a:r>
            <a:r>
              <a:rPr lang="en-GB" sz="1400" dirty="0">
                <a:latin typeface="Lato-Light"/>
              </a:rPr>
              <a:t>about the benefits of sun exposure and risks of overexposure; how to keep safe from sun damage and sun/heat stroke and reduce the risk of skin cancer – UV BEADS INVESTIGATIONS</a:t>
            </a:r>
          </a:p>
          <a:p>
            <a:endParaRPr lang="en-GB" sz="1400" b="1" dirty="0">
              <a:solidFill>
                <a:srgbClr val="000000"/>
              </a:solidFill>
              <a:latin typeface="Lato-Bold"/>
            </a:endParaRPr>
          </a:p>
          <a:p>
            <a:r>
              <a:rPr lang="en-GB" sz="1400" b="1" dirty="0">
                <a:solidFill>
                  <a:srgbClr val="FEA2A0"/>
                </a:solidFill>
                <a:latin typeface="Lato-Bold"/>
              </a:rPr>
              <a:t>H13</a:t>
            </a:r>
            <a:r>
              <a:rPr lang="en-GB" sz="1400" b="1" dirty="0">
                <a:solidFill>
                  <a:srgbClr val="000000"/>
                </a:solidFill>
                <a:latin typeface="Lato-Bold"/>
              </a:rPr>
              <a:t>. </a:t>
            </a:r>
            <a:r>
              <a:rPr lang="en-GB" sz="1400" dirty="0">
                <a:solidFill>
                  <a:schemeClr val="accent2">
                    <a:lumMod val="50000"/>
                  </a:schemeClr>
                </a:solidFill>
                <a:latin typeface="Lato-Light"/>
              </a:rPr>
              <a:t>about the benefits of the internet; </a:t>
            </a:r>
            <a:r>
              <a:rPr lang="en-GB" sz="1400" dirty="0">
                <a:latin typeface="Lato-Light"/>
              </a:rPr>
              <a:t>the importance of balancing time online with other activities; strategies for managing time online</a:t>
            </a:r>
          </a:p>
          <a:p>
            <a:endParaRPr lang="en-GB" sz="1400" b="1" dirty="0">
              <a:solidFill>
                <a:srgbClr val="000000"/>
              </a:solidFill>
              <a:latin typeface="Lato-Bold"/>
            </a:endParaRPr>
          </a:p>
          <a:p>
            <a:r>
              <a:rPr lang="en-GB" sz="1400" b="1" dirty="0">
                <a:solidFill>
                  <a:srgbClr val="FEA2A0"/>
                </a:solidFill>
                <a:latin typeface="Lato-Bold"/>
              </a:rPr>
              <a:t>H14</a:t>
            </a:r>
            <a:r>
              <a:rPr lang="en-GB" sz="1400" b="1" dirty="0">
                <a:solidFill>
                  <a:srgbClr val="000000"/>
                </a:solidFill>
                <a:latin typeface="Lato-Bold"/>
              </a:rPr>
              <a:t>. </a:t>
            </a:r>
            <a:r>
              <a:rPr lang="en-GB" sz="1400" dirty="0">
                <a:solidFill>
                  <a:srgbClr val="000000"/>
                </a:solidFill>
                <a:latin typeface="Lato-Light"/>
              </a:rPr>
              <a:t>how and when to seek support, including which adults to speak to in and outside school, if they are worried about their health</a:t>
            </a:r>
            <a:endParaRPr lang="en-GB" sz="1400" dirty="0"/>
          </a:p>
        </p:txBody>
      </p:sp>
      <p:sp>
        <p:nvSpPr>
          <p:cNvPr id="4" name="Rectangle 3">
            <a:extLst>
              <a:ext uri="{FF2B5EF4-FFF2-40B4-BE49-F238E27FC236}">
                <a16:creationId xmlns:a16="http://schemas.microsoft.com/office/drawing/2014/main" id="{E84921DA-C994-4639-AA51-5EE9CB9F3E12}"/>
              </a:ext>
            </a:extLst>
          </p:cNvPr>
          <p:cNvSpPr/>
          <p:nvPr/>
        </p:nvSpPr>
        <p:spPr>
          <a:xfrm>
            <a:off x="108403" y="103098"/>
            <a:ext cx="5987597" cy="6986528"/>
          </a:xfrm>
          <a:prstGeom prst="rect">
            <a:avLst/>
          </a:prstGeom>
        </p:spPr>
        <p:txBody>
          <a:bodyPr wrap="square">
            <a:spAutoFit/>
          </a:bodyPr>
          <a:lstStyle/>
          <a:p>
            <a:r>
              <a:rPr lang="en-GB" b="1" dirty="0">
                <a:solidFill>
                  <a:srgbClr val="000000"/>
                </a:solidFill>
                <a:latin typeface="GlacialIndifference-Bold"/>
              </a:rPr>
              <a:t>CORE THEME 1: </a:t>
            </a:r>
            <a:r>
              <a:rPr lang="en-GB" b="1" dirty="0">
                <a:solidFill>
                  <a:srgbClr val="96529C"/>
                </a:solidFill>
                <a:latin typeface="GlacialIndifference-Bold"/>
              </a:rPr>
              <a:t>HEALTH AND WELLBEING</a:t>
            </a:r>
          </a:p>
          <a:p>
            <a:r>
              <a:rPr lang="en-GB" dirty="0">
                <a:solidFill>
                  <a:srgbClr val="B6B5B7"/>
                </a:solidFill>
                <a:latin typeface="ITCAvantGardePro-Bk"/>
              </a:rPr>
              <a:t>Healthy lifestyles (physical wellbeing)</a:t>
            </a:r>
          </a:p>
          <a:p>
            <a:r>
              <a:rPr lang="en-GB" sz="1600" b="1" dirty="0">
                <a:solidFill>
                  <a:srgbClr val="000000"/>
                </a:solidFill>
                <a:latin typeface="LeagueSpartan-Bold"/>
              </a:rPr>
              <a:t>KS2 </a:t>
            </a:r>
            <a:r>
              <a:rPr lang="en-GB" sz="1600" dirty="0">
                <a:solidFill>
                  <a:srgbClr val="000000"/>
                </a:solidFill>
                <a:latin typeface="ITCAvantGardePro-Md"/>
              </a:rPr>
              <a:t>Learning opportunities in Health and Wellbeing</a:t>
            </a:r>
          </a:p>
          <a:p>
            <a:r>
              <a:rPr lang="en-GB" sz="1600" i="1" dirty="0">
                <a:solidFill>
                  <a:srgbClr val="000000"/>
                </a:solidFill>
                <a:latin typeface="OpenSansLight-Italic"/>
              </a:rPr>
              <a:t>Pupils learn...</a:t>
            </a:r>
          </a:p>
          <a:p>
            <a:endParaRPr lang="en-GB" sz="600" i="1" dirty="0">
              <a:solidFill>
                <a:srgbClr val="000000"/>
              </a:solidFill>
              <a:latin typeface="OpenSansLight-Italic"/>
            </a:endParaRPr>
          </a:p>
          <a:p>
            <a:r>
              <a:rPr lang="en-GB" sz="1400" b="1" dirty="0">
                <a:solidFill>
                  <a:schemeClr val="accent2">
                    <a:lumMod val="75000"/>
                  </a:schemeClr>
                </a:solidFill>
                <a:effectLst>
                  <a:outerShdw blurRad="38100" dist="38100" dir="2700000" algn="tl">
                    <a:srgbClr val="000000">
                      <a:alpha val="43137"/>
                    </a:srgbClr>
                  </a:outerShdw>
                </a:effectLst>
                <a:latin typeface="Lato-Bold"/>
              </a:rPr>
              <a:t>H1</a:t>
            </a:r>
            <a:r>
              <a:rPr lang="en-GB" sz="1400" b="1" dirty="0">
                <a:latin typeface="Lato-Bold"/>
              </a:rPr>
              <a:t>. </a:t>
            </a:r>
            <a:r>
              <a:rPr lang="en-GB" sz="1400" dirty="0">
                <a:latin typeface="Lato-Light"/>
              </a:rPr>
              <a:t>how to make informed decisions about health</a:t>
            </a:r>
          </a:p>
          <a:p>
            <a:endParaRPr lang="en-GB" sz="1400" b="1" dirty="0">
              <a:latin typeface="Lato-Bold"/>
            </a:endParaRPr>
          </a:p>
          <a:p>
            <a:r>
              <a:rPr lang="en-GB" sz="1400" b="1" dirty="0">
                <a:solidFill>
                  <a:schemeClr val="accent2">
                    <a:lumMod val="75000"/>
                  </a:schemeClr>
                </a:solidFill>
                <a:latin typeface="Lato-Bold"/>
              </a:rPr>
              <a:t>H</a:t>
            </a:r>
            <a:r>
              <a:rPr lang="en-GB" sz="1400" b="1" dirty="0">
                <a:solidFill>
                  <a:srgbClr val="7030A0"/>
                </a:solidFill>
                <a:latin typeface="Lato-Bold"/>
              </a:rPr>
              <a:t>2</a:t>
            </a:r>
            <a:r>
              <a:rPr lang="en-GB" sz="1400" b="1" dirty="0">
                <a:latin typeface="Lato-Bold"/>
              </a:rPr>
              <a:t>. </a:t>
            </a:r>
            <a:r>
              <a:rPr lang="en-GB" sz="1400" dirty="0">
                <a:latin typeface="Lato-Light"/>
              </a:rPr>
              <a:t>about the elements of a balanced, healthy lifestyle</a:t>
            </a:r>
          </a:p>
          <a:p>
            <a:endParaRPr lang="en-GB" sz="1400" b="1" dirty="0">
              <a:latin typeface="Lato-Bold"/>
            </a:endParaRPr>
          </a:p>
          <a:p>
            <a:r>
              <a:rPr lang="en-GB" sz="1400" b="1" dirty="0">
                <a:solidFill>
                  <a:schemeClr val="accent2">
                    <a:lumMod val="75000"/>
                  </a:schemeClr>
                </a:solidFill>
                <a:latin typeface="Lato-Bold"/>
              </a:rPr>
              <a:t>H3</a:t>
            </a:r>
            <a:r>
              <a:rPr lang="en-GB" sz="1400" b="1" dirty="0">
                <a:latin typeface="Lato-Bold"/>
              </a:rPr>
              <a:t>. </a:t>
            </a:r>
            <a:r>
              <a:rPr lang="en-GB" sz="1400" dirty="0">
                <a:latin typeface="Lato-Light"/>
              </a:rPr>
              <a:t>about choices that support a healthy lifestyle, and recognise what might influence these</a:t>
            </a:r>
          </a:p>
          <a:p>
            <a:endParaRPr lang="en-GB" sz="1400" b="1" dirty="0">
              <a:latin typeface="Lato-Bold"/>
            </a:endParaRPr>
          </a:p>
          <a:p>
            <a:r>
              <a:rPr lang="en-GB" sz="1400" b="1" dirty="0">
                <a:solidFill>
                  <a:schemeClr val="accent2">
                    <a:lumMod val="75000"/>
                  </a:schemeClr>
                </a:solidFill>
                <a:latin typeface="Lato-Bold"/>
              </a:rPr>
              <a:t>H4</a:t>
            </a:r>
            <a:r>
              <a:rPr lang="en-GB" sz="1400" b="1" dirty="0">
                <a:latin typeface="Lato-Bold"/>
              </a:rPr>
              <a:t>. </a:t>
            </a:r>
            <a:r>
              <a:rPr lang="en-GB" sz="1400" dirty="0">
                <a:latin typeface="Lato-Light"/>
              </a:rPr>
              <a:t>how to recognise that habits can have both positive and negative effects on a healthy lifestyle</a:t>
            </a:r>
          </a:p>
          <a:p>
            <a:endParaRPr lang="en-GB" sz="1400" b="1" dirty="0">
              <a:latin typeface="Lato-Bold"/>
            </a:endParaRPr>
          </a:p>
          <a:p>
            <a:r>
              <a:rPr lang="en-GB" sz="1400" b="1" dirty="0">
                <a:solidFill>
                  <a:srgbClr val="7030A0"/>
                </a:solidFill>
                <a:latin typeface="Lato-Bold"/>
              </a:rPr>
              <a:t>H5</a:t>
            </a:r>
            <a:r>
              <a:rPr lang="en-GB" sz="1400" b="1" dirty="0">
                <a:latin typeface="Lato-Bold"/>
              </a:rPr>
              <a:t>. </a:t>
            </a:r>
            <a:r>
              <a:rPr lang="en-GB" sz="1400" dirty="0">
                <a:latin typeface="Lato-Light"/>
              </a:rPr>
              <a:t>about what good physical health means; how to recognise early signs of physical illness</a:t>
            </a:r>
          </a:p>
          <a:p>
            <a:endParaRPr lang="en-GB" sz="1400" b="1" dirty="0">
              <a:latin typeface="Lato-Bold"/>
            </a:endParaRPr>
          </a:p>
          <a:p>
            <a:r>
              <a:rPr lang="en-GB" sz="1400" b="1" dirty="0">
                <a:solidFill>
                  <a:schemeClr val="accent2">
                    <a:lumMod val="75000"/>
                  </a:schemeClr>
                </a:solidFill>
                <a:latin typeface="Lato-Bold"/>
              </a:rPr>
              <a:t>H6</a:t>
            </a:r>
            <a:r>
              <a:rPr lang="en-GB" sz="1400" b="1" dirty="0">
                <a:latin typeface="Lato-Bold"/>
              </a:rPr>
              <a:t>. </a:t>
            </a:r>
            <a:r>
              <a:rPr lang="en-GB" sz="1400" dirty="0">
                <a:latin typeface="Lato-Light"/>
              </a:rPr>
              <a:t>about what constitutes a healthy diet; how to plan healthy meals; benefits to health and wellbeing of eating nutritionally rich foods; risks associated with not eating a healthy diet including obesity and tooth decay.</a:t>
            </a:r>
          </a:p>
          <a:p>
            <a:endParaRPr lang="en-GB" sz="1400" b="1" dirty="0">
              <a:latin typeface="Lato-Bold"/>
            </a:endParaRPr>
          </a:p>
          <a:p>
            <a:r>
              <a:rPr lang="en-GB" sz="1400" b="1" dirty="0">
                <a:solidFill>
                  <a:schemeClr val="accent2">
                    <a:lumMod val="50000"/>
                  </a:schemeClr>
                </a:solidFill>
                <a:latin typeface="Lato-Bold"/>
              </a:rPr>
              <a:t>H7</a:t>
            </a:r>
            <a:r>
              <a:rPr lang="en-GB" sz="1400" b="1" dirty="0">
                <a:latin typeface="Lato-Bold"/>
              </a:rPr>
              <a:t>. </a:t>
            </a:r>
            <a:r>
              <a:rPr lang="en-GB" sz="1400" dirty="0">
                <a:latin typeface="Lato-Light"/>
              </a:rPr>
              <a:t>how regular (daily/weekly) exercise benefits mental and physical health (e.g. walking or cycling to school, daily active mile); recognise opportunities to be physically active and some of the risks associated with an inactive lifestyle</a:t>
            </a:r>
          </a:p>
          <a:p>
            <a:endParaRPr lang="en-GB" sz="1400" b="1" dirty="0">
              <a:latin typeface="Lato-Bold"/>
            </a:endParaRPr>
          </a:p>
          <a:p>
            <a:r>
              <a:rPr lang="en-GB" sz="1400" b="1" dirty="0">
                <a:solidFill>
                  <a:srgbClr val="FF6600"/>
                </a:solidFill>
                <a:latin typeface="Lato-Bold"/>
              </a:rPr>
              <a:t>H8</a:t>
            </a:r>
            <a:r>
              <a:rPr lang="en-GB" sz="1400" b="1" dirty="0">
                <a:latin typeface="Lato-Bold"/>
              </a:rPr>
              <a:t>. </a:t>
            </a:r>
            <a:r>
              <a:rPr lang="en-GB" sz="1400" dirty="0">
                <a:latin typeface="Lato-Light"/>
              </a:rPr>
              <a:t>about how sleep contributes to a healthy lifestyle; routines that support good quality sleep; the effects of lack of sleep on the body, feelings, behaviour and ability to learn</a:t>
            </a:r>
            <a:endParaRPr lang="en-GB" sz="1400" dirty="0"/>
          </a:p>
        </p:txBody>
      </p:sp>
      <p:sp>
        <p:nvSpPr>
          <p:cNvPr id="2" name="TextBox 1"/>
          <p:cNvSpPr txBox="1"/>
          <p:nvPr/>
        </p:nvSpPr>
        <p:spPr>
          <a:xfrm>
            <a:off x="6096000" y="6288766"/>
            <a:ext cx="5844870" cy="461665"/>
          </a:xfrm>
          <a:prstGeom prst="rect">
            <a:avLst/>
          </a:prstGeom>
          <a:noFill/>
        </p:spPr>
        <p:txBody>
          <a:bodyPr wrap="none" rtlCol="0">
            <a:spAutoFit/>
          </a:bodyPr>
          <a:lstStyle/>
          <a:p>
            <a:r>
              <a:rPr lang="en-GB" sz="2400" b="1" dirty="0">
                <a:solidFill>
                  <a:schemeClr val="accent2">
                    <a:lumMod val="50000"/>
                  </a:schemeClr>
                </a:solidFill>
              </a:rPr>
              <a:t>Year  3</a:t>
            </a:r>
            <a:r>
              <a:rPr lang="en-GB" sz="2400" b="1" dirty="0">
                <a:solidFill>
                  <a:schemeClr val="accent1">
                    <a:lumMod val="50000"/>
                  </a:schemeClr>
                </a:solidFill>
              </a:rPr>
              <a:t>  </a:t>
            </a:r>
            <a:r>
              <a:rPr lang="en-GB" sz="2400" dirty="0"/>
              <a:t>/   </a:t>
            </a:r>
            <a:r>
              <a:rPr lang="en-GB" sz="2400" b="1" dirty="0">
                <a:solidFill>
                  <a:srgbClr val="7030A0"/>
                </a:solidFill>
              </a:rPr>
              <a:t>Year  4  </a:t>
            </a:r>
            <a:r>
              <a:rPr lang="en-GB" sz="2400" dirty="0"/>
              <a:t>/  </a:t>
            </a:r>
            <a:r>
              <a:rPr lang="en-GB" sz="2400" b="1" dirty="0">
                <a:solidFill>
                  <a:srgbClr val="FF6600"/>
                </a:solidFill>
              </a:rPr>
              <a:t>Year  5  </a:t>
            </a:r>
            <a:r>
              <a:rPr lang="en-GB" sz="2400" dirty="0"/>
              <a:t>/  </a:t>
            </a:r>
            <a:r>
              <a:rPr lang="en-GB" sz="2400" b="1" dirty="0">
                <a:solidFill>
                  <a:srgbClr val="FEA2A0"/>
                </a:solidFill>
              </a:rPr>
              <a:t>Year  6</a:t>
            </a:r>
          </a:p>
        </p:txBody>
      </p:sp>
    </p:spTree>
    <p:extLst>
      <p:ext uri="{BB962C8B-B14F-4D97-AF65-F5344CB8AC3E}">
        <p14:creationId xmlns:p14="http://schemas.microsoft.com/office/powerpoint/2010/main" val="3645117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5635B75-FFCD-42E0-9A1A-28F7F03166E8}"/>
              </a:ext>
            </a:extLst>
          </p:cNvPr>
          <p:cNvSpPr/>
          <p:nvPr/>
        </p:nvSpPr>
        <p:spPr>
          <a:xfrm>
            <a:off x="101582" y="228123"/>
            <a:ext cx="6139198" cy="6740307"/>
          </a:xfrm>
          <a:prstGeom prst="rect">
            <a:avLst/>
          </a:prstGeom>
        </p:spPr>
        <p:txBody>
          <a:bodyPr wrap="square">
            <a:spAutoFit/>
          </a:bodyPr>
          <a:lstStyle/>
          <a:p>
            <a:r>
              <a:rPr lang="en-GB" sz="2000" b="1" dirty="0">
                <a:solidFill>
                  <a:srgbClr val="000000"/>
                </a:solidFill>
                <a:latin typeface="GlacialIndifference-Bold"/>
              </a:rPr>
              <a:t>CORE THEME 1: </a:t>
            </a:r>
            <a:r>
              <a:rPr lang="en-GB" sz="2000" b="1" dirty="0">
                <a:solidFill>
                  <a:srgbClr val="96529C"/>
                </a:solidFill>
                <a:latin typeface="GlacialIndifference-Bold"/>
              </a:rPr>
              <a:t>HEALTH AND WELLBEING</a:t>
            </a:r>
          </a:p>
          <a:p>
            <a:r>
              <a:rPr lang="en-GB" dirty="0">
                <a:latin typeface="ITCAvantGardePro-Bk"/>
              </a:rPr>
              <a:t>Mental health</a:t>
            </a:r>
            <a:endParaRPr lang="en-GB" dirty="0"/>
          </a:p>
          <a:p>
            <a:r>
              <a:rPr lang="en-GB" b="1" dirty="0">
                <a:solidFill>
                  <a:srgbClr val="FEA2A0"/>
                </a:solidFill>
              </a:rPr>
              <a:t>H15</a:t>
            </a:r>
            <a:r>
              <a:rPr lang="en-GB" b="1" dirty="0"/>
              <a:t>. </a:t>
            </a:r>
            <a:r>
              <a:rPr lang="en-GB" dirty="0"/>
              <a:t>that mental health, just like physical health, is part of daily life; the importance of taking care of mental health</a:t>
            </a:r>
          </a:p>
          <a:p>
            <a:endParaRPr lang="en-GB" b="1" dirty="0"/>
          </a:p>
          <a:p>
            <a:r>
              <a:rPr lang="en-GB" b="1" dirty="0">
                <a:solidFill>
                  <a:srgbClr val="7030A0"/>
                </a:solidFill>
              </a:rPr>
              <a:t>H16</a:t>
            </a:r>
            <a:r>
              <a:rPr lang="en-GB" b="1" dirty="0"/>
              <a:t>. </a:t>
            </a:r>
            <a:r>
              <a:rPr lang="en-GB" dirty="0"/>
              <a:t>about strategies and behaviours that support mental health — including how good quality sleep, physical exercise/time outdoors, being involved in community groups, doing things for others, clubs, and activities, hobbies and spending time</a:t>
            </a:r>
          </a:p>
          <a:p>
            <a:r>
              <a:rPr lang="en-GB" dirty="0"/>
              <a:t>with family and friends can support mental health and wellbeing</a:t>
            </a:r>
          </a:p>
          <a:p>
            <a:endParaRPr lang="en-GB" b="1" dirty="0"/>
          </a:p>
          <a:p>
            <a:r>
              <a:rPr lang="en-GB" b="1" dirty="0">
                <a:solidFill>
                  <a:schemeClr val="accent2">
                    <a:lumMod val="75000"/>
                  </a:schemeClr>
                </a:solidFill>
              </a:rPr>
              <a:t>H17</a:t>
            </a:r>
            <a:r>
              <a:rPr lang="en-GB" b="1" dirty="0"/>
              <a:t>. </a:t>
            </a:r>
            <a:r>
              <a:rPr lang="en-GB" dirty="0"/>
              <a:t>to recognise that feelings can change over time and range in intensity</a:t>
            </a:r>
          </a:p>
          <a:p>
            <a:endParaRPr lang="en-GB" b="1" dirty="0"/>
          </a:p>
          <a:p>
            <a:r>
              <a:rPr lang="en-GB" b="1" dirty="0">
                <a:solidFill>
                  <a:schemeClr val="accent2">
                    <a:lumMod val="50000"/>
                  </a:schemeClr>
                </a:solidFill>
              </a:rPr>
              <a:t>H18</a:t>
            </a:r>
            <a:r>
              <a:rPr lang="en-GB" b="1" dirty="0"/>
              <a:t>. </a:t>
            </a:r>
            <a:r>
              <a:rPr lang="en-GB" dirty="0"/>
              <a:t>about everyday things that affect feelings and the importance of expressing feelings</a:t>
            </a:r>
          </a:p>
          <a:p>
            <a:endParaRPr lang="en-GB" b="1" dirty="0"/>
          </a:p>
          <a:p>
            <a:r>
              <a:rPr lang="en-GB" b="1" dirty="0">
                <a:solidFill>
                  <a:schemeClr val="accent2">
                    <a:lumMod val="50000"/>
                  </a:schemeClr>
                </a:solidFill>
              </a:rPr>
              <a:t>H19</a:t>
            </a:r>
            <a:r>
              <a:rPr lang="en-GB" b="1" dirty="0"/>
              <a:t>. </a:t>
            </a:r>
            <a:r>
              <a:rPr lang="en-GB" dirty="0"/>
              <a:t>a varied vocabulary to use when talking about feelings; about how to express feelings in different ways;</a:t>
            </a:r>
          </a:p>
          <a:p>
            <a:endParaRPr lang="en-GB" sz="1600" b="1" dirty="0"/>
          </a:p>
        </p:txBody>
      </p:sp>
      <p:sp>
        <p:nvSpPr>
          <p:cNvPr id="4" name="Rectangle 3">
            <a:extLst>
              <a:ext uri="{FF2B5EF4-FFF2-40B4-BE49-F238E27FC236}">
                <a16:creationId xmlns:a16="http://schemas.microsoft.com/office/drawing/2014/main" id="{7C18DB39-7DA0-4006-B4A9-1882BBCD1973}"/>
              </a:ext>
            </a:extLst>
          </p:cNvPr>
          <p:cNvSpPr/>
          <p:nvPr/>
        </p:nvSpPr>
        <p:spPr>
          <a:xfrm>
            <a:off x="6469380" y="260656"/>
            <a:ext cx="5513376" cy="5909310"/>
          </a:xfrm>
          <a:prstGeom prst="rect">
            <a:avLst/>
          </a:prstGeom>
        </p:spPr>
        <p:txBody>
          <a:bodyPr wrap="square">
            <a:spAutoFit/>
          </a:bodyPr>
          <a:lstStyle/>
          <a:p>
            <a:r>
              <a:rPr lang="en-GB" b="1" dirty="0">
                <a:solidFill>
                  <a:srgbClr val="FEA2A0"/>
                </a:solidFill>
              </a:rPr>
              <a:t>H20</a:t>
            </a:r>
            <a:r>
              <a:rPr lang="en-GB" b="1" dirty="0"/>
              <a:t>. </a:t>
            </a:r>
            <a:r>
              <a:rPr lang="en-GB" dirty="0"/>
              <a:t>strategies to respond to feelings, including intense or conflicting feelings; how to manage and respond to feelings appropriately and proportionately in different situations</a:t>
            </a:r>
          </a:p>
          <a:p>
            <a:endParaRPr lang="en-GB" b="1" dirty="0"/>
          </a:p>
          <a:p>
            <a:r>
              <a:rPr lang="en-GB" b="1" dirty="0">
                <a:solidFill>
                  <a:srgbClr val="FEA2A0"/>
                </a:solidFill>
              </a:rPr>
              <a:t>H21</a:t>
            </a:r>
            <a:r>
              <a:rPr lang="en-GB" b="1" dirty="0"/>
              <a:t>. </a:t>
            </a:r>
            <a:r>
              <a:rPr lang="en-GB" dirty="0"/>
              <a:t>to recognise warning signs about mental health and wellbeing and how to seek support for themselves and others</a:t>
            </a:r>
          </a:p>
          <a:p>
            <a:endParaRPr lang="en-GB" dirty="0"/>
          </a:p>
          <a:p>
            <a:r>
              <a:rPr lang="en-GB" b="1" dirty="0">
                <a:solidFill>
                  <a:srgbClr val="FEA2A0"/>
                </a:solidFill>
                <a:latin typeface="+mj-lt"/>
              </a:rPr>
              <a:t>H22</a:t>
            </a:r>
            <a:r>
              <a:rPr lang="en-GB" b="1" dirty="0">
                <a:latin typeface="+mj-lt"/>
              </a:rPr>
              <a:t>. </a:t>
            </a:r>
            <a:r>
              <a:rPr lang="en-GB" dirty="0">
                <a:latin typeface="+mj-lt"/>
              </a:rPr>
              <a:t>to recognise that anyone can experience mental ill-health and that it is</a:t>
            </a:r>
          </a:p>
          <a:p>
            <a:r>
              <a:rPr lang="en-GB" dirty="0">
                <a:latin typeface="+mj-lt"/>
              </a:rPr>
              <a:t>important to discuss feelings with a trusted adult</a:t>
            </a:r>
          </a:p>
          <a:p>
            <a:endParaRPr lang="en-GB" b="1" dirty="0">
              <a:latin typeface="+mj-lt"/>
            </a:endParaRPr>
          </a:p>
          <a:p>
            <a:r>
              <a:rPr lang="en-GB" b="1" dirty="0">
                <a:solidFill>
                  <a:srgbClr val="FEA2A0"/>
                </a:solidFill>
                <a:latin typeface="+mj-lt"/>
              </a:rPr>
              <a:t>H23</a:t>
            </a:r>
            <a:r>
              <a:rPr lang="en-GB" b="1" dirty="0">
                <a:latin typeface="+mj-lt"/>
              </a:rPr>
              <a:t>. </a:t>
            </a:r>
            <a:r>
              <a:rPr lang="en-GB" dirty="0">
                <a:latin typeface="+mj-lt"/>
              </a:rPr>
              <a:t>about change and loss, including death, and how these can affect feelings;</a:t>
            </a:r>
          </a:p>
          <a:p>
            <a:r>
              <a:rPr lang="en-GB" dirty="0">
                <a:latin typeface="+mj-lt"/>
              </a:rPr>
              <a:t>ways of expressing and managing grief and bereavement</a:t>
            </a:r>
          </a:p>
          <a:p>
            <a:endParaRPr lang="en-GB" b="1" dirty="0">
              <a:latin typeface="+mj-lt"/>
            </a:endParaRPr>
          </a:p>
          <a:p>
            <a:r>
              <a:rPr lang="en-GB" b="1" dirty="0">
                <a:solidFill>
                  <a:srgbClr val="FEA2A0"/>
                </a:solidFill>
                <a:latin typeface="+mj-lt"/>
              </a:rPr>
              <a:t>H24</a:t>
            </a:r>
            <a:r>
              <a:rPr lang="en-GB" b="1" dirty="0">
                <a:latin typeface="+mj-lt"/>
              </a:rPr>
              <a:t>. </a:t>
            </a:r>
            <a:r>
              <a:rPr lang="en-GB" dirty="0">
                <a:latin typeface="+mj-lt"/>
              </a:rPr>
              <a:t>problem-solving strategies for dealing with emotions, challenges and change,</a:t>
            </a:r>
          </a:p>
          <a:p>
            <a:r>
              <a:rPr lang="en-GB" dirty="0">
                <a:latin typeface="+mj-lt"/>
              </a:rPr>
              <a:t>including the transition to new schools</a:t>
            </a:r>
          </a:p>
        </p:txBody>
      </p:sp>
      <p:sp>
        <p:nvSpPr>
          <p:cNvPr id="7" name="TextBox 6"/>
          <p:cNvSpPr txBox="1"/>
          <p:nvPr/>
        </p:nvSpPr>
        <p:spPr>
          <a:xfrm>
            <a:off x="7108121" y="6242951"/>
            <a:ext cx="4897495" cy="400110"/>
          </a:xfrm>
          <a:prstGeom prst="rect">
            <a:avLst/>
          </a:prstGeom>
          <a:noFill/>
        </p:spPr>
        <p:txBody>
          <a:bodyPr wrap="none" rtlCol="0">
            <a:spAutoFit/>
          </a:bodyPr>
          <a:lstStyle/>
          <a:p>
            <a:r>
              <a:rPr lang="en-GB" sz="2000" b="1" dirty="0">
                <a:solidFill>
                  <a:schemeClr val="accent2">
                    <a:lumMod val="50000"/>
                  </a:schemeClr>
                </a:solidFill>
              </a:rPr>
              <a:t>Year  3  </a:t>
            </a:r>
            <a:r>
              <a:rPr lang="en-GB" sz="2000" dirty="0"/>
              <a:t>/   </a:t>
            </a:r>
            <a:r>
              <a:rPr lang="en-GB" sz="2000" b="1" dirty="0">
                <a:solidFill>
                  <a:srgbClr val="7030A0"/>
                </a:solidFill>
              </a:rPr>
              <a:t>Year  4  </a:t>
            </a:r>
            <a:r>
              <a:rPr lang="en-GB" sz="2000" dirty="0"/>
              <a:t>/  </a:t>
            </a:r>
            <a:r>
              <a:rPr lang="en-GB" sz="2000" b="1" dirty="0">
                <a:solidFill>
                  <a:srgbClr val="FF6600"/>
                </a:solidFill>
              </a:rPr>
              <a:t>Year  5  </a:t>
            </a:r>
            <a:r>
              <a:rPr lang="en-GB" sz="2000" dirty="0"/>
              <a:t>/  </a:t>
            </a:r>
            <a:r>
              <a:rPr lang="en-GB" sz="2000" b="1" dirty="0">
                <a:solidFill>
                  <a:srgbClr val="FEA2A0"/>
                </a:solidFill>
              </a:rPr>
              <a:t>Year  6</a:t>
            </a:r>
          </a:p>
        </p:txBody>
      </p:sp>
    </p:spTree>
    <p:extLst>
      <p:ext uri="{BB962C8B-B14F-4D97-AF65-F5344CB8AC3E}">
        <p14:creationId xmlns:p14="http://schemas.microsoft.com/office/powerpoint/2010/main" val="20716606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0F3531-2A3F-4BEE-9F84-DC706B597501}"/>
              </a:ext>
            </a:extLst>
          </p:cNvPr>
          <p:cNvSpPr/>
          <p:nvPr/>
        </p:nvSpPr>
        <p:spPr>
          <a:xfrm>
            <a:off x="215317" y="4680007"/>
            <a:ext cx="11439871" cy="1815882"/>
          </a:xfrm>
          <a:prstGeom prst="rect">
            <a:avLst/>
          </a:prstGeom>
        </p:spPr>
        <p:txBody>
          <a:bodyPr wrap="square">
            <a:spAutoFit/>
          </a:bodyPr>
          <a:lstStyle/>
          <a:p>
            <a:r>
              <a:rPr lang="en-GB" sz="1400" b="1" dirty="0">
                <a:solidFill>
                  <a:srgbClr val="FEA2A0"/>
                </a:solidFill>
                <a:latin typeface="+mj-lt"/>
              </a:rPr>
              <a:t>H33</a:t>
            </a:r>
            <a:r>
              <a:rPr lang="en-GB" sz="1400" b="1" dirty="0">
                <a:effectLst>
                  <a:outerShdw blurRad="38100" dist="38100" dir="2700000" algn="tl">
                    <a:srgbClr val="000000">
                      <a:alpha val="43137"/>
                    </a:srgbClr>
                  </a:outerShdw>
                </a:effectLst>
                <a:latin typeface="+mj-lt"/>
              </a:rPr>
              <a:t>. </a:t>
            </a:r>
            <a:r>
              <a:rPr lang="en-GB" sz="1400" dirty="0">
                <a:latin typeface="+mj-lt"/>
              </a:rPr>
              <a:t>about the processes of reproduction and birth as part of the human life cycle; how babies are conceived and born (and that there are ways to prevent a baby being made); how babies need to be cared for¹</a:t>
            </a:r>
          </a:p>
          <a:p>
            <a:endParaRPr lang="en-GB" sz="1400" dirty="0">
              <a:latin typeface="+mj-lt"/>
            </a:endParaRPr>
          </a:p>
          <a:p>
            <a:r>
              <a:rPr lang="en-GB" sz="1400" b="1" dirty="0">
                <a:solidFill>
                  <a:schemeClr val="accent4">
                    <a:lumMod val="75000"/>
                  </a:schemeClr>
                </a:solidFill>
                <a:latin typeface="+mj-lt"/>
              </a:rPr>
              <a:t>H34</a:t>
            </a:r>
            <a:r>
              <a:rPr lang="en-GB" sz="1400" b="1" dirty="0">
                <a:solidFill>
                  <a:srgbClr val="FF6600"/>
                </a:solidFill>
                <a:latin typeface="+mj-lt"/>
              </a:rPr>
              <a:t>. </a:t>
            </a:r>
            <a:r>
              <a:rPr lang="en-GB" sz="1400" dirty="0">
                <a:latin typeface="+mj-lt"/>
              </a:rPr>
              <a:t>about where to get more information, help and advice about growing and changing, especially about puberty</a:t>
            </a:r>
          </a:p>
          <a:p>
            <a:endParaRPr lang="en-GB" sz="1400" b="1" dirty="0">
              <a:latin typeface="+mj-lt"/>
            </a:endParaRPr>
          </a:p>
          <a:p>
            <a:r>
              <a:rPr lang="en-GB" sz="1400" b="1" dirty="0">
                <a:solidFill>
                  <a:srgbClr val="FEA2A0"/>
                </a:solidFill>
                <a:latin typeface="+mj-lt"/>
              </a:rPr>
              <a:t>H35</a:t>
            </a:r>
            <a:r>
              <a:rPr lang="en-GB" sz="1400" b="1" dirty="0">
                <a:latin typeface="+mj-lt"/>
              </a:rPr>
              <a:t>. </a:t>
            </a:r>
            <a:r>
              <a:rPr lang="en-GB" sz="1400" dirty="0">
                <a:latin typeface="+mj-lt"/>
              </a:rPr>
              <a:t>about the new opportunities and responsibilities that increasing independence may bring</a:t>
            </a:r>
          </a:p>
          <a:p>
            <a:endParaRPr lang="en-GB" sz="1400" b="1" dirty="0">
              <a:latin typeface="+mj-lt"/>
            </a:endParaRPr>
          </a:p>
          <a:p>
            <a:r>
              <a:rPr lang="en-GB" sz="1400" b="1" dirty="0">
                <a:solidFill>
                  <a:srgbClr val="FEA2A0"/>
                </a:solidFill>
                <a:latin typeface="+mj-lt"/>
              </a:rPr>
              <a:t>H36</a:t>
            </a:r>
            <a:r>
              <a:rPr lang="en-GB" sz="1400" b="1" dirty="0">
                <a:latin typeface="+mj-lt"/>
              </a:rPr>
              <a:t>. </a:t>
            </a:r>
            <a:r>
              <a:rPr lang="en-GB" sz="1400" dirty="0">
                <a:latin typeface="+mj-lt"/>
              </a:rPr>
              <a:t>strategies to manage transitions between classes and key stages</a:t>
            </a:r>
          </a:p>
        </p:txBody>
      </p:sp>
      <p:sp>
        <p:nvSpPr>
          <p:cNvPr id="3" name="Rectangle 2">
            <a:extLst>
              <a:ext uri="{FF2B5EF4-FFF2-40B4-BE49-F238E27FC236}">
                <a16:creationId xmlns:a16="http://schemas.microsoft.com/office/drawing/2014/main" id="{A661F124-08BF-4AC0-9291-FE457478106B}"/>
              </a:ext>
            </a:extLst>
          </p:cNvPr>
          <p:cNvSpPr/>
          <p:nvPr/>
        </p:nvSpPr>
        <p:spPr>
          <a:xfrm>
            <a:off x="215317" y="262122"/>
            <a:ext cx="11630939" cy="4247317"/>
          </a:xfrm>
          <a:prstGeom prst="rect">
            <a:avLst/>
          </a:prstGeom>
        </p:spPr>
        <p:txBody>
          <a:bodyPr wrap="square">
            <a:spAutoFit/>
          </a:bodyPr>
          <a:lstStyle/>
          <a:p>
            <a:r>
              <a:rPr lang="en-GB" dirty="0">
                <a:solidFill>
                  <a:srgbClr val="B6B5B7"/>
                </a:solidFill>
                <a:latin typeface="ITCAvantGardePro-Bk"/>
              </a:rPr>
              <a:t>Ourselves, growing and changing</a:t>
            </a:r>
          </a:p>
          <a:p>
            <a:r>
              <a:rPr lang="en-GB" sz="1400" b="1" dirty="0">
                <a:solidFill>
                  <a:srgbClr val="7030A0"/>
                </a:solidFill>
              </a:rPr>
              <a:t>H25</a:t>
            </a:r>
            <a:r>
              <a:rPr lang="en-GB" sz="1400" b="1" dirty="0"/>
              <a:t>. </a:t>
            </a:r>
            <a:r>
              <a:rPr lang="en-GB" sz="1400" dirty="0"/>
              <a:t>about personal identity; what contributes to who we are (e.g. ethnicity, family, gender, faith, culture, hobbies, likes/dislikes)</a:t>
            </a:r>
          </a:p>
          <a:p>
            <a:endParaRPr lang="en-GB" sz="1400" b="1" dirty="0"/>
          </a:p>
          <a:p>
            <a:r>
              <a:rPr lang="en-GB" sz="1400" b="1" dirty="0">
                <a:solidFill>
                  <a:srgbClr val="7030A0"/>
                </a:solidFill>
              </a:rPr>
              <a:t>H26</a:t>
            </a:r>
            <a:r>
              <a:rPr lang="en-GB" sz="1400" b="1" dirty="0"/>
              <a:t>. </a:t>
            </a:r>
            <a:r>
              <a:rPr lang="en-GB" sz="1400" dirty="0"/>
              <a:t>that for some people gender identity does not correspond with their biological sex (this is not a direct lesson on </a:t>
            </a:r>
            <a:r>
              <a:rPr lang="en-GB" sz="1400"/>
              <a:t>the subject).</a:t>
            </a:r>
            <a:endParaRPr lang="en-GB" sz="1400" dirty="0"/>
          </a:p>
          <a:p>
            <a:endParaRPr lang="en-GB" sz="1400" b="1" dirty="0"/>
          </a:p>
          <a:p>
            <a:r>
              <a:rPr lang="en-GB" sz="1400" b="1" dirty="0">
                <a:solidFill>
                  <a:schemeClr val="accent2">
                    <a:lumMod val="75000"/>
                  </a:schemeClr>
                </a:solidFill>
              </a:rPr>
              <a:t>H</a:t>
            </a:r>
            <a:r>
              <a:rPr lang="en-GB" sz="1400" b="1" dirty="0">
                <a:solidFill>
                  <a:srgbClr val="7030A0"/>
                </a:solidFill>
              </a:rPr>
              <a:t>27</a:t>
            </a:r>
            <a:r>
              <a:rPr lang="en-GB" sz="1400" b="1" dirty="0"/>
              <a:t>. </a:t>
            </a:r>
            <a:r>
              <a:rPr lang="en-GB" sz="1400" dirty="0"/>
              <a:t>to recognise their individuality and personal qualities</a:t>
            </a:r>
          </a:p>
          <a:p>
            <a:endParaRPr lang="en-GB" sz="1400" b="1" dirty="0"/>
          </a:p>
          <a:p>
            <a:r>
              <a:rPr lang="en-GB" sz="1400" b="1" dirty="0">
                <a:solidFill>
                  <a:schemeClr val="accent2">
                    <a:lumMod val="75000"/>
                  </a:schemeClr>
                </a:solidFill>
              </a:rPr>
              <a:t>H28</a:t>
            </a:r>
            <a:r>
              <a:rPr lang="en-GB" sz="1400" b="1" dirty="0">
                <a:solidFill>
                  <a:schemeClr val="accent2">
                    <a:lumMod val="75000"/>
                  </a:schemeClr>
                </a:solidFill>
                <a:effectLst>
                  <a:outerShdw blurRad="38100" dist="38100" dir="2700000" algn="tl">
                    <a:srgbClr val="000000">
                      <a:alpha val="43137"/>
                    </a:srgbClr>
                  </a:outerShdw>
                </a:effectLst>
              </a:rPr>
              <a:t>. </a:t>
            </a:r>
            <a:r>
              <a:rPr lang="en-GB" sz="1400" dirty="0"/>
              <a:t>to identify personal strengths, skills, achievements and interests and how these contribute to a sense of self-worth</a:t>
            </a:r>
          </a:p>
          <a:p>
            <a:endParaRPr lang="en-GB" sz="1400" b="1" dirty="0"/>
          </a:p>
          <a:p>
            <a:r>
              <a:rPr lang="en-GB" sz="1400" b="1" dirty="0">
                <a:solidFill>
                  <a:schemeClr val="accent2">
                    <a:lumMod val="75000"/>
                  </a:schemeClr>
                </a:solidFill>
              </a:rPr>
              <a:t>H29</a:t>
            </a:r>
            <a:r>
              <a:rPr lang="en-GB" sz="1400" b="1" dirty="0"/>
              <a:t>. </a:t>
            </a:r>
            <a:r>
              <a:rPr lang="en-GB" sz="1400" dirty="0"/>
              <a:t>about how to manage setbacks/perceived failures, including how to reframe unhelpful thinking</a:t>
            </a:r>
          </a:p>
          <a:p>
            <a:endParaRPr lang="en-GB" sz="1400" b="1" dirty="0"/>
          </a:p>
          <a:p>
            <a:r>
              <a:rPr lang="en-GB" sz="1400" b="1" dirty="0">
                <a:solidFill>
                  <a:srgbClr val="FFC000"/>
                </a:solidFill>
              </a:rPr>
              <a:t>H30</a:t>
            </a:r>
            <a:r>
              <a:rPr lang="en-GB" sz="1400" b="1" dirty="0">
                <a:effectLst>
                  <a:outerShdw blurRad="38100" dist="38100" dir="2700000" algn="tl">
                    <a:srgbClr val="000000">
                      <a:alpha val="43137"/>
                    </a:srgbClr>
                  </a:outerShdw>
                </a:effectLst>
              </a:rPr>
              <a:t>. </a:t>
            </a:r>
            <a:r>
              <a:rPr lang="en-GB" sz="1400" dirty="0"/>
              <a:t>to identify the external genitalia and internal reproductive organs in males and females and how the process of puberty relates to human reproduction</a:t>
            </a:r>
          </a:p>
          <a:p>
            <a:endParaRPr lang="en-GB" sz="1400" b="1" dirty="0">
              <a:solidFill>
                <a:srgbClr val="FEA2A0"/>
              </a:solidFill>
              <a:effectLst>
                <a:outerShdw blurRad="38100" dist="38100" dir="2700000" algn="tl">
                  <a:srgbClr val="000000">
                    <a:alpha val="43137"/>
                  </a:srgbClr>
                </a:outerShdw>
              </a:effectLst>
            </a:endParaRPr>
          </a:p>
          <a:p>
            <a:r>
              <a:rPr lang="en-GB" sz="1400" b="1" dirty="0">
                <a:solidFill>
                  <a:srgbClr val="FFC000"/>
                </a:solidFill>
              </a:rPr>
              <a:t>H31</a:t>
            </a:r>
            <a:r>
              <a:rPr lang="en-GB" sz="1400" b="1" dirty="0">
                <a:effectLst>
                  <a:outerShdw blurRad="38100" dist="38100" dir="2700000" algn="tl">
                    <a:srgbClr val="000000">
                      <a:alpha val="43137"/>
                    </a:srgbClr>
                  </a:outerShdw>
                </a:effectLst>
              </a:rPr>
              <a:t>. </a:t>
            </a:r>
            <a:r>
              <a:rPr lang="en-GB" sz="1400" dirty="0"/>
              <a:t>about the physical and emotional changes that happen when approaching and during puberty (including menstruation, key facts about the menstrual cycle and menstrual wellbeing, erections and wet dreams)</a:t>
            </a:r>
          </a:p>
          <a:p>
            <a:endParaRPr lang="en-GB" sz="1400" b="1" dirty="0">
              <a:effectLst>
                <a:outerShdw blurRad="38100" dist="38100" dir="2700000" algn="tl">
                  <a:srgbClr val="000000">
                    <a:alpha val="43137"/>
                  </a:srgbClr>
                </a:outerShdw>
              </a:effectLst>
            </a:endParaRPr>
          </a:p>
          <a:p>
            <a:r>
              <a:rPr lang="en-GB" sz="1400" b="1" dirty="0">
                <a:solidFill>
                  <a:srgbClr val="FFC000"/>
                </a:solidFill>
              </a:rPr>
              <a:t>H32</a:t>
            </a:r>
            <a:r>
              <a:rPr lang="en-GB" sz="1400" b="1" dirty="0">
                <a:effectLst>
                  <a:outerShdw blurRad="38100" dist="38100" dir="2700000" algn="tl">
                    <a:srgbClr val="000000">
                      <a:alpha val="43137"/>
                    </a:srgbClr>
                  </a:outerShdw>
                </a:effectLst>
              </a:rPr>
              <a:t>. </a:t>
            </a:r>
            <a:r>
              <a:rPr lang="en-GB" sz="1400" dirty="0"/>
              <a:t>about how hygiene routines change during the time of puberty, the importance of keeping clean and how to maintain personal hygiene</a:t>
            </a:r>
            <a:endParaRPr lang="en-GB" dirty="0"/>
          </a:p>
        </p:txBody>
      </p:sp>
      <p:sp>
        <p:nvSpPr>
          <p:cNvPr id="6" name="TextBox 5"/>
          <p:cNvSpPr txBox="1"/>
          <p:nvPr/>
        </p:nvSpPr>
        <p:spPr>
          <a:xfrm>
            <a:off x="7256227" y="6298021"/>
            <a:ext cx="4398961" cy="369332"/>
          </a:xfrm>
          <a:prstGeom prst="rect">
            <a:avLst/>
          </a:prstGeom>
          <a:noFill/>
        </p:spPr>
        <p:txBody>
          <a:bodyPr wrap="none" rtlCol="0">
            <a:spAutoFit/>
          </a:bodyPr>
          <a:lstStyle/>
          <a:p>
            <a:r>
              <a:rPr lang="en-GB" b="1" dirty="0">
                <a:solidFill>
                  <a:schemeClr val="accent2">
                    <a:lumMod val="50000"/>
                  </a:schemeClr>
                </a:solidFill>
              </a:rPr>
              <a:t>Year  3  </a:t>
            </a:r>
            <a:r>
              <a:rPr lang="en-GB" dirty="0"/>
              <a:t>/   </a:t>
            </a:r>
            <a:r>
              <a:rPr lang="en-GB" b="1" dirty="0">
                <a:solidFill>
                  <a:srgbClr val="7030A0"/>
                </a:solidFill>
              </a:rPr>
              <a:t>Year  4  </a:t>
            </a:r>
            <a:r>
              <a:rPr lang="en-GB" dirty="0"/>
              <a:t>/  </a:t>
            </a:r>
            <a:r>
              <a:rPr lang="en-GB" b="1" dirty="0">
                <a:solidFill>
                  <a:srgbClr val="FF6600"/>
                </a:solidFill>
              </a:rPr>
              <a:t>Year  5  </a:t>
            </a:r>
            <a:r>
              <a:rPr lang="en-GB" dirty="0"/>
              <a:t>/  </a:t>
            </a:r>
            <a:r>
              <a:rPr lang="en-GB" b="1" dirty="0">
                <a:solidFill>
                  <a:srgbClr val="FEA2A0"/>
                </a:solidFill>
              </a:rPr>
              <a:t>Year  6</a:t>
            </a:r>
          </a:p>
        </p:txBody>
      </p:sp>
    </p:spTree>
    <p:extLst>
      <p:ext uri="{BB962C8B-B14F-4D97-AF65-F5344CB8AC3E}">
        <p14:creationId xmlns:p14="http://schemas.microsoft.com/office/powerpoint/2010/main" val="33626905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06DFB8-7430-4667-9578-476F2FD6EAAA}"/>
              </a:ext>
            </a:extLst>
          </p:cNvPr>
          <p:cNvSpPr/>
          <p:nvPr/>
        </p:nvSpPr>
        <p:spPr>
          <a:xfrm>
            <a:off x="226377" y="16291"/>
            <a:ext cx="1391920" cy="369332"/>
          </a:xfrm>
          <a:prstGeom prst="rect">
            <a:avLst/>
          </a:prstGeom>
        </p:spPr>
        <p:txBody>
          <a:bodyPr wrap="none">
            <a:spAutoFit/>
          </a:bodyPr>
          <a:lstStyle/>
          <a:p>
            <a:r>
              <a:rPr lang="en-GB" b="1" dirty="0">
                <a:latin typeface="ITCAvantGardePro-Bk"/>
              </a:rPr>
              <a:t>Keeping safe</a:t>
            </a:r>
            <a:endParaRPr lang="en-GB" b="1" dirty="0"/>
          </a:p>
        </p:txBody>
      </p:sp>
      <p:sp>
        <p:nvSpPr>
          <p:cNvPr id="3" name="Rectangle 2">
            <a:extLst>
              <a:ext uri="{FF2B5EF4-FFF2-40B4-BE49-F238E27FC236}">
                <a16:creationId xmlns:a16="http://schemas.microsoft.com/office/drawing/2014/main" id="{B83C336E-D994-4DE1-9611-07939C48D5BE}"/>
              </a:ext>
            </a:extLst>
          </p:cNvPr>
          <p:cNvSpPr/>
          <p:nvPr/>
        </p:nvSpPr>
        <p:spPr>
          <a:xfrm>
            <a:off x="234238" y="385623"/>
            <a:ext cx="7525551" cy="6340197"/>
          </a:xfrm>
          <a:prstGeom prst="rect">
            <a:avLst/>
          </a:prstGeom>
        </p:spPr>
        <p:txBody>
          <a:bodyPr wrap="square">
            <a:spAutoFit/>
          </a:bodyPr>
          <a:lstStyle/>
          <a:p>
            <a:r>
              <a:rPr lang="en-GB" sz="1400" b="1" dirty="0">
                <a:solidFill>
                  <a:srgbClr val="FEA2A0"/>
                </a:solidFill>
                <a:latin typeface="+mj-lt"/>
              </a:rPr>
              <a:t>H37</a:t>
            </a:r>
            <a:r>
              <a:rPr lang="en-GB" sz="1400" b="1" dirty="0">
                <a:latin typeface="+mj-lt"/>
              </a:rPr>
              <a:t>. </a:t>
            </a:r>
            <a:r>
              <a:rPr lang="en-GB" sz="1400" dirty="0">
                <a:latin typeface="+mj-lt"/>
              </a:rPr>
              <a:t>reasons for following and complying with regulations and restrictions (including age restrictions); how they promote personal safety and wellbeing with reference to social media, television programmes, films, games and online gaming</a:t>
            </a:r>
          </a:p>
          <a:p>
            <a:endParaRPr lang="en-GB" sz="1400" dirty="0">
              <a:latin typeface="+mj-lt"/>
            </a:endParaRPr>
          </a:p>
          <a:p>
            <a:r>
              <a:rPr lang="en-GB" sz="1400" b="1" dirty="0">
                <a:solidFill>
                  <a:schemeClr val="accent2">
                    <a:lumMod val="75000"/>
                  </a:schemeClr>
                </a:solidFill>
                <a:latin typeface="+mj-lt"/>
              </a:rPr>
              <a:t>H</a:t>
            </a:r>
            <a:r>
              <a:rPr lang="en-GB" sz="1400" b="1" dirty="0">
                <a:solidFill>
                  <a:srgbClr val="7030A0"/>
                </a:solidFill>
                <a:latin typeface="+mj-lt"/>
              </a:rPr>
              <a:t>3</a:t>
            </a:r>
            <a:r>
              <a:rPr lang="en-GB" sz="1400" b="1" dirty="0">
                <a:solidFill>
                  <a:srgbClr val="FF6600"/>
                </a:solidFill>
                <a:latin typeface="+mj-lt"/>
              </a:rPr>
              <a:t>8</a:t>
            </a:r>
            <a:r>
              <a:rPr lang="en-GB" sz="1400" b="1" dirty="0">
                <a:latin typeface="+mj-lt"/>
              </a:rPr>
              <a:t>. </a:t>
            </a:r>
            <a:r>
              <a:rPr lang="en-GB" sz="1400" dirty="0">
                <a:latin typeface="+mj-lt"/>
              </a:rPr>
              <a:t>how to predict, assess and manage risk in different situations </a:t>
            </a:r>
          </a:p>
          <a:p>
            <a:endParaRPr lang="en-GB" sz="1400" b="1" dirty="0">
              <a:latin typeface="+mj-lt"/>
            </a:endParaRPr>
          </a:p>
          <a:p>
            <a:r>
              <a:rPr lang="en-GB" sz="1400" b="1" dirty="0">
                <a:solidFill>
                  <a:schemeClr val="accent2">
                    <a:lumMod val="75000"/>
                  </a:schemeClr>
                </a:solidFill>
                <a:latin typeface="+mj-lt"/>
              </a:rPr>
              <a:t>H39</a:t>
            </a:r>
            <a:r>
              <a:rPr lang="en-GB" sz="1400" b="1" dirty="0">
                <a:latin typeface="+mj-lt"/>
              </a:rPr>
              <a:t>. </a:t>
            </a:r>
            <a:r>
              <a:rPr lang="en-GB" sz="1400" dirty="0">
                <a:latin typeface="+mj-lt"/>
              </a:rPr>
              <a:t>about hazards (including fire risks) that may cause harm, injury or risk in the home and what they can do reduce risks and keep safe</a:t>
            </a:r>
          </a:p>
          <a:p>
            <a:endParaRPr lang="en-GB" sz="1400" b="1" dirty="0">
              <a:latin typeface="+mj-lt"/>
            </a:endParaRPr>
          </a:p>
          <a:p>
            <a:r>
              <a:rPr lang="en-GB" sz="1400" b="1" dirty="0">
                <a:solidFill>
                  <a:srgbClr val="7030A0"/>
                </a:solidFill>
                <a:latin typeface="+mj-lt"/>
              </a:rPr>
              <a:t>H40</a:t>
            </a:r>
            <a:r>
              <a:rPr lang="en-GB" sz="1400" b="1" dirty="0">
                <a:latin typeface="+mj-lt"/>
              </a:rPr>
              <a:t>. </a:t>
            </a:r>
            <a:r>
              <a:rPr lang="en-GB" sz="1400" dirty="0">
                <a:latin typeface="+mj-lt"/>
              </a:rPr>
              <a:t>about the importance of taking medicines correctly and using household products safely, (e.g. following instructions carefully)</a:t>
            </a:r>
          </a:p>
          <a:p>
            <a:endParaRPr lang="en-GB" sz="1400" b="1" dirty="0">
              <a:latin typeface="+mj-lt"/>
            </a:endParaRPr>
          </a:p>
          <a:p>
            <a:r>
              <a:rPr lang="en-GB" sz="1400" b="1" dirty="0">
                <a:solidFill>
                  <a:schemeClr val="accent2">
                    <a:lumMod val="75000"/>
                  </a:schemeClr>
                </a:solidFill>
                <a:latin typeface="+mj-lt"/>
              </a:rPr>
              <a:t>H41</a:t>
            </a:r>
            <a:r>
              <a:rPr lang="en-GB" sz="1400" b="1" dirty="0">
                <a:latin typeface="+mj-lt"/>
              </a:rPr>
              <a:t>. </a:t>
            </a:r>
            <a:r>
              <a:rPr lang="en-GB" sz="1400" dirty="0">
                <a:latin typeface="+mj-lt"/>
              </a:rPr>
              <a:t>strategies for keeping safe in the local environment or unfamiliar places (rail, water, road) and firework safety; safe use of digital devices when out and about</a:t>
            </a:r>
          </a:p>
          <a:p>
            <a:endParaRPr lang="en-GB" sz="1400" b="1" dirty="0">
              <a:latin typeface="+mj-lt"/>
            </a:endParaRPr>
          </a:p>
          <a:p>
            <a:r>
              <a:rPr lang="en-GB" sz="1400" b="1" dirty="0">
                <a:solidFill>
                  <a:srgbClr val="FEA2A0"/>
                </a:solidFill>
                <a:latin typeface="+mj-lt"/>
              </a:rPr>
              <a:t>H42</a:t>
            </a:r>
            <a:r>
              <a:rPr lang="en-GB" sz="1400" b="1" dirty="0">
                <a:latin typeface="+mj-lt"/>
              </a:rPr>
              <a:t>. </a:t>
            </a:r>
            <a:r>
              <a:rPr lang="en-GB" sz="1400" dirty="0">
                <a:latin typeface="+mj-lt"/>
              </a:rPr>
              <a:t>about the importance of keeping personal information private; strategies for keeping safe online, including how to manage requests for personal information or images of themselves and others; what to do if frightened or worried by something seen or read online and how to report concerns, inappropriate content and contact</a:t>
            </a:r>
          </a:p>
          <a:p>
            <a:endParaRPr lang="en-GB" sz="1400" b="1" dirty="0">
              <a:latin typeface="+mj-lt"/>
            </a:endParaRPr>
          </a:p>
          <a:p>
            <a:r>
              <a:rPr lang="en-GB" sz="1400" b="1" dirty="0">
                <a:solidFill>
                  <a:srgbClr val="FF6600"/>
                </a:solidFill>
                <a:latin typeface="+mj-lt"/>
              </a:rPr>
              <a:t>H43</a:t>
            </a:r>
            <a:r>
              <a:rPr lang="en-GB" sz="1400" b="1" dirty="0">
                <a:latin typeface="+mj-lt"/>
              </a:rPr>
              <a:t>. </a:t>
            </a:r>
            <a:r>
              <a:rPr lang="en-GB" sz="1400" dirty="0">
                <a:latin typeface="+mj-lt"/>
              </a:rPr>
              <a:t>about what is meant by first aid; basic techniques for dealing with common injuries²</a:t>
            </a:r>
          </a:p>
          <a:p>
            <a:endParaRPr lang="en-GB" sz="1400" b="1" dirty="0">
              <a:latin typeface="+mj-lt"/>
            </a:endParaRPr>
          </a:p>
          <a:p>
            <a:r>
              <a:rPr lang="en-GB" sz="1400" b="1" dirty="0">
                <a:solidFill>
                  <a:srgbClr val="FF6600"/>
                </a:solidFill>
                <a:latin typeface="+mj-lt"/>
              </a:rPr>
              <a:t>H44</a:t>
            </a:r>
            <a:r>
              <a:rPr lang="en-GB" sz="1400" b="1" dirty="0">
                <a:latin typeface="+mj-lt"/>
              </a:rPr>
              <a:t>. </a:t>
            </a:r>
            <a:r>
              <a:rPr lang="en-GB" sz="1400" dirty="0">
                <a:latin typeface="+mj-lt"/>
              </a:rPr>
              <a:t>how to respond and react in an emergency situation; how to identify situations that may require the emergency services; know how to contact them and what to say</a:t>
            </a:r>
          </a:p>
          <a:p>
            <a:endParaRPr lang="en-GB" sz="1400" b="1" dirty="0">
              <a:latin typeface="+mj-lt"/>
            </a:endParaRPr>
          </a:p>
          <a:p>
            <a:r>
              <a:rPr lang="en-GB" sz="1400" b="1" dirty="0">
                <a:solidFill>
                  <a:srgbClr val="FF6600"/>
                </a:solidFill>
                <a:latin typeface="+mj-lt"/>
              </a:rPr>
              <a:t>H45</a:t>
            </a:r>
            <a:r>
              <a:rPr lang="en-GB" sz="1400" b="1" dirty="0">
                <a:latin typeface="+mj-lt"/>
              </a:rPr>
              <a:t>. </a:t>
            </a:r>
            <a:r>
              <a:rPr lang="en-GB" sz="1400" dirty="0">
                <a:latin typeface="+mj-lt"/>
              </a:rPr>
              <a:t>that female genital mutilation (FGM) is against British law, what to do and whom to tell if they think they or someone they know might be at risk³</a:t>
            </a:r>
            <a:endParaRPr lang="en-GB" sz="1100" dirty="0">
              <a:latin typeface="+mj-lt"/>
            </a:endParaRPr>
          </a:p>
        </p:txBody>
      </p:sp>
      <p:sp>
        <p:nvSpPr>
          <p:cNvPr id="4" name="TextBox 3"/>
          <p:cNvSpPr txBox="1"/>
          <p:nvPr/>
        </p:nvSpPr>
        <p:spPr>
          <a:xfrm>
            <a:off x="7491296" y="6488668"/>
            <a:ext cx="4398961" cy="369332"/>
          </a:xfrm>
          <a:prstGeom prst="rect">
            <a:avLst/>
          </a:prstGeom>
          <a:noFill/>
        </p:spPr>
        <p:txBody>
          <a:bodyPr wrap="none" rtlCol="0">
            <a:spAutoFit/>
          </a:bodyPr>
          <a:lstStyle/>
          <a:p>
            <a:r>
              <a:rPr lang="en-GB" b="1" dirty="0">
                <a:solidFill>
                  <a:schemeClr val="accent2">
                    <a:lumMod val="50000"/>
                  </a:schemeClr>
                </a:solidFill>
              </a:rPr>
              <a:t>Year  3</a:t>
            </a:r>
            <a:r>
              <a:rPr lang="en-GB" b="1" dirty="0">
                <a:solidFill>
                  <a:schemeClr val="accent1">
                    <a:lumMod val="50000"/>
                  </a:schemeClr>
                </a:solidFill>
              </a:rPr>
              <a:t>  </a:t>
            </a:r>
            <a:r>
              <a:rPr lang="en-GB" dirty="0"/>
              <a:t>/   </a:t>
            </a:r>
            <a:r>
              <a:rPr lang="en-GB" b="1" dirty="0">
                <a:solidFill>
                  <a:srgbClr val="7030A0"/>
                </a:solidFill>
              </a:rPr>
              <a:t>Year  4  </a:t>
            </a:r>
            <a:r>
              <a:rPr lang="en-GB" dirty="0"/>
              <a:t>/  </a:t>
            </a:r>
            <a:r>
              <a:rPr lang="en-GB" b="1" dirty="0">
                <a:solidFill>
                  <a:srgbClr val="FF6600"/>
                </a:solidFill>
              </a:rPr>
              <a:t>Year  5  </a:t>
            </a:r>
            <a:r>
              <a:rPr lang="en-GB" dirty="0"/>
              <a:t>/  </a:t>
            </a:r>
            <a:r>
              <a:rPr lang="en-GB" b="1" dirty="0">
                <a:solidFill>
                  <a:srgbClr val="FEA2A0"/>
                </a:solidFill>
              </a:rPr>
              <a:t>Year  6</a:t>
            </a:r>
          </a:p>
        </p:txBody>
      </p:sp>
      <p:sp>
        <p:nvSpPr>
          <p:cNvPr id="6" name="Rectangle 5">
            <a:extLst>
              <a:ext uri="{FF2B5EF4-FFF2-40B4-BE49-F238E27FC236}">
                <a16:creationId xmlns:a16="http://schemas.microsoft.com/office/drawing/2014/main" id="{4506DFB8-7430-4667-9578-476F2FD6EAAA}"/>
              </a:ext>
            </a:extLst>
          </p:cNvPr>
          <p:cNvSpPr/>
          <p:nvPr/>
        </p:nvSpPr>
        <p:spPr>
          <a:xfrm>
            <a:off x="8158784" y="165574"/>
            <a:ext cx="3358612" cy="369332"/>
          </a:xfrm>
          <a:prstGeom prst="rect">
            <a:avLst/>
          </a:prstGeom>
        </p:spPr>
        <p:txBody>
          <a:bodyPr wrap="none">
            <a:spAutoFit/>
          </a:bodyPr>
          <a:lstStyle/>
          <a:p>
            <a:r>
              <a:rPr lang="en-GB" b="1" dirty="0"/>
              <a:t>Drugs, alcohol and tobacco</a:t>
            </a:r>
          </a:p>
        </p:txBody>
      </p:sp>
      <p:sp>
        <p:nvSpPr>
          <p:cNvPr id="7" name="Rectangle 6">
            <a:extLst>
              <a:ext uri="{FF2B5EF4-FFF2-40B4-BE49-F238E27FC236}">
                <a16:creationId xmlns:a16="http://schemas.microsoft.com/office/drawing/2014/main" id="{B83C336E-D994-4DE1-9611-07939C48D5BE}"/>
              </a:ext>
            </a:extLst>
          </p:cNvPr>
          <p:cNvSpPr/>
          <p:nvPr/>
        </p:nvSpPr>
        <p:spPr>
          <a:xfrm>
            <a:off x="8158784" y="534906"/>
            <a:ext cx="3731473" cy="5693866"/>
          </a:xfrm>
          <a:prstGeom prst="rect">
            <a:avLst/>
          </a:prstGeom>
        </p:spPr>
        <p:txBody>
          <a:bodyPr wrap="square">
            <a:spAutoFit/>
          </a:bodyPr>
          <a:lstStyle/>
          <a:p>
            <a:r>
              <a:rPr lang="en-GB" sz="1400" b="1" dirty="0">
                <a:solidFill>
                  <a:srgbClr val="7030A0"/>
                </a:solidFill>
              </a:rPr>
              <a:t>H</a:t>
            </a:r>
            <a:r>
              <a:rPr lang="en-GB" sz="1400" b="1" dirty="0">
                <a:solidFill>
                  <a:srgbClr val="FEA2A0"/>
                </a:solidFill>
              </a:rPr>
              <a:t>46</a:t>
            </a:r>
            <a:r>
              <a:rPr lang="en-GB" sz="1400" b="1" dirty="0">
                <a:solidFill>
                  <a:schemeClr val="accent6">
                    <a:lumMod val="50000"/>
                  </a:schemeClr>
                </a:solidFill>
              </a:rPr>
              <a:t>. </a:t>
            </a:r>
            <a:r>
              <a:rPr lang="en-GB" sz="1400" dirty="0"/>
              <a:t>about the risks and effects of legal drugs common to everyday life (e.g.</a:t>
            </a:r>
          </a:p>
          <a:p>
            <a:r>
              <a:rPr lang="en-GB" sz="1400" dirty="0"/>
              <a:t>cigarettes, e-cigarettes/vaping, alcohol and medicines) and their impact on health; recognise that drug use can become a habit which can be difficult to break</a:t>
            </a:r>
          </a:p>
          <a:p>
            <a:endParaRPr lang="en-GB" sz="1400" b="1" dirty="0">
              <a:solidFill>
                <a:schemeClr val="accent6">
                  <a:lumMod val="50000"/>
                </a:schemeClr>
              </a:solidFill>
            </a:endParaRPr>
          </a:p>
          <a:p>
            <a:r>
              <a:rPr lang="en-GB" sz="1400" b="1" dirty="0">
                <a:solidFill>
                  <a:srgbClr val="FEA2A0"/>
                </a:solidFill>
              </a:rPr>
              <a:t>H47</a:t>
            </a:r>
            <a:r>
              <a:rPr lang="en-GB" sz="1400" b="1" dirty="0">
                <a:solidFill>
                  <a:schemeClr val="accent6">
                    <a:lumMod val="50000"/>
                  </a:schemeClr>
                </a:solidFill>
              </a:rPr>
              <a:t>. </a:t>
            </a:r>
            <a:r>
              <a:rPr lang="en-GB" sz="1400" dirty="0"/>
              <a:t>to recognise that there are laws surrounding the use of legal drugs and that some drugs are illegal to own, use and give to others</a:t>
            </a:r>
          </a:p>
          <a:p>
            <a:endParaRPr lang="en-GB" sz="1400" b="1" dirty="0">
              <a:solidFill>
                <a:schemeClr val="accent6">
                  <a:lumMod val="50000"/>
                </a:schemeClr>
              </a:solidFill>
            </a:endParaRPr>
          </a:p>
          <a:p>
            <a:r>
              <a:rPr lang="en-GB" sz="1400" b="1" dirty="0">
                <a:solidFill>
                  <a:srgbClr val="FEA2A0"/>
                </a:solidFill>
              </a:rPr>
              <a:t>H48</a:t>
            </a:r>
            <a:r>
              <a:rPr lang="en-GB" sz="1400" b="1" dirty="0">
                <a:solidFill>
                  <a:schemeClr val="accent6">
                    <a:lumMod val="50000"/>
                  </a:schemeClr>
                </a:solidFill>
              </a:rPr>
              <a:t>. </a:t>
            </a:r>
            <a:r>
              <a:rPr lang="en-GB" sz="1400" dirty="0"/>
              <a:t>about why people choose to use or not use drugs (including nicotine, alcohol and medicines);</a:t>
            </a:r>
          </a:p>
          <a:p>
            <a:endParaRPr lang="en-GB" sz="1400" b="1" dirty="0">
              <a:solidFill>
                <a:schemeClr val="accent6">
                  <a:lumMod val="50000"/>
                </a:schemeClr>
              </a:solidFill>
            </a:endParaRPr>
          </a:p>
          <a:p>
            <a:r>
              <a:rPr lang="en-GB" sz="1400" b="1" dirty="0">
                <a:solidFill>
                  <a:srgbClr val="FEA2A0"/>
                </a:solidFill>
              </a:rPr>
              <a:t>H49</a:t>
            </a:r>
            <a:r>
              <a:rPr lang="en-GB" sz="1400" b="1" dirty="0">
                <a:solidFill>
                  <a:schemeClr val="accent6">
                    <a:lumMod val="50000"/>
                  </a:schemeClr>
                </a:solidFill>
              </a:rPr>
              <a:t>. </a:t>
            </a:r>
            <a:r>
              <a:rPr lang="en-GB" sz="1400" dirty="0"/>
              <a:t>about the mixed messages in the media about drugs, including alcohol and smoking/</a:t>
            </a:r>
            <a:r>
              <a:rPr lang="en-GB" sz="1400" dirty="0" err="1"/>
              <a:t>vaping</a:t>
            </a:r>
            <a:endParaRPr lang="en-GB" sz="1400" dirty="0"/>
          </a:p>
          <a:p>
            <a:endParaRPr lang="en-GB" sz="1400" b="1" dirty="0">
              <a:solidFill>
                <a:schemeClr val="accent6">
                  <a:lumMod val="50000"/>
                </a:schemeClr>
              </a:solidFill>
            </a:endParaRPr>
          </a:p>
          <a:p>
            <a:r>
              <a:rPr lang="en-GB" sz="1400" b="1" dirty="0">
                <a:solidFill>
                  <a:srgbClr val="FEA2A0"/>
                </a:solidFill>
              </a:rPr>
              <a:t>H50</a:t>
            </a:r>
            <a:r>
              <a:rPr lang="en-GB" sz="1400" b="1" dirty="0">
                <a:solidFill>
                  <a:schemeClr val="accent6">
                    <a:lumMod val="50000"/>
                  </a:schemeClr>
                </a:solidFill>
              </a:rPr>
              <a:t>. </a:t>
            </a:r>
            <a:r>
              <a:rPr lang="en-GB" sz="1400" dirty="0"/>
              <a:t>about the organisations that can support people concerning alcohol, tobacco and nicotine or other drug use; people they can talk to if they have concerns</a:t>
            </a:r>
            <a:endParaRPr lang="en-GB" sz="1000" dirty="0"/>
          </a:p>
        </p:txBody>
      </p:sp>
    </p:spTree>
    <p:extLst>
      <p:ext uri="{BB962C8B-B14F-4D97-AF65-F5344CB8AC3E}">
        <p14:creationId xmlns:p14="http://schemas.microsoft.com/office/powerpoint/2010/main" val="2819800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6095999" y="81577"/>
            <a:ext cx="5354473"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2CD13B31-0310-436D-842E-CD659C52EAC1}"/>
              </a:ext>
            </a:extLst>
          </p:cNvPr>
          <p:cNvSpPr/>
          <p:nvPr/>
        </p:nvSpPr>
        <p:spPr>
          <a:xfrm>
            <a:off x="6095999" y="81577"/>
            <a:ext cx="6096000" cy="923330"/>
          </a:xfrm>
          <a:prstGeom prst="rect">
            <a:avLst/>
          </a:prstGeom>
        </p:spPr>
        <p:txBody>
          <a:bodyPr>
            <a:spAutoFit/>
          </a:bodyPr>
          <a:lstStyle/>
          <a:p>
            <a:r>
              <a:rPr lang="en-GB" b="1" dirty="0">
                <a:solidFill>
                  <a:srgbClr val="000000"/>
                </a:solidFill>
                <a:latin typeface="LeagueSpartan-Bold"/>
              </a:rPr>
              <a:t>CORE THEME 1: </a:t>
            </a:r>
            <a:r>
              <a:rPr lang="en-GB" b="1" dirty="0">
                <a:solidFill>
                  <a:srgbClr val="96529C"/>
                </a:solidFill>
                <a:latin typeface="LeagueSpartan-Bold"/>
              </a:rPr>
              <a:t>HEALTH AND WELLBEING</a:t>
            </a:r>
          </a:p>
          <a:p>
            <a:r>
              <a:rPr lang="en-GB" b="1" dirty="0">
                <a:solidFill>
                  <a:srgbClr val="000000"/>
                </a:solidFill>
                <a:latin typeface="LeagueSpartan-Bold"/>
              </a:rPr>
              <a:t>CORE THEME 2: </a:t>
            </a:r>
            <a:r>
              <a:rPr lang="en-GB" b="1" dirty="0">
                <a:solidFill>
                  <a:srgbClr val="96529C"/>
                </a:solidFill>
                <a:latin typeface="LeagueSpartan-Bold"/>
              </a:rPr>
              <a:t>RELATIONSHIPS</a:t>
            </a:r>
          </a:p>
          <a:p>
            <a:r>
              <a:rPr lang="en-GB" b="1" dirty="0">
                <a:solidFill>
                  <a:srgbClr val="000000"/>
                </a:solidFill>
                <a:latin typeface="LeagueSpartan-Bold"/>
              </a:rPr>
              <a:t>CORE THEME 3: </a:t>
            </a:r>
            <a:r>
              <a:rPr lang="en-GB" b="1" dirty="0">
                <a:solidFill>
                  <a:srgbClr val="96529C"/>
                </a:solidFill>
                <a:latin typeface="LeagueSpartan-Bold"/>
              </a:rPr>
              <a:t>LIVING IN THE WIDER WORLD</a:t>
            </a:r>
            <a:endParaRPr lang="en-GB" dirty="0"/>
          </a:p>
        </p:txBody>
      </p:sp>
      <p:sp>
        <p:nvSpPr>
          <p:cNvPr id="3" name="Rectangle 2">
            <a:extLst>
              <a:ext uri="{FF2B5EF4-FFF2-40B4-BE49-F238E27FC236}">
                <a16:creationId xmlns:a16="http://schemas.microsoft.com/office/drawing/2014/main" id="{332974AC-0957-4DB2-BE81-BB6142113D37}"/>
              </a:ext>
            </a:extLst>
          </p:cNvPr>
          <p:cNvSpPr/>
          <p:nvPr/>
        </p:nvSpPr>
        <p:spPr>
          <a:xfrm>
            <a:off x="278234" y="1222201"/>
            <a:ext cx="5817765" cy="4862870"/>
          </a:xfrm>
          <a:prstGeom prst="rect">
            <a:avLst/>
          </a:prstGeom>
        </p:spPr>
        <p:txBody>
          <a:bodyPr wrap="square">
            <a:spAutoFit/>
          </a:bodyPr>
          <a:lstStyle/>
          <a:p>
            <a:r>
              <a:rPr lang="en-GB" b="1" dirty="0">
                <a:solidFill>
                  <a:srgbClr val="000000"/>
                </a:solidFill>
                <a:latin typeface="GlacialIndifference-Bold"/>
              </a:rPr>
              <a:t>CORE THEME 1: </a:t>
            </a:r>
            <a:r>
              <a:rPr lang="en-GB" b="1" dirty="0">
                <a:solidFill>
                  <a:srgbClr val="96529C"/>
                </a:solidFill>
                <a:latin typeface="GlacialIndifference-Bold"/>
              </a:rPr>
              <a:t>HEALTH AND WELLBEING</a:t>
            </a:r>
          </a:p>
          <a:p>
            <a:r>
              <a:rPr lang="en-GB" sz="1600" b="1" u="sng" dirty="0">
                <a:solidFill>
                  <a:srgbClr val="000000"/>
                </a:solidFill>
                <a:latin typeface="LeagueSpartan-Bold"/>
              </a:rPr>
              <a:t>KS1</a:t>
            </a:r>
            <a:r>
              <a:rPr lang="en-GB" sz="2400" b="1" dirty="0">
                <a:solidFill>
                  <a:srgbClr val="000000"/>
                </a:solidFill>
                <a:latin typeface="LeagueSpartan-Bold"/>
              </a:rPr>
              <a:t> </a:t>
            </a:r>
            <a:r>
              <a:rPr lang="en-GB" sz="1600" dirty="0">
                <a:solidFill>
                  <a:srgbClr val="000000"/>
                </a:solidFill>
                <a:latin typeface="ITCAvantGardePro-Md"/>
              </a:rPr>
              <a:t>Learning opportunities in Health and Wellbeing </a:t>
            </a:r>
            <a:r>
              <a:rPr lang="en-GB" sz="1600" i="1" dirty="0">
                <a:solidFill>
                  <a:srgbClr val="000000"/>
                </a:solidFill>
                <a:latin typeface="OpenSansLight-Italic"/>
              </a:rPr>
              <a:t>Pupils learn...</a:t>
            </a:r>
          </a:p>
          <a:p>
            <a:endParaRPr lang="en-GB" sz="1200" i="1" dirty="0">
              <a:solidFill>
                <a:srgbClr val="000000"/>
              </a:solidFill>
              <a:latin typeface="OpenSansLight-Italic"/>
            </a:endParaRPr>
          </a:p>
          <a:p>
            <a:r>
              <a:rPr lang="en-GB" b="1" dirty="0">
                <a:latin typeface="ITCAvantGardePro-Bk"/>
              </a:rPr>
              <a:t>Healthy lifestyles (physical wellbeing)</a:t>
            </a:r>
          </a:p>
          <a:p>
            <a:r>
              <a:rPr lang="en-GB" sz="1400" b="1" dirty="0">
                <a:solidFill>
                  <a:schemeClr val="accent5">
                    <a:lumMod val="50000"/>
                  </a:schemeClr>
                </a:solidFill>
                <a:latin typeface="Lato-Bold"/>
              </a:rPr>
              <a:t>H1. </a:t>
            </a:r>
            <a:r>
              <a:rPr lang="en-GB" sz="1400" dirty="0">
                <a:solidFill>
                  <a:schemeClr val="accent5">
                    <a:lumMod val="50000"/>
                  </a:schemeClr>
                </a:solidFill>
                <a:latin typeface="Lato-Light"/>
              </a:rPr>
              <a:t>about what keeping healthy means; </a:t>
            </a:r>
            <a:r>
              <a:rPr lang="en-GB" sz="1400" dirty="0">
                <a:solidFill>
                  <a:schemeClr val="accent2">
                    <a:lumMod val="50000"/>
                  </a:schemeClr>
                </a:solidFill>
                <a:latin typeface="Lato-Light"/>
              </a:rPr>
              <a:t>different ways to keep healthy</a:t>
            </a:r>
          </a:p>
          <a:p>
            <a:r>
              <a:rPr lang="en-GB" sz="1400" b="1" dirty="0">
                <a:solidFill>
                  <a:schemeClr val="accent5">
                    <a:lumMod val="50000"/>
                  </a:schemeClr>
                </a:solidFill>
                <a:latin typeface="Lato-Bold"/>
              </a:rPr>
              <a:t>H2. </a:t>
            </a:r>
            <a:r>
              <a:rPr lang="en-GB" sz="1400" dirty="0">
                <a:solidFill>
                  <a:srgbClr val="FF0000"/>
                </a:solidFill>
                <a:latin typeface="Lato-Light"/>
              </a:rPr>
              <a:t>about foods that support good health and </a:t>
            </a:r>
            <a:r>
              <a:rPr lang="en-GB" sz="1400" dirty="0">
                <a:solidFill>
                  <a:schemeClr val="accent2">
                    <a:lumMod val="50000"/>
                  </a:schemeClr>
                </a:solidFill>
                <a:latin typeface="Lato-Light"/>
              </a:rPr>
              <a:t>the risks of eating too much sugar</a:t>
            </a:r>
          </a:p>
          <a:p>
            <a:r>
              <a:rPr lang="en-GB" sz="1400" b="1" dirty="0">
                <a:solidFill>
                  <a:srgbClr val="FF0000"/>
                </a:solidFill>
                <a:latin typeface="Lato-Bold"/>
              </a:rPr>
              <a:t>H3. </a:t>
            </a:r>
            <a:r>
              <a:rPr lang="en-GB" sz="1400" dirty="0">
                <a:solidFill>
                  <a:srgbClr val="FF0000"/>
                </a:solidFill>
                <a:latin typeface="Lato-Light"/>
              </a:rPr>
              <a:t>about how physical activity helps us to stay healthy; </a:t>
            </a:r>
            <a:r>
              <a:rPr lang="en-GB" sz="1400" dirty="0">
                <a:solidFill>
                  <a:schemeClr val="accent2">
                    <a:lumMod val="50000"/>
                  </a:schemeClr>
                </a:solidFill>
                <a:latin typeface="Lato-Light"/>
              </a:rPr>
              <a:t>and ways to be physically active everyday</a:t>
            </a:r>
          </a:p>
          <a:p>
            <a:r>
              <a:rPr lang="en-GB" sz="1400" b="1" dirty="0">
                <a:solidFill>
                  <a:schemeClr val="accent5">
                    <a:lumMod val="50000"/>
                  </a:schemeClr>
                </a:solidFill>
                <a:latin typeface="Lato-Bold"/>
              </a:rPr>
              <a:t>H4. </a:t>
            </a:r>
            <a:r>
              <a:rPr lang="en-GB" sz="1400" dirty="0">
                <a:solidFill>
                  <a:schemeClr val="accent5">
                    <a:lumMod val="50000"/>
                  </a:schemeClr>
                </a:solidFill>
                <a:latin typeface="Lato-Light"/>
              </a:rPr>
              <a:t>about why sleep is important and different ways to rest and relax</a:t>
            </a:r>
          </a:p>
          <a:p>
            <a:r>
              <a:rPr lang="en-GB" sz="1400" b="1" dirty="0">
                <a:solidFill>
                  <a:srgbClr val="FF0000"/>
                </a:solidFill>
                <a:latin typeface="Lato-Bold"/>
              </a:rPr>
              <a:t>H5. </a:t>
            </a:r>
            <a:r>
              <a:rPr lang="en-GB" sz="1400" dirty="0">
                <a:solidFill>
                  <a:srgbClr val="FF0000"/>
                </a:solidFill>
                <a:latin typeface="Lato-Light"/>
              </a:rPr>
              <a:t>simple hygiene routines </a:t>
            </a:r>
            <a:r>
              <a:rPr lang="en-GB" sz="1400" dirty="0">
                <a:solidFill>
                  <a:schemeClr val="accent5">
                    <a:lumMod val="50000"/>
                  </a:schemeClr>
                </a:solidFill>
                <a:latin typeface="Lato-Light"/>
              </a:rPr>
              <a:t>that can stop germs from spreading</a:t>
            </a:r>
          </a:p>
          <a:p>
            <a:r>
              <a:rPr lang="en-GB" sz="1400" b="1" dirty="0">
                <a:solidFill>
                  <a:schemeClr val="accent5">
                    <a:lumMod val="50000"/>
                  </a:schemeClr>
                </a:solidFill>
                <a:latin typeface="Lato-Bold"/>
              </a:rPr>
              <a:t>H6. </a:t>
            </a:r>
            <a:r>
              <a:rPr lang="en-GB" sz="1400" dirty="0">
                <a:solidFill>
                  <a:schemeClr val="accent5">
                    <a:lumMod val="50000"/>
                  </a:schemeClr>
                </a:solidFill>
                <a:latin typeface="Lato-Light"/>
              </a:rPr>
              <a:t>that medicines (including vaccinations and immunisations and those that support allergic reactions) can help people to stay healthy</a:t>
            </a:r>
          </a:p>
          <a:p>
            <a:r>
              <a:rPr lang="en-GB" sz="1400" b="1" dirty="0">
                <a:solidFill>
                  <a:srgbClr val="FF0000"/>
                </a:solidFill>
                <a:latin typeface="Lato-Bold"/>
              </a:rPr>
              <a:t>H7. </a:t>
            </a:r>
            <a:r>
              <a:rPr lang="en-GB" sz="1400" dirty="0">
                <a:solidFill>
                  <a:srgbClr val="FF0000"/>
                </a:solidFill>
                <a:latin typeface="Lato-Light"/>
              </a:rPr>
              <a:t>about dental care and visiting the dentist</a:t>
            </a:r>
            <a:r>
              <a:rPr lang="en-GB" sz="1400" dirty="0">
                <a:solidFill>
                  <a:srgbClr val="000000"/>
                </a:solidFill>
                <a:latin typeface="Lato-Light"/>
              </a:rPr>
              <a:t>; </a:t>
            </a:r>
            <a:r>
              <a:rPr lang="en-GB" sz="1400" dirty="0">
                <a:solidFill>
                  <a:schemeClr val="accent5">
                    <a:lumMod val="50000"/>
                  </a:schemeClr>
                </a:solidFill>
                <a:latin typeface="Lato-Light"/>
              </a:rPr>
              <a:t>how to brush teeth correctly; food and drink that support dental health</a:t>
            </a:r>
          </a:p>
          <a:p>
            <a:r>
              <a:rPr lang="en-GB" sz="1400" b="1" dirty="0">
                <a:solidFill>
                  <a:srgbClr val="FF0000"/>
                </a:solidFill>
                <a:latin typeface="Lato-Bold"/>
              </a:rPr>
              <a:t>H8. </a:t>
            </a:r>
            <a:r>
              <a:rPr lang="en-GB" sz="1400" dirty="0">
                <a:solidFill>
                  <a:srgbClr val="FF0000"/>
                </a:solidFill>
                <a:latin typeface="Lato-Light"/>
              </a:rPr>
              <a:t>how to keep safe in the sun </a:t>
            </a:r>
            <a:r>
              <a:rPr lang="en-GB" sz="1400" dirty="0">
                <a:solidFill>
                  <a:schemeClr val="accent5">
                    <a:lumMod val="50000"/>
                  </a:schemeClr>
                </a:solidFill>
                <a:latin typeface="Lato-Light"/>
              </a:rPr>
              <a:t>and protect skin from sun damage</a:t>
            </a:r>
          </a:p>
          <a:p>
            <a:r>
              <a:rPr lang="en-GB" sz="1400" b="1" dirty="0">
                <a:solidFill>
                  <a:schemeClr val="accent5">
                    <a:lumMod val="50000"/>
                  </a:schemeClr>
                </a:solidFill>
                <a:latin typeface="Lato-Bold"/>
              </a:rPr>
              <a:t>H9. </a:t>
            </a:r>
            <a:r>
              <a:rPr lang="en-GB" sz="1400" dirty="0">
                <a:solidFill>
                  <a:schemeClr val="accent5">
                    <a:lumMod val="50000"/>
                  </a:schemeClr>
                </a:solidFill>
                <a:latin typeface="Lato-Light"/>
              </a:rPr>
              <a:t>about different ways to learn and play; recognising the importance of knowing when to take a break from time online or TV</a:t>
            </a:r>
          </a:p>
          <a:p>
            <a:r>
              <a:rPr lang="en-GB" sz="1400" b="1" dirty="0">
                <a:solidFill>
                  <a:schemeClr val="accent2">
                    <a:lumMod val="50000"/>
                  </a:schemeClr>
                </a:solidFill>
                <a:latin typeface="Lato-Bold"/>
              </a:rPr>
              <a:t>H10. </a:t>
            </a:r>
            <a:r>
              <a:rPr lang="en-GB" sz="1400" dirty="0">
                <a:solidFill>
                  <a:schemeClr val="accent2">
                    <a:lumMod val="50000"/>
                  </a:schemeClr>
                </a:solidFill>
                <a:latin typeface="Lato-Light"/>
              </a:rPr>
              <a:t>about the people who help us to stay physically healthy</a:t>
            </a:r>
            <a:endParaRPr lang="en-GB" sz="1400" dirty="0">
              <a:solidFill>
                <a:schemeClr val="accent2">
                  <a:lumMod val="50000"/>
                </a:schemeClr>
              </a:solidFill>
            </a:endParaRPr>
          </a:p>
        </p:txBody>
      </p:sp>
      <p:sp>
        <p:nvSpPr>
          <p:cNvPr id="4" name="Rectangle 3">
            <a:extLst>
              <a:ext uri="{FF2B5EF4-FFF2-40B4-BE49-F238E27FC236}">
                <a16:creationId xmlns:a16="http://schemas.microsoft.com/office/drawing/2014/main" id="{E031460D-FA77-41D6-84EF-06B544AB7E1F}"/>
              </a:ext>
            </a:extLst>
          </p:cNvPr>
          <p:cNvSpPr/>
          <p:nvPr/>
        </p:nvSpPr>
        <p:spPr>
          <a:xfrm>
            <a:off x="6490983" y="1421178"/>
            <a:ext cx="5496885" cy="4678204"/>
          </a:xfrm>
          <a:prstGeom prst="rect">
            <a:avLst/>
          </a:prstGeom>
        </p:spPr>
        <p:txBody>
          <a:bodyPr wrap="square">
            <a:spAutoFit/>
          </a:bodyPr>
          <a:lstStyle/>
          <a:p>
            <a:r>
              <a:rPr lang="en-GB" b="1" dirty="0">
                <a:latin typeface="ITCAvantGardePro-Bk"/>
              </a:rPr>
              <a:t>Mental health</a:t>
            </a:r>
          </a:p>
          <a:p>
            <a:r>
              <a:rPr lang="en-GB" sz="1400" b="1" dirty="0">
                <a:solidFill>
                  <a:srgbClr val="FF0000"/>
                </a:solidFill>
              </a:rPr>
              <a:t>H11. </a:t>
            </a:r>
            <a:r>
              <a:rPr lang="en-GB" sz="1400" dirty="0">
                <a:solidFill>
                  <a:srgbClr val="FF0000"/>
                </a:solidFill>
              </a:rPr>
              <a:t>about different feelings that humans can experience</a:t>
            </a:r>
          </a:p>
          <a:p>
            <a:r>
              <a:rPr lang="en-GB" sz="1400" b="1" dirty="0">
                <a:solidFill>
                  <a:schemeClr val="accent5">
                    <a:lumMod val="50000"/>
                  </a:schemeClr>
                </a:solidFill>
              </a:rPr>
              <a:t>H</a:t>
            </a:r>
            <a:r>
              <a:rPr lang="en-GB" sz="1400" b="1" dirty="0">
                <a:solidFill>
                  <a:schemeClr val="accent2">
                    <a:lumMod val="50000"/>
                  </a:schemeClr>
                </a:solidFill>
              </a:rPr>
              <a:t>12. </a:t>
            </a:r>
            <a:r>
              <a:rPr lang="en-GB" sz="1400" dirty="0">
                <a:solidFill>
                  <a:schemeClr val="accent2">
                    <a:lumMod val="50000"/>
                  </a:schemeClr>
                </a:solidFill>
              </a:rPr>
              <a:t>how to recognise and name different feelings</a:t>
            </a:r>
          </a:p>
          <a:p>
            <a:r>
              <a:rPr lang="en-GB" sz="1400" b="1" dirty="0">
                <a:solidFill>
                  <a:schemeClr val="accent5">
                    <a:lumMod val="50000"/>
                  </a:schemeClr>
                </a:solidFill>
              </a:rPr>
              <a:t>H</a:t>
            </a:r>
            <a:r>
              <a:rPr lang="en-GB" sz="1400" b="1" dirty="0">
                <a:solidFill>
                  <a:schemeClr val="accent2">
                    <a:lumMod val="50000"/>
                  </a:schemeClr>
                </a:solidFill>
              </a:rPr>
              <a:t>13. </a:t>
            </a:r>
            <a:r>
              <a:rPr lang="en-GB" sz="1400" dirty="0">
                <a:solidFill>
                  <a:schemeClr val="accent2">
                    <a:lumMod val="50000"/>
                  </a:schemeClr>
                </a:solidFill>
              </a:rPr>
              <a:t>how feelings can affect people’s bodies and how they behave</a:t>
            </a:r>
          </a:p>
          <a:p>
            <a:r>
              <a:rPr lang="en-GB" sz="1400" b="1" dirty="0">
                <a:solidFill>
                  <a:srgbClr val="FF0000"/>
                </a:solidFill>
              </a:rPr>
              <a:t>H</a:t>
            </a:r>
            <a:r>
              <a:rPr lang="en-GB" sz="1400" b="1" dirty="0">
                <a:solidFill>
                  <a:schemeClr val="accent5">
                    <a:lumMod val="50000"/>
                  </a:schemeClr>
                </a:solidFill>
              </a:rPr>
              <a:t>14. </a:t>
            </a:r>
            <a:r>
              <a:rPr lang="en-GB" sz="1400" dirty="0">
                <a:solidFill>
                  <a:schemeClr val="accent2">
                    <a:lumMod val="50000"/>
                  </a:schemeClr>
                </a:solidFill>
              </a:rPr>
              <a:t>how to recognise what others might be feeling</a:t>
            </a:r>
          </a:p>
          <a:p>
            <a:r>
              <a:rPr lang="en-GB" sz="1400" b="1" dirty="0">
                <a:solidFill>
                  <a:schemeClr val="accent5">
                    <a:lumMod val="50000"/>
                  </a:schemeClr>
                </a:solidFill>
              </a:rPr>
              <a:t>H15. </a:t>
            </a:r>
            <a:r>
              <a:rPr lang="en-GB" sz="1400" dirty="0">
                <a:solidFill>
                  <a:schemeClr val="accent5">
                    <a:lumMod val="50000"/>
                  </a:schemeClr>
                </a:solidFill>
              </a:rPr>
              <a:t>to recognise that not everyone feels the same at the same time, or feels the same about the same things</a:t>
            </a:r>
          </a:p>
          <a:p>
            <a:r>
              <a:rPr lang="en-GB" sz="1400" b="1" dirty="0">
                <a:solidFill>
                  <a:schemeClr val="accent2">
                    <a:lumMod val="50000"/>
                  </a:schemeClr>
                </a:solidFill>
              </a:rPr>
              <a:t>H16. </a:t>
            </a:r>
            <a:r>
              <a:rPr lang="en-GB" sz="1400" dirty="0">
                <a:solidFill>
                  <a:schemeClr val="accent2">
                    <a:lumMod val="50000"/>
                  </a:schemeClr>
                </a:solidFill>
              </a:rPr>
              <a:t>about ways of sharing feelings; </a:t>
            </a:r>
            <a:r>
              <a:rPr lang="en-GB" sz="1400" dirty="0">
                <a:solidFill>
                  <a:schemeClr val="accent5">
                    <a:lumMod val="50000"/>
                  </a:schemeClr>
                </a:solidFill>
              </a:rPr>
              <a:t>a range of words to describe feelings</a:t>
            </a:r>
          </a:p>
          <a:p>
            <a:r>
              <a:rPr lang="en-GB" sz="1400" b="1" dirty="0">
                <a:solidFill>
                  <a:schemeClr val="accent5">
                    <a:lumMod val="50000"/>
                  </a:schemeClr>
                </a:solidFill>
              </a:rPr>
              <a:t>H</a:t>
            </a:r>
            <a:r>
              <a:rPr lang="en-GB" sz="1400" b="1" dirty="0">
                <a:solidFill>
                  <a:schemeClr val="accent2">
                    <a:lumMod val="50000"/>
                  </a:schemeClr>
                </a:solidFill>
              </a:rPr>
              <a:t>17. </a:t>
            </a:r>
            <a:r>
              <a:rPr lang="en-GB" sz="1400" dirty="0">
                <a:solidFill>
                  <a:schemeClr val="accent2">
                    <a:lumMod val="50000"/>
                  </a:schemeClr>
                </a:solidFill>
              </a:rPr>
              <a:t>about things that help people feel good (e.g. playing outside, doing things they enjoy, spending time with family, getting enough sleep)</a:t>
            </a:r>
          </a:p>
          <a:p>
            <a:r>
              <a:rPr lang="en-GB" sz="1400" b="1" dirty="0">
                <a:solidFill>
                  <a:schemeClr val="accent5">
                    <a:lumMod val="50000"/>
                  </a:schemeClr>
                </a:solidFill>
              </a:rPr>
              <a:t>H18. </a:t>
            </a:r>
            <a:r>
              <a:rPr lang="en-GB" sz="1400" dirty="0">
                <a:solidFill>
                  <a:schemeClr val="accent5">
                    <a:lumMod val="50000"/>
                  </a:schemeClr>
                </a:solidFill>
              </a:rPr>
              <a:t>different things they can do to manage big feelings, to help calm themselves down and/or change their mood when they don’t feel good</a:t>
            </a:r>
          </a:p>
          <a:p>
            <a:r>
              <a:rPr lang="en-GB" sz="1400" b="1" dirty="0">
                <a:solidFill>
                  <a:schemeClr val="accent2">
                    <a:lumMod val="50000"/>
                  </a:schemeClr>
                </a:solidFill>
              </a:rPr>
              <a:t>H19. </a:t>
            </a:r>
            <a:r>
              <a:rPr lang="en-GB" sz="1400" dirty="0">
                <a:solidFill>
                  <a:schemeClr val="accent2">
                    <a:lumMod val="50000"/>
                  </a:schemeClr>
                </a:solidFill>
              </a:rPr>
              <a:t>to recognise when they need help with feelings; that it is important to ask for help with feelings; and how to ask for it</a:t>
            </a:r>
          </a:p>
          <a:p>
            <a:r>
              <a:rPr lang="en-GB" sz="1400" b="1" dirty="0">
                <a:solidFill>
                  <a:schemeClr val="accent5">
                    <a:lumMod val="50000"/>
                  </a:schemeClr>
                </a:solidFill>
              </a:rPr>
              <a:t>H20. </a:t>
            </a:r>
            <a:r>
              <a:rPr lang="en-GB" sz="1400" dirty="0">
                <a:solidFill>
                  <a:schemeClr val="accent5">
                    <a:lumMod val="50000"/>
                  </a:schemeClr>
                </a:solidFill>
              </a:rPr>
              <a:t>about change </a:t>
            </a:r>
            <a:r>
              <a:rPr lang="en-GB" sz="1400" u="sng" dirty="0">
                <a:solidFill>
                  <a:schemeClr val="accent5">
                    <a:lumMod val="50000"/>
                  </a:schemeClr>
                </a:solidFill>
              </a:rPr>
              <a:t>and</a:t>
            </a:r>
            <a:r>
              <a:rPr lang="en-GB" sz="1400" dirty="0">
                <a:solidFill>
                  <a:schemeClr val="accent5">
                    <a:lumMod val="50000"/>
                  </a:schemeClr>
                </a:solidFill>
              </a:rPr>
              <a:t> </a:t>
            </a:r>
            <a:r>
              <a:rPr lang="en-GB" sz="1400" u="sng" dirty="0">
                <a:solidFill>
                  <a:schemeClr val="accent5">
                    <a:lumMod val="50000"/>
                  </a:schemeClr>
                </a:solidFill>
              </a:rPr>
              <a:t>loss (including death</a:t>
            </a:r>
            <a:r>
              <a:rPr lang="en-GB" sz="1400" dirty="0">
                <a:solidFill>
                  <a:schemeClr val="accent5">
                    <a:lumMod val="50000"/>
                  </a:schemeClr>
                </a:solidFill>
              </a:rPr>
              <a:t>); to identify feelings associated with this; to recognise what helps people to feel better</a:t>
            </a:r>
          </a:p>
        </p:txBody>
      </p:sp>
      <p:sp>
        <p:nvSpPr>
          <p:cNvPr id="6" name="TextBox 5"/>
          <p:cNvSpPr txBox="1"/>
          <p:nvPr/>
        </p:nvSpPr>
        <p:spPr>
          <a:xfrm>
            <a:off x="1552489" y="6335236"/>
            <a:ext cx="9451626" cy="369332"/>
          </a:xfrm>
          <a:prstGeom prst="rect">
            <a:avLst/>
          </a:prstGeom>
          <a:noFill/>
        </p:spPr>
        <p:txBody>
          <a:bodyPr wrap="none" rtlCol="0">
            <a:spAutoFit/>
          </a:bodyPr>
          <a:lstStyle/>
          <a:p>
            <a:r>
              <a:rPr lang="en-GB" dirty="0">
                <a:solidFill>
                  <a:srgbClr val="FF0000"/>
                </a:solidFill>
              </a:rPr>
              <a:t>Reception coverage     		</a:t>
            </a:r>
            <a:r>
              <a:rPr lang="en-GB" dirty="0">
                <a:solidFill>
                  <a:schemeClr val="accent2">
                    <a:lumMod val="50000"/>
                  </a:schemeClr>
                </a:solidFill>
              </a:rPr>
              <a:t>Year 1 coverage		</a:t>
            </a:r>
            <a:r>
              <a:rPr lang="en-GB" dirty="0">
                <a:solidFill>
                  <a:schemeClr val="accent5">
                    <a:lumMod val="50000"/>
                  </a:schemeClr>
                </a:solidFill>
              </a:rPr>
              <a:t>Year 2 coverage</a:t>
            </a:r>
          </a:p>
        </p:txBody>
      </p:sp>
      <p:sp>
        <p:nvSpPr>
          <p:cNvPr id="5" name="TextBox 4"/>
          <p:cNvSpPr txBox="1"/>
          <p:nvPr/>
        </p:nvSpPr>
        <p:spPr>
          <a:xfrm>
            <a:off x="755888" y="358576"/>
            <a:ext cx="5134739" cy="523220"/>
          </a:xfrm>
          <a:prstGeom prst="rect">
            <a:avLst/>
          </a:prstGeom>
          <a:noFill/>
        </p:spPr>
        <p:txBody>
          <a:bodyPr wrap="none" rtlCol="0">
            <a:spAutoFit/>
          </a:bodyPr>
          <a:lstStyle/>
          <a:p>
            <a:r>
              <a:rPr lang="en-GB" sz="2800" b="1" u="sng" dirty="0"/>
              <a:t>KS1 overview of each theme</a:t>
            </a:r>
          </a:p>
        </p:txBody>
      </p:sp>
    </p:spTree>
    <p:extLst>
      <p:ext uri="{BB962C8B-B14F-4D97-AF65-F5344CB8AC3E}">
        <p14:creationId xmlns:p14="http://schemas.microsoft.com/office/powerpoint/2010/main" val="10301674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680CD8D-E0D2-491F-BB08-64CB9F523A9B}"/>
              </a:ext>
            </a:extLst>
          </p:cNvPr>
          <p:cNvSpPr/>
          <p:nvPr/>
        </p:nvSpPr>
        <p:spPr>
          <a:xfrm>
            <a:off x="207462" y="90073"/>
            <a:ext cx="3220305" cy="369332"/>
          </a:xfrm>
          <a:prstGeom prst="rect">
            <a:avLst/>
          </a:prstGeom>
        </p:spPr>
        <p:txBody>
          <a:bodyPr wrap="none">
            <a:spAutoFit/>
          </a:bodyPr>
          <a:lstStyle/>
          <a:p>
            <a:r>
              <a:rPr lang="en-GB" b="1" dirty="0">
                <a:solidFill>
                  <a:srgbClr val="000000"/>
                </a:solidFill>
                <a:latin typeface="LeagueSpartan-Bold"/>
              </a:rPr>
              <a:t>CORE THEME 2: </a:t>
            </a:r>
            <a:r>
              <a:rPr lang="en-GB" b="1" dirty="0">
                <a:solidFill>
                  <a:srgbClr val="96529C"/>
                </a:solidFill>
                <a:latin typeface="LeagueSpartan-Bold"/>
              </a:rPr>
              <a:t>RELATIONSHIPS</a:t>
            </a:r>
            <a:endParaRPr lang="en-GB" dirty="0"/>
          </a:p>
        </p:txBody>
      </p:sp>
      <p:sp>
        <p:nvSpPr>
          <p:cNvPr id="3" name="Rectangle 2">
            <a:extLst>
              <a:ext uri="{FF2B5EF4-FFF2-40B4-BE49-F238E27FC236}">
                <a16:creationId xmlns:a16="http://schemas.microsoft.com/office/drawing/2014/main" id="{93ABB2AD-A476-4A0F-81A8-878157092C6E}"/>
              </a:ext>
            </a:extLst>
          </p:cNvPr>
          <p:cNvSpPr/>
          <p:nvPr/>
        </p:nvSpPr>
        <p:spPr>
          <a:xfrm>
            <a:off x="93422" y="575167"/>
            <a:ext cx="6266436" cy="6370975"/>
          </a:xfrm>
          <a:prstGeom prst="rect">
            <a:avLst/>
          </a:prstGeom>
        </p:spPr>
        <p:txBody>
          <a:bodyPr wrap="square">
            <a:spAutoFit/>
          </a:bodyPr>
          <a:lstStyle/>
          <a:p>
            <a:r>
              <a:rPr lang="en-GB" b="1" dirty="0">
                <a:latin typeface="LeagueSpartan-Bold"/>
              </a:rPr>
              <a:t>KS2 </a:t>
            </a:r>
            <a:r>
              <a:rPr lang="en-GB" dirty="0">
                <a:latin typeface="ITCAvantGardePro-Md"/>
              </a:rPr>
              <a:t>Learning opportunities in Relationships</a:t>
            </a:r>
          </a:p>
          <a:p>
            <a:r>
              <a:rPr lang="en-GB" sz="1200" b="1" dirty="0"/>
              <a:t>Families and close positive relationships</a:t>
            </a:r>
          </a:p>
          <a:p>
            <a:r>
              <a:rPr lang="en-GB" sz="1200" b="1" dirty="0">
                <a:solidFill>
                  <a:schemeClr val="accent2">
                    <a:lumMod val="50000"/>
                  </a:schemeClr>
                </a:solidFill>
                <a:effectLst>
                  <a:outerShdw blurRad="38100" dist="38100" dir="2700000" algn="tl">
                    <a:srgbClr val="000000">
                      <a:alpha val="43137"/>
                    </a:srgbClr>
                  </a:outerShdw>
                </a:effectLst>
              </a:rPr>
              <a:t>R</a:t>
            </a:r>
            <a:r>
              <a:rPr lang="en-GB" sz="1200" b="1" dirty="0">
                <a:solidFill>
                  <a:srgbClr val="FEA2A0"/>
                </a:solidFill>
                <a:effectLst>
                  <a:outerShdw blurRad="38100" dist="38100" dir="2700000" algn="tl">
                    <a:srgbClr val="000000">
                      <a:alpha val="43137"/>
                    </a:srgbClr>
                  </a:outerShdw>
                </a:effectLst>
              </a:rPr>
              <a:t>1</a:t>
            </a:r>
            <a:r>
              <a:rPr lang="en-GB" sz="1200" b="1" dirty="0">
                <a:solidFill>
                  <a:srgbClr val="FFFF00"/>
                </a:solidFill>
              </a:rPr>
              <a:t>. </a:t>
            </a:r>
            <a:r>
              <a:rPr lang="en-GB" sz="1200" dirty="0"/>
              <a:t>to recognise that there are different types of relationships (e.g. friendships,</a:t>
            </a:r>
          </a:p>
          <a:p>
            <a:r>
              <a:rPr lang="en-GB" sz="1200" dirty="0"/>
              <a:t>family relationships, romantic relationships, online relationships)</a:t>
            </a:r>
          </a:p>
          <a:p>
            <a:endParaRPr lang="en-GB" sz="1200" dirty="0"/>
          </a:p>
          <a:p>
            <a:r>
              <a:rPr lang="en-GB" sz="1200" b="1" dirty="0">
                <a:solidFill>
                  <a:srgbClr val="FEA2A0"/>
                </a:solidFill>
              </a:rPr>
              <a:t>R2</a:t>
            </a:r>
            <a:r>
              <a:rPr lang="en-GB" sz="1200" b="1" dirty="0"/>
              <a:t>. </a:t>
            </a:r>
            <a:r>
              <a:rPr lang="en-GB" sz="1200" dirty="0"/>
              <a:t>that people may be attracted to someone emotionally, romantically and</a:t>
            </a:r>
          </a:p>
          <a:p>
            <a:r>
              <a:rPr lang="en-GB" sz="1200" dirty="0"/>
              <a:t>sexually; that people may be attracted to someone of the same sex or different</a:t>
            </a:r>
          </a:p>
          <a:p>
            <a:r>
              <a:rPr lang="en-GB" sz="1200" dirty="0"/>
              <a:t>sex to them; that gender identity and sexual orientation are different</a:t>
            </a:r>
          </a:p>
          <a:p>
            <a:endParaRPr lang="en-GB" sz="1200" b="1" dirty="0"/>
          </a:p>
          <a:p>
            <a:r>
              <a:rPr lang="en-GB" sz="1200" b="1" dirty="0">
                <a:solidFill>
                  <a:srgbClr val="FEA2A0"/>
                </a:solidFill>
              </a:rPr>
              <a:t>R3</a:t>
            </a:r>
            <a:r>
              <a:rPr lang="en-GB" sz="1200" b="1" dirty="0"/>
              <a:t>. </a:t>
            </a:r>
            <a:r>
              <a:rPr lang="en-GB" sz="1200" dirty="0"/>
              <a:t>about marriage and civil partnership as a legal declaration of commitment</a:t>
            </a:r>
          </a:p>
          <a:p>
            <a:r>
              <a:rPr lang="en-GB" sz="1200" dirty="0"/>
              <a:t>made by two adults who love and care for each other, which is intended to be</a:t>
            </a:r>
          </a:p>
          <a:p>
            <a:r>
              <a:rPr lang="en-GB" sz="1200" dirty="0"/>
              <a:t>lifelong</a:t>
            </a:r>
          </a:p>
          <a:p>
            <a:endParaRPr lang="en-GB" sz="1200" b="1" dirty="0"/>
          </a:p>
          <a:p>
            <a:r>
              <a:rPr lang="en-GB" sz="1200" b="1" dirty="0">
                <a:solidFill>
                  <a:srgbClr val="FEA2A0"/>
                </a:solidFill>
              </a:rPr>
              <a:t>R4</a:t>
            </a:r>
            <a:r>
              <a:rPr lang="en-GB" sz="1200" b="1" dirty="0"/>
              <a:t>. </a:t>
            </a:r>
            <a:r>
              <a:rPr lang="en-GB" sz="1200" dirty="0"/>
              <a:t>that forcing anyone to marry against their will is a crime; that help and support</a:t>
            </a:r>
          </a:p>
          <a:p>
            <a:r>
              <a:rPr lang="en-GB" sz="1200" dirty="0"/>
              <a:t>is available to people who are worried about this for themselves or others</a:t>
            </a:r>
          </a:p>
          <a:p>
            <a:endParaRPr lang="en-GB" sz="1200" b="1" dirty="0"/>
          </a:p>
          <a:p>
            <a:r>
              <a:rPr lang="en-GB" sz="1200" b="1" dirty="0">
                <a:solidFill>
                  <a:srgbClr val="FEA2A0"/>
                </a:solidFill>
              </a:rPr>
              <a:t>R5</a:t>
            </a:r>
            <a:r>
              <a:rPr lang="en-GB" sz="1200" b="1" dirty="0"/>
              <a:t>. </a:t>
            </a:r>
            <a:r>
              <a:rPr lang="en-GB" sz="1200" dirty="0"/>
              <a:t>that people who love and care for each other can be in a committed</a:t>
            </a:r>
          </a:p>
          <a:p>
            <a:r>
              <a:rPr lang="en-GB" sz="1200" dirty="0"/>
              <a:t>relationship (e.g. marriage), living together, but may also live apart</a:t>
            </a:r>
          </a:p>
          <a:p>
            <a:endParaRPr lang="en-GB" sz="1200" b="1" dirty="0"/>
          </a:p>
          <a:p>
            <a:r>
              <a:rPr lang="en-GB" sz="1200" b="1" dirty="0">
                <a:solidFill>
                  <a:schemeClr val="accent2">
                    <a:lumMod val="50000"/>
                  </a:schemeClr>
                </a:solidFill>
                <a:effectLst>
                  <a:outerShdw blurRad="38100" dist="38100" dir="2700000" algn="tl">
                    <a:srgbClr val="000000">
                      <a:alpha val="43137"/>
                    </a:srgbClr>
                  </a:outerShdw>
                </a:effectLst>
              </a:rPr>
              <a:t>R6</a:t>
            </a:r>
            <a:r>
              <a:rPr lang="en-GB" sz="1200" b="1" dirty="0"/>
              <a:t>. </a:t>
            </a:r>
            <a:r>
              <a:rPr lang="en-GB" sz="1200" dirty="0"/>
              <a:t>that a feature of positive family life is caring relationships; about the different</a:t>
            </a:r>
          </a:p>
          <a:p>
            <a:r>
              <a:rPr lang="en-GB" sz="1200" dirty="0"/>
              <a:t>ways in which people care for one another</a:t>
            </a:r>
          </a:p>
          <a:p>
            <a:endParaRPr lang="en-GB" sz="1200" b="1" dirty="0"/>
          </a:p>
          <a:p>
            <a:r>
              <a:rPr lang="en-GB" sz="1200" b="1" dirty="0">
                <a:solidFill>
                  <a:schemeClr val="accent2">
                    <a:lumMod val="50000"/>
                  </a:schemeClr>
                </a:solidFill>
                <a:effectLst>
                  <a:outerShdw blurRad="38100" dist="38100" dir="2700000" algn="tl">
                    <a:srgbClr val="000000">
                      <a:alpha val="43137"/>
                    </a:srgbClr>
                  </a:outerShdw>
                </a:effectLst>
              </a:rPr>
              <a:t>R</a:t>
            </a:r>
            <a:r>
              <a:rPr lang="en-GB" sz="1200" b="1" dirty="0">
                <a:solidFill>
                  <a:srgbClr val="FEA2A0"/>
                </a:solidFill>
                <a:effectLst>
                  <a:outerShdw blurRad="38100" dist="38100" dir="2700000" algn="tl">
                    <a:srgbClr val="000000">
                      <a:alpha val="43137"/>
                    </a:srgbClr>
                  </a:outerShdw>
                </a:effectLst>
              </a:rPr>
              <a:t>7</a:t>
            </a:r>
            <a:r>
              <a:rPr lang="en-GB" sz="1200" b="1" dirty="0"/>
              <a:t>. </a:t>
            </a:r>
            <a:r>
              <a:rPr lang="en-GB" sz="1200" dirty="0"/>
              <a:t>to recognise and respect that there are different types of family structure</a:t>
            </a:r>
          </a:p>
          <a:p>
            <a:r>
              <a:rPr lang="en-GB" sz="1200" dirty="0"/>
              <a:t>(including single parents, same-sex parents, step-parents, blended families, foster</a:t>
            </a:r>
          </a:p>
          <a:p>
            <a:r>
              <a:rPr lang="en-GB" sz="1200" dirty="0"/>
              <a:t>parents); that families of all types can give family members love, security and</a:t>
            </a:r>
          </a:p>
          <a:p>
            <a:r>
              <a:rPr lang="en-GB" sz="1200" dirty="0"/>
              <a:t>stability</a:t>
            </a:r>
          </a:p>
          <a:p>
            <a:endParaRPr lang="en-GB" sz="1200" b="1" dirty="0"/>
          </a:p>
          <a:p>
            <a:r>
              <a:rPr lang="en-GB" sz="1200" b="1" dirty="0">
                <a:solidFill>
                  <a:schemeClr val="accent2">
                    <a:lumMod val="50000"/>
                  </a:schemeClr>
                </a:solidFill>
                <a:effectLst>
                  <a:outerShdw blurRad="38100" dist="38100" dir="2700000" algn="tl">
                    <a:srgbClr val="000000">
                      <a:alpha val="43137"/>
                    </a:srgbClr>
                  </a:outerShdw>
                </a:effectLst>
              </a:rPr>
              <a:t>R8</a:t>
            </a:r>
            <a:r>
              <a:rPr lang="en-GB" sz="1200" b="1" dirty="0">
                <a:solidFill>
                  <a:srgbClr val="FFFF00"/>
                </a:solidFill>
              </a:rPr>
              <a:t>. </a:t>
            </a:r>
            <a:r>
              <a:rPr lang="en-GB" sz="1200" dirty="0"/>
              <a:t>to recognise other shared characteristics of healthy family life, including</a:t>
            </a:r>
          </a:p>
          <a:p>
            <a:r>
              <a:rPr lang="en-GB" sz="1200" dirty="0"/>
              <a:t>commitment, care, spending time together; being there for each other in times of</a:t>
            </a:r>
          </a:p>
          <a:p>
            <a:r>
              <a:rPr lang="en-GB" sz="1200" dirty="0"/>
              <a:t>difficulty</a:t>
            </a:r>
          </a:p>
          <a:p>
            <a:endParaRPr lang="en-GB" sz="1200" b="1" dirty="0"/>
          </a:p>
          <a:p>
            <a:r>
              <a:rPr lang="en-GB" sz="1200" b="1" dirty="0">
                <a:solidFill>
                  <a:schemeClr val="accent2">
                    <a:lumMod val="50000"/>
                  </a:schemeClr>
                </a:solidFill>
                <a:effectLst>
                  <a:outerShdw blurRad="38100" dist="38100" dir="2700000" algn="tl">
                    <a:srgbClr val="000000">
                      <a:alpha val="43137"/>
                    </a:srgbClr>
                  </a:outerShdw>
                </a:effectLst>
              </a:rPr>
              <a:t>R</a:t>
            </a:r>
            <a:r>
              <a:rPr lang="en-GB" sz="1200" b="1" dirty="0">
                <a:solidFill>
                  <a:srgbClr val="FF6600"/>
                </a:solidFill>
                <a:effectLst>
                  <a:outerShdw blurRad="38100" dist="38100" dir="2700000" algn="tl">
                    <a:srgbClr val="000000">
                      <a:alpha val="43137"/>
                    </a:srgbClr>
                  </a:outerShdw>
                </a:effectLst>
              </a:rPr>
              <a:t>9</a:t>
            </a:r>
            <a:r>
              <a:rPr lang="en-GB" sz="1200" b="1" dirty="0"/>
              <a:t>. </a:t>
            </a:r>
            <a:r>
              <a:rPr lang="en-GB" sz="1200" dirty="0"/>
              <a:t>how to recognise if family relationships are making them feel unhappy or</a:t>
            </a:r>
          </a:p>
          <a:p>
            <a:r>
              <a:rPr lang="en-GB" sz="1200" dirty="0"/>
              <a:t>unsafe, and how to seek help or advice</a:t>
            </a:r>
            <a:endParaRPr lang="en-GB" sz="1200" b="1" dirty="0"/>
          </a:p>
        </p:txBody>
      </p:sp>
      <p:sp>
        <p:nvSpPr>
          <p:cNvPr id="6" name="TextBox 5"/>
          <p:cNvSpPr txBox="1"/>
          <p:nvPr/>
        </p:nvSpPr>
        <p:spPr>
          <a:xfrm>
            <a:off x="7231989" y="6149580"/>
            <a:ext cx="4398961" cy="369332"/>
          </a:xfrm>
          <a:prstGeom prst="rect">
            <a:avLst/>
          </a:prstGeom>
          <a:noFill/>
        </p:spPr>
        <p:txBody>
          <a:bodyPr wrap="none" rtlCol="0">
            <a:spAutoFit/>
          </a:bodyPr>
          <a:lstStyle/>
          <a:p>
            <a:r>
              <a:rPr lang="en-GB" b="1" dirty="0">
                <a:solidFill>
                  <a:schemeClr val="accent2">
                    <a:lumMod val="50000"/>
                  </a:schemeClr>
                </a:solidFill>
              </a:rPr>
              <a:t>Year  3  </a:t>
            </a:r>
            <a:r>
              <a:rPr lang="en-GB" dirty="0"/>
              <a:t>/   </a:t>
            </a:r>
            <a:r>
              <a:rPr lang="en-GB" b="1" dirty="0">
                <a:solidFill>
                  <a:srgbClr val="7030A0"/>
                </a:solidFill>
              </a:rPr>
              <a:t>Year  4  </a:t>
            </a:r>
            <a:r>
              <a:rPr lang="en-GB" dirty="0"/>
              <a:t>/  </a:t>
            </a:r>
            <a:r>
              <a:rPr lang="en-GB" b="1" dirty="0">
                <a:solidFill>
                  <a:srgbClr val="FF6600"/>
                </a:solidFill>
              </a:rPr>
              <a:t>Year  5  </a:t>
            </a:r>
            <a:r>
              <a:rPr lang="en-GB" dirty="0"/>
              <a:t>/  </a:t>
            </a:r>
            <a:r>
              <a:rPr lang="en-GB" b="1" dirty="0">
                <a:solidFill>
                  <a:srgbClr val="FEA2A0"/>
                </a:solidFill>
              </a:rPr>
              <a:t>Year  6</a:t>
            </a:r>
          </a:p>
        </p:txBody>
      </p:sp>
      <p:sp>
        <p:nvSpPr>
          <p:cNvPr id="8" name="Rectangle 7"/>
          <p:cNvSpPr/>
          <p:nvPr/>
        </p:nvSpPr>
        <p:spPr>
          <a:xfrm>
            <a:off x="6469040" y="114378"/>
            <a:ext cx="5609229" cy="6063198"/>
          </a:xfrm>
          <a:prstGeom prst="rect">
            <a:avLst/>
          </a:prstGeom>
        </p:spPr>
        <p:txBody>
          <a:bodyPr wrap="square">
            <a:spAutoFit/>
          </a:bodyPr>
          <a:lstStyle/>
          <a:p>
            <a:r>
              <a:rPr lang="en-GB" sz="1400" b="1" dirty="0"/>
              <a:t>Friendships</a:t>
            </a:r>
            <a:endParaRPr lang="en-GB" sz="1400" dirty="0"/>
          </a:p>
          <a:p>
            <a:r>
              <a:rPr lang="en-GB" sz="1200" b="1" dirty="0">
                <a:solidFill>
                  <a:srgbClr val="7030A0"/>
                </a:solidFill>
              </a:rPr>
              <a:t>R10</a:t>
            </a:r>
            <a:r>
              <a:rPr lang="en-GB" sz="1200" b="1" dirty="0"/>
              <a:t>. </a:t>
            </a:r>
            <a:r>
              <a:rPr lang="en-GB" sz="1200" dirty="0"/>
              <a:t>about the importance of friendships; strategies for building positive</a:t>
            </a:r>
          </a:p>
          <a:p>
            <a:r>
              <a:rPr lang="en-GB" sz="1200" dirty="0"/>
              <a:t>friendships; how positive friendships support wellbeing</a:t>
            </a:r>
          </a:p>
          <a:p>
            <a:endParaRPr lang="en-GB" sz="1200" b="1" dirty="0"/>
          </a:p>
          <a:p>
            <a:r>
              <a:rPr lang="en-GB" sz="1200" b="1" dirty="0">
                <a:solidFill>
                  <a:srgbClr val="7030A0"/>
                </a:solidFill>
              </a:rPr>
              <a:t>R11</a:t>
            </a:r>
            <a:r>
              <a:rPr lang="en-GB" sz="1200" b="1" dirty="0"/>
              <a:t>. </a:t>
            </a:r>
            <a:r>
              <a:rPr lang="en-GB" sz="1200" dirty="0"/>
              <a:t>what constitutes a positive healthy friendship (e.g. mutual respect, trust, truthfulness, loyalty, kindness, generosity, sharing interests and experiences, support with problems and difficulties); that the same principles apply to online friendships as to face-to-face relationships</a:t>
            </a:r>
          </a:p>
          <a:p>
            <a:endParaRPr lang="en-GB" sz="1200" b="1" dirty="0"/>
          </a:p>
          <a:p>
            <a:r>
              <a:rPr lang="en-GB" sz="1200" b="1" dirty="0">
                <a:solidFill>
                  <a:srgbClr val="7030A0"/>
                </a:solidFill>
              </a:rPr>
              <a:t>R12</a:t>
            </a:r>
            <a:r>
              <a:rPr lang="en-GB" sz="1200" b="1" dirty="0"/>
              <a:t>. </a:t>
            </a:r>
            <a:r>
              <a:rPr lang="en-GB" sz="1200" dirty="0"/>
              <a:t>to recognise what it means to ‘know someone online’ and how this differs from knowing someone face-to-face; risks of communicating online with others not known face-to-face</a:t>
            </a:r>
          </a:p>
          <a:p>
            <a:endParaRPr lang="en-GB" sz="1200" b="1" dirty="0"/>
          </a:p>
          <a:p>
            <a:r>
              <a:rPr lang="en-GB" sz="1200" b="1" dirty="0">
                <a:solidFill>
                  <a:srgbClr val="7030A0"/>
                </a:solidFill>
              </a:rPr>
              <a:t>R13</a:t>
            </a:r>
            <a:r>
              <a:rPr lang="en-GB" sz="1200" b="1" dirty="0"/>
              <a:t>. </a:t>
            </a:r>
            <a:r>
              <a:rPr lang="en-GB" sz="1200" dirty="0"/>
              <a:t>the importance of seeking support if feeling lonely or excluded</a:t>
            </a:r>
          </a:p>
          <a:p>
            <a:endParaRPr lang="en-GB" sz="1200" b="1" dirty="0"/>
          </a:p>
          <a:p>
            <a:r>
              <a:rPr lang="en-GB" sz="1200" b="1" dirty="0">
                <a:solidFill>
                  <a:srgbClr val="FF6600"/>
                </a:solidFill>
              </a:rPr>
              <a:t>R14</a:t>
            </a:r>
            <a:r>
              <a:rPr lang="en-GB" sz="1200" b="1" dirty="0"/>
              <a:t>. </a:t>
            </a:r>
            <a:r>
              <a:rPr lang="en-GB" sz="1200" dirty="0"/>
              <a:t>that healthy friendships make people feel included; recognise when others may feel lonely or excluded; strategies for how to include them</a:t>
            </a:r>
          </a:p>
          <a:p>
            <a:endParaRPr lang="en-GB" sz="1200" b="1" dirty="0"/>
          </a:p>
          <a:p>
            <a:r>
              <a:rPr lang="en-GB" sz="1200" b="1" dirty="0">
                <a:solidFill>
                  <a:srgbClr val="FF6600"/>
                </a:solidFill>
              </a:rPr>
              <a:t>R15</a:t>
            </a:r>
            <a:r>
              <a:rPr lang="en-GB" sz="1200" b="1" dirty="0"/>
              <a:t>. </a:t>
            </a:r>
            <a:r>
              <a:rPr lang="en-GB" sz="1200" dirty="0"/>
              <a:t>strategies for recognising and managing peer influence and a desire for peer approval in friendships; to recognise the effect of online actions on others</a:t>
            </a:r>
          </a:p>
          <a:p>
            <a:endParaRPr lang="en-GB" sz="1200" b="1" dirty="0"/>
          </a:p>
          <a:p>
            <a:r>
              <a:rPr lang="en-GB" sz="1200" b="1" dirty="0">
                <a:solidFill>
                  <a:srgbClr val="FF6600"/>
                </a:solidFill>
              </a:rPr>
              <a:t>R16</a:t>
            </a:r>
            <a:r>
              <a:rPr lang="en-GB" sz="1200" b="1" dirty="0"/>
              <a:t>. </a:t>
            </a:r>
            <a:r>
              <a:rPr lang="en-GB" sz="1200" dirty="0"/>
              <a:t>how friendships can change over time, about making new friends and the benefits of having different types of friends</a:t>
            </a:r>
          </a:p>
          <a:p>
            <a:endParaRPr lang="en-GB" sz="1200" b="1" dirty="0"/>
          </a:p>
          <a:p>
            <a:r>
              <a:rPr lang="en-GB" sz="1200" b="1" dirty="0">
                <a:solidFill>
                  <a:srgbClr val="FF6600"/>
                </a:solidFill>
              </a:rPr>
              <a:t>R17</a:t>
            </a:r>
            <a:r>
              <a:rPr lang="en-GB" sz="1200" b="1" dirty="0"/>
              <a:t>. </a:t>
            </a:r>
            <a:r>
              <a:rPr lang="en-GB" sz="1200" dirty="0"/>
              <a:t>that friendships have ups and downs; strategies to resolve disputes and reconcile differences positively and safely</a:t>
            </a:r>
          </a:p>
          <a:p>
            <a:endParaRPr lang="en-GB" sz="1200" b="1" dirty="0"/>
          </a:p>
          <a:p>
            <a:r>
              <a:rPr lang="en-GB" sz="1200" b="1" dirty="0">
                <a:solidFill>
                  <a:srgbClr val="7030A0"/>
                </a:solidFill>
              </a:rPr>
              <a:t>R1</a:t>
            </a:r>
            <a:r>
              <a:rPr lang="en-GB" sz="1200" b="1" dirty="0">
                <a:solidFill>
                  <a:srgbClr val="FF6600"/>
                </a:solidFill>
              </a:rPr>
              <a:t>8</a:t>
            </a:r>
            <a:r>
              <a:rPr lang="en-GB" sz="1200" b="1" dirty="0"/>
              <a:t>. </a:t>
            </a:r>
            <a:r>
              <a:rPr lang="en-GB" sz="1200" dirty="0"/>
              <a:t>to recognise if a friendship (online or offline) is making them feel unsafe or uncomfortable; how to manage this and ask for support if necessary</a:t>
            </a:r>
            <a:endParaRPr lang="en-GB" sz="1200" b="1" dirty="0"/>
          </a:p>
          <a:p>
            <a:endParaRPr lang="en-GB" sz="1400" b="1" dirty="0"/>
          </a:p>
        </p:txBody>
      </p:sp>
    </p:spTree>
    <p:extLst>
      <p:ext uri="{BB962C8B-B14F-4D97-AF65-F5344CB8AC3E}">
        <p14:creationId xmlns:p14="http://schemas.microsoft.com/office/powerpoint/2010/main" val="14914436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680CD8D-E0D2-491F-BB08-64CB9F523A9B}"/>
              </a:ext>
            </a:extLst>
          </p:cNvPr>
          <p:cNvSpPr/>
          <p:nvPr/>
        </p:nvSpPr>
        <p:spPr>
          <a:xfrm>
            <a:off x="207462" y="90073"/>
            <a:ext cx="3220305" cy="369332"/>
          </a:xfrm>
          <a:prstGeom prst="rect">
            <a:avLst/>
          </a:prstGeom>
        </p:spPr>
        <p:txBody>
          <a:bodyPr wrap="none">
            <a:spAutoFit/>
          </a:bodyPr>
          <a:lstStyle/>
          <a:p>
            <a:r>
              <a:rPr lang="en-GB" b="1" dirty="0">
                <a:solidFill>
                  <a:srgbClr val="000000"/>
                </a:solidFill>
                <a:latin typeface="LeagueSpartan-Bold"/>
              </a:rPr>
              <a:t>CORE THEME 2: </a:t>
            </a:r>
            <a:r>
              <a:rPr lang="en-GB" b="1" dirty="0">
                <a:solidFill>
                  <a:srgbClr val="96529C"/>
                </a:solidFill>
                <a:latin typeface="LeagueSpartan-Bold"/>
              </a:rPr>
              <a:t>RELATIONSHIPS</a:t>
            </a:r>
            <a:endParaRPr lang="en-GB" dirty="0"/>
          </a:p>
        </p:txBody>
      </p:sp>
      <p:sp>
        <p:nvSpPr>
          <p:cNvPr id="3" name="Rectangle 2">
            <a:extLst>
              <a:ext uri="{FF2B5EF4-FFF2-40B4-BE49-F238E27FC236}">
                <a16:creationId xmlns:a16="http://schemas.microsoft.com/office/drawing/2014/main" id="{93ABB2AD-A476-4A0F-81A8-878157092C6E}"/>
              </a:ext>
            </a:extLst>
          </p:cNvPr>
          <p:cNvSpPr/>
          <p:nvPr/>
        </p:nvSpPr>
        <p:spPr>
          <a:xfrm>
            <a:off x="93421" y="643747"/>
            <a:ext cx="6642939" cy="615553"/>
          </a:xfrm>
          <a:prstGeom prst="rect">
            <a:avLst/>
          </a:prstGeom>
        </p:spPr>
        <p:txBody>
          <a:bodyPr wrap="square">
            <a:spAutoFit/>
          </a:bodyPr>
          <a:lstStyle/>
          <a:p>
            <a:r>
              <a:rPr lang="en-GB" b="1" dirty="0">
                <a:latin typeface="LeagueSpartan-Bold"/>
              </a:rPr>
              <a:t>KS2 </a:t>
            </a:r>
            <a:r>
              <a:rPr lang="en-GB" dirty="0">
                <a:latin typeface="ITCAvantGardePro-Md"/>
              </a:rPr>
              <a:t>Learning opportunities in Relationships</a:t>
            </a:r>
          </a:p>
          <a:p>
            <a:endParaRPr lang="en-GB" sz="1600" b="1" dirty="0"/>
          </a:p>
        </p:txBody>
      </p:sp>
      <p:sp>
        <p:nvSpPr>
          <p:cNvPr id="6" name="TextBox 5"/>
          <p:cNvSpPr txBox="1"/>
          <p:nvPr/>
        </p:nvSpPr>
        <p:spPr>
          <a:xfrm>
            <a:off x="7067583" y="5780248"/>
            <a:ext cx="4398961" cy="369332"/>
          </a:xfrm>
          <a:prstGeom prst="rect">
            <a:avLst/>
          </a:prstGeom>
          <a:noFill/>
        </p:spPr>
        <p:txBody>
          <a:bodyPr wrap="none" rtlCol="0">
            <a:spAutoFit/>
          </a:bodyPr>
          <a:lstStyle/>
          <a:p>
            <a:r>
              <a:rPr lang="en-GB" b="1" dirty="0">
                <a:solidFill>
                  <a:schemeClr val="accent2">
                    <a:lumMod val="50000"/>
                  </a:schemeClr>
                </a:solidFill>
              </a:rPr>
              <a:t>Year  3</a:t>
            </a:r>
            <a:r>
              <a:rPr lang="en-GB" b="1" dirty="0">
                <a:solidFill>
                  <a:schemeClr val="accent1">
                    <a:lumMod val="50000"/>
                  </a:schemeClr>
                </a:solidFill>
              </a:rPr>
              <a:t>  </a:t>
            </a:r>
            <a:r>
              <a:rPr lang="en-GB" dirty="0"/>
              <a:t>/   </a:t>
            </a:r>
            <a:r>
              <a:rPr lang="en-GB" b="1" dirty="0">
                <a:solidFill>
                  <a:srgbClr val="7030A0"/>
                </a:solidFill>
              </a:rPr>
              <a:t>Year  4  </a:t>
            </a:r>
            <a:r>
              <a:rPr lang="en-GB" dirty="0"/>
              <a:t>/  </a:t>
            </a:r>
            <a:r>
              <a:rPr lang="en-GB" b="1" dirty="0">
                <a:solidFill>
                  <a:srgbClr val="FF6600"/>
                </a:solidFill>
              </a:rPr>
              <a:t>Year  5  </a:t>
            </a:r>
            <a:r>
              <a:rPr lang="en-GB" dirty="0"/>
              <a:t>/  </a:t>
            </a:r>
            <a:r>
              <a:rPr lang="en-GB" b="1" dirty="0">
                <a:solidFill>
                  <a:srgbClr val="FEA2A0"/>
                </a:solidFill>
              </a:rPr>
              <a:t>Year  6</a:t>
            </a:r>
          </a:p>
        </p:txBody>
      </p:sp>
      <p:sp>
        <p:nvSpPr>
          <p:cNvPr id="4" name="Rectangle 3"/>
          <p:cNvSpPr/>
          <p:nvPr/>
        </p:nvSpPr>
        <p:spPr>
          <a:xfrm>
            <a:off x="93421" y="962180"/>
            <a:ext cx="5993480" cy="1938992"/>
          </a:xfrm>
          <a:prstGeom prst="rect">
            <a:avLst/>
          </a:prstGeom>
        </p:spPr>
        <p:txBody>
          <a:bodyPr wrap="square">
            <a:spAutoFit/>
          </a:bodyPr>
          <a:lstStyle/>
          <a:p>
            <a:r>
              <a:rPr lang="en-GB" sz="1200" b="1" dirty="0"/>
              <a:t>Managing hurtful behaviour and bullying</a:t>
            </a:r>
          </a:p>
          <a:p>
            <a:r>
              <a:rPr lang="en-GB" sz="1200" b="1" dirty="0">
                <a:solidFill>
                  <a:schemeClr val="accent2">
                    <a:lumMod val="50000"/>
                  </a:schemeClr>
                </a:solidFill>
                <a:effectLst>
                  <a:outerShdw blurRad="38100" dist="38100" dir="2700000" algn="tl">
                    <a:srgbClr val="000000">
                      <a:alpha val="43137"/>
                    </a:srgbClr>
                  </a:outerShdw>
                </a:effectLst>
              </a:rPr>
              <a:t>R19</a:t>
            </a:r>
            <a:r>
              <a:rPr lang="en-GB" sz="1200" b="1" dirty="0"/>
              <a:t>. </a:t>
            </a:r>
            <a:r>
              <a:rPr lang="en-GB" sz="1200" dirty="0"/>
              <a:t>about the impact of bullying, including offline and online, and the consequences of hurtful behaviour</a:t>
            </a:r>
          </a:p>
          <a:p>
            <a:endParaRPr lang="en-GB" sz="1200" dirty="0"/>
          </a:p>
          <a:p>
            <a:r>
              <a:rPr lang="en-GB" sz="1200" b="1" dirty="0">
                <a:solidFill>
                  <a:srgbClr val="7030A0"/>
                </a:solidFill>
              </a:rPr>
              <a:t>R2</a:t>
            </a:r>
            <a:r>
              <a:rPr lang="en-GB" sz="1200" b="1" dirty="0">
                <a:solidFill>
                  <a:srgbClr val="FF6600"/>
                </a:solidFill>
              </a:rPr>
              <a:t>0</a:t>
            </a:r>
            <a:r>
              <a:rPr lang="en-GB" sz="1200" b="1" dirty="0"/>
              <a:t>. </a:t>
            </a:r>
            <a:r>
              <a:rPr lang="en-GB" sz="1200" dirty="0"/>
              <a:t>strategies to respond to hurtful behaviour experienced or witnessed, offline and online (including teasing, name-calling, bullying, trolling, harassment or the deliberate excluding of others); how to report concerns and get support</a:t>
            </a:r>
          </a:p>
          <a:p>
            <a:endParaRPr lang="en-GB" sz="1200" b="1" dirty="0"/>
          </a:p>
          <a:p>
            <a:r>
              <a:rPr lang="en-GB" sz="1200" b="1" dirty="0">
                <a:solidFill>
                  <a:srgbClr val="FF6600"/>
                </a:solidFill>
              </a:rPr>
              <a:t>R21</a:t>
            </a:r>
            <a:r>
              <a:rPr lang="en-GB" sz="1200" b="1" dirty="0"/>
              <a:t>. </a:t>
            </a:r>
            <a:r>
              <a:rPr lang="en-GB" sz="1200" dirty="0"/>
              <a:t>about discrimination: what it means and how to challenge it</a:t>
            </a:r>
          </a:p>
        </p:txBody>
      </p:sp>
      <p:sp>
        <p:nvSpPr>
          <p:cNvPr id="5" name="Rectangle 4"/>
          <p:cNvSpPr/>
          <p:nvPr/>
        </p:nvSpPr>
        <p:spPr>
          <a:xfrm>
            <a:off x="6223380" y="90073"/>
            <a:ext cx="5804214" cy="4708981"/>
          </a:xfrm>
          <a:prstGeom prst="rect">
            <a:avLst/>
          </a:prstGeom>
        </p:spPr>
        <p:txBody>
          <a:bodyPr wrap="square">
            <a:spAutoFit/>
          </a:bodyPr>
          <a:lstStyle/>
          <a:p>
            <a:r>
              <a:rPr lang="en-GB" sz="1200" b="1" dirty="0"/>
              <a:t>Safe relationships</a:t>
            </a:r>
            <a:endParaRPr lang="en-GB" sz="1200" dirty="0"/>
          </a:p>
          <a:p>
            <a:r>
              <a:rPr lang="en-GB" sz="1200" b="1" dirty="0">
                <a:solidFill>
                  <a:schemeClr val="accent2">
                    <a:lumMod val="50000"/>
                  </a:schemeClr>
                </a:solidFill>
                <a:effectLst>
                  <a:outerShdw blurRad="38100" dist="38100" dir="2700000" algn="tl">
                    <a:srgbClr val="000000">
                      <a:alpha val="43137"/>
                    </a:srgbClr>
                  </a:outerShdw>
                </a:effectLst>
              </a:rPr>
              <a:t>R22</a:t>
            </a:r>
            <a:r>
              <a:rPr lang="en-GB" sz="1200" b="1" dirty="0"/>
              <a:t>. </a:t>
            </a:r>
            <a:r>
              <a:rPr lang="en-GB" sz="1200" dirty="0"/>
              <a:t>about privacy and personal boundaries; what is appropriate in friendships and wider relationships (including online);</a:t>
            </a:r>
          </a:p>
          <a:p>
            <a:endParaRPr lang="en-GB" sz="1200" b="1" dirty="0"/>
          </a:p>
          <a:p>
            <a:r>
              <a:rPr lang="en-GB" sz="1200" b="1" dirty="0">
                <a:solidFill>
                  <a:srgbClr val="7030A0"/>
                </a:solidFill>
              </a:rPr>
              <a:t>R23</a:t>
            </a:r>
            <a:r>
              <a:rPr lang="en-GB" sz="1200" b="1" dirty="0"/>
              <a:t>. </a:t>
            </a:r>
            <a:r>
              <a:rPr lang="en-GB" sz="1200" dirty="0"/>
              <a:t>about why someone may behave differently online, including pretending to be someone they are not; strategies for recognising risks, harmful content and contact; how to report concerns</a:t>
            </a:r>
          </a:p>
          <a:p>
            <a:endParaRPr lang="en-GB" sz="1200" b="1" dirty="0"/>
          </a:p>
          <a:p>
            <a:r>
              <a:rPr lang="en-GB" sz="1200" b="1" dirty="0">
                <a:solidFill>
                  <a:schemeClr val="accent2">
                    <a:lumMod val="50000"/>
                  </a:schemeClr>
                </a:solidFill>
                <a:effectLst>
                  <a:outerShdw blurRad="38100" dist="38100" dir="2700000" algn="tl">
                    <a:srgbClr val="000000">
                      <a:alpha val="43137"/>
                    </a:srgbClr>
                  </a:outerShdw>
                </a:effectLst>
              </a:rPr>
              <a:t>R24</a:t>
            </a:r>
            <a:r>
              <a:rPr lang="en-GB" sz="1200" b="1" dirty="0"/>
              <a:t>. </a:t>
            </a:r>
            <a:r>
              <a:rPr lang="en-GB" sz="1200" dirty="0"/>
              <a:t>how to respond safely and appropriately to adults they may encounter (in all contexts including online) whom they do not know</a:t>
            </a:r>
          </a:p>
          <a:p>
            <a:endParaRPr lang="en-GB" sz="1200" b="1" dirty="0"/>
          </a:p>
          <a:p>
            <a:r>
              <a:rPr lang="en-GB" sz="1200" b="1" dirty="0">
                <a:solidFill>
                  <a:srgbClr val="FF6600"/>
                </a:solidFill>
              </a:rPr>
              <a:t>R25</a:t>
            </a:r>
            <a:r>
              <a:rPr lang="en-GB" sz="1200" b="1" dirty="0"/>
              <a:t>. </a:t>
            </a:r>
            <a:r>
              <a:rPr lang="en-GB" sz="1200" dirty="0"/>
              <a:t>recognise different types of physical contact; what is acceptable and</a:t>
            </a:r>
          </a:p>
          <a:p>
            <a:r>
              <a:rPr lang="en-GB" sz="1200" dirty="0"/>
              <a:t>unacceptable; strategies to respond to unwanted physical contact</a:t>
            </a:r>
          </a:p>
          <a:p>
            <a:endParaRPr lang="en-GB" sz="1200" b="1" dirty="0"/>
          </a:p>
          <a:p>
            <a:r>
              <a:rPr lang="en-GB" sz="1200" b="1" dirty="0">
                <a:solidFill>
                  <a:srgbClr val="FF6600"/>
                </a:solidFill>
              </a:rPr>
              <a:t>R2</a:t>
            </a:r>
            <a:r>
              <a:rPr lang="en-GB" sz="1200" b="1" dirty="0">
                <a:solidFill>
                  <a:srgbClr val="FEA2A0"/>
                </a:solidFill>
              </a:rPr>
              <a:t>6</a:t>
            </a:r>
            <a:r>
              <a:rPr lang="en-GB" sz="1200" b="1" dirty="0"/>
              <a:t>. </a:t>
            </a:r>
            <a:r>
              <a:rPr lang="en-GB" sz="1200" dirty="0"/>
              <a:t>about seeking and giving permission (consent) in different situations</a:t>
            </a:r>
          </a:p>
          <a:p>
            <a:endParaRPr lang="en-GB" sz="1200" b="1" dirty="0"/>
          </a:p>
          <a:p>
            <a:r>
              <a:rPr lang="en-GB" sz="1200" b="1" dirty="0">
                <a:solidFill>
                  <a:srgbClr val="7030A0"/>
                </a:solidFill>
              </a:rPr>
              <a:t>R2</a:t>
            </a:r>
            <a:r>
              <a:rPr lang="en-GB" sz="1200" b="1" dirty="0">
                <a:solidFill>
                  <a:srgbClr val="FF6600"/>
                </a:solidFill>
              </a:rPr>
              <a:t>7</a:t>
            </a:r>
            <a:r>
              <a:rPr lang="en-GB" sz="1200" b="1" dirty="0"/>
              <a:t>. </a:t>
            </a:r>
            <a:r>
              <a:rPr lang="en-GB" sz="1200" dirty="0"/>
              <a:t>about keeping something confidential or secret, when this should (e.g. a birthday surprise that others will find out about) or should not be agreed to, and when it is right to break a confidence or share a secret</a:t>
            </a:r>
          </a:p>
          <a:p>
            <a:endParaRPr lang="en-GB" sz="1200" b="1" dirty="0"/>
          </a:p>
          <a:p>
            <a:r>
              <a:rPr lang="en-GB" sz="1200" b="1" dirty="0">
                <a:solidFill>
                  <a:srgbClr val="7030A0"/>
                </a:solidFill>
              </a:rPr>
              <a:t>R2</a:t>
            </a:r>
            <a:r>
              <a:rPr lang="en-GB" sz="1200" b="1" dirty="0">
                <a:solidFill>
                  <a:srgbClr val="FEA2A0"/>
                </a:solidFill>
              </a:rPr>
              <a:t>8</a:t>
            </a:r>
            <a:r>
              <a:rPr lang="en-GB" sz="1200" b="1" dirty="0"/>
              <a:t>. </a:t>
            </a:r>
            <a:r>
              <a:rPr lang="en-GB" sz="1200" dirty="0"/>
              <a:t>how to recognise pressure from others to do something unsafe or that</a:t>
            </a:r>
          </a:p>
          <a:p>
            <a:r>
              <a:rPr lang="en-GB" sz="1200" dirty="0"/>
              <a:t>makes them feel uncomfortable and strategies for managing this</a:t>
            </a:r>
          </a:p>
          <a:p>
            <a:endParaRPr lang="en-GB" sz="1200" b="1" dirty="0"/>
          </a:p>
          <a:p>
            <a:r>
              <a:rPr lang="en-GB" sz="1200" b="1" dirty="0">
                <a:solidFill>
                  <a:srgbClr val="FF6600"/>
                </a:solidFill>
              </a:rPr>
              <a:t>R2</a:t>
            </a:r>
            <a:r>
              <a:rPr lang="en-GB" sz="1200" b="1" dirty="0">
                <a:solidFill>
                  <a:srgbClr val="FEA2A0"/>
                </a:solidFill>
              </a:rPr>
              <a:t>9</a:t>
            </a:r>
            <a:r>
              <a:rPr lang="en-GB" sz="1200" b="1" dirty="0"/>
              <a:t>. </a:t>
            </a:r>
            <a:r>
              <a:rPr lang="en-GB" sz="1200" dirty="0"/>
              <a:t>where to get advice and report concerns if worried about their own or</a:t>
            </a:r>
          </a:p>
          <a:p>
            <a:r>
              <a:rPr lang="en-GB" sz="1200" dirty="0"/>
              <a:t>someone else’s personal safety (including online)</a:t>
            </a:r>
            <a:endParaRPr lang="en-GB" sz="1200" b="1" dirty="0"/>
          </a:p>
        </p:txBody>
      </p:sp>
      <p:sp>
        <p:nvSpPr>
          <p:cNvPr id="8" name="Rectangle 7"/>
          <p:cNvSpPr/>
          <p:nvPr/>
        </p:nvSpPr>
        <p:spPr>
          <a:xfrm>
            <a:off x="93421" y="2998561"/>
            <a:ext cx="6129959" cy="3600986"/>
          </a:xfrm>
          <a:prstGeom prst="rect">
            <a:avLst/>
          </a:prstGeom>
        </p:spPr>
        <p:txBody>
          <a:bodyPr wrap="square">
            <a:spAutoFit/>
          </a:bodyPr>
          <a:lstStyle/>
          <a:p>
            <a:r>
              <a:rPr lang="en-GB" sz="1200" b="1" dirty="0"/>
              <a:t>Respecting self and others</a:t>
            </a:r>
            <a:endParaRPr lang="en-GB" sz="1200" dirty="0"/>
          </a:p>
          <a:p>
            <a:r>
              <a:rPr lang="en-GB" sz="1200" b="1" dirty="0">
                <a:solidFill>
                  <a:schemeClr val="accent2">
                    <a:lumMod val="50000"/>
                  </a:schemeClr>
                </a:solidFill>
                <a:effectLst>
                  <a:outerShdw blurRad="38100" dist="38100" dir="2700000" algn="tl">
                    <a:srgbClr val="000000">
                      <a:alpha val="43137"/>
                    </a:srgbClr>
                  </a:outerShdw>
                </a:effectLst>
              </a:rPr>
              <a:t>R</a:t>
            </a:r>
            <a:r>
              <a:rPr lang="en-GB" sz="1200" b="1" dirty="0">
                <a:solidFill>
                  <a:srgbClr val="FEA2A0"/>
                </a:solidFill>
                <a:effectLst>
                  <a:outerShdw blurRad="38100" dist="38100" dir="2700000" algn="tl">
                    <a:srgbClr val="000000">
                      <a:alpha val="43137"/>
                    </a:srgbClr>
                  </a:outerShdw>
                </a:effectLst>
              </a:rPr>
              <a:t>3</a:t>
            </a:r>
            <a:r>
              <a:rPr lang="en-GB" sz="1200" b="1" dirty="0">
                <a:solidFill>
                  <a:schemeClr val="accent2">
                    <a:lumMod val="50000"/>
                  </a:schemeClr>
                </a:solidFill>
                <a:effectLst>
                  <a:outerShdw blurRad="38100" dist="38100" dir="2700000" algn="tl">
                    <a:srgbClr val="000000">
                      <a:alpha val="43137"/>
                    </a:srgbClr>
                  </a:outerShdw>
                </a:effectLst>
              </a:rPr>
              <a:t>0</a:t>
            </a:r>
            <a:r>
              <a:rPr lang="en-GB" sz="1200" b="1" dirty="0">
                <a:solidFill>
                  <a:srgbClr val="FFFF00"/>
                </a:solidFill>
                <a:effectLst>
                  <a:outerShdw blurRad="38100" dist="38100" dir="2700000" algn="tl">
                    <a:srgbClr val="000000">
                      <a:alpha val="43137"/>
                    </a:srgbClr>
                  </a:outerShdw>
                </a:effectLst>
              </a:rPr>
              <a:t>. </a:t>
            </a:r>
            <a:r>
              <a:rPr lang="en-GB" sz="1200" dirty="0"/>
              <a:t>that personal behaviour can affect other people; to recognise and model</a:t>
            </a:r>
          </a:p>
          <a:p>
            <a:r>
              <a:rPr lang="en-GB" sz="1200" dirty="0"/>
              <a:t>respectful behaviour online</a:t>
            </a:r>
          </a:p>
          <a:p>
            <a:endParaRPr lang="en-GB" sz="1200" b="1" dirty="0"/>
          </a:p>
          <a:p>
            <a:r>
              <a:rPr lang="en-GB" sz="1200" b="1" dirty="0">
                <a:solidFill>
                  <a:schemeClr val="accent2">
                    <a:lumMod val="50000"/>
                  </a:schemeClr>
                </a:solidFill>
                <a:effectLst>
                  <a:outerShdw blurRad="38100" dist="38100" dir="2700000" algn="tl">
                    <a:srgbClr val="000000">
                      <a:alpha val="43137"/>
                    </a:srgbClr>
                  </a:outerShdw>
                </a:effectLst>
              </a:rPr>
              <a:t>R</a:t>
            </a:r>
            <a:r>
              <a:rPr lang="en-GB" sz="1200" b="1" dirty="0">
                <a:solidFill>
                  <a:srgbClr val="FF6600"/>
                </a:solidFill>
                <a:effectLst>
                  <a:outerShdw blurRad="38100" dist="38100" dir="2700000" algn="tl">
                    <a:srgbClr val="000000">
                      <a:alpha val="43137"/>
                    </a:srgbClr>
                  </a:outerShdw>
                </a:effectLst>
              </a:rPr>
              <a:t>31</a:t>
            </a:r>
            <a:r>
              <a:rPr lang="en-GB" sz="1200" b="1" dirty="0"/>
              <a:t>. </a:t>
            </a:r>
            <a:r>
              <a:rPr lang="en-GB" sz="1200" dirty="0"/>
              <a:t>to recognise the importance of self-respect and how this can affect their</a:t>
            </a:r>
          </a:p>
          <a:p>
            <a:r>
              <a:rPr lang="en-GB" sz="1200" dirty="0"/>
              <a:t>thoughts and feelings about themselves; that everyone, including them, should</a:t>
            </a:r>
          </a:p>
          <a:p>
            <a:r>
              <a:rPr lang="en-GB" sz="1200" dirty="0"/>
              <a:t>expect to be treated politely and with respect by others (including when online</a:t>
            </a:r>
          </a:p>
          <a:p>
            <a:r>
              <a:rPr lang="en-GB" sz="1200" dirty="0"/>
              <a:t>and/or anonymous) in school and in wider society; strategies to improve or</a:t>
            </a:r>
          </a:p>
          <a:p>
            <a:r>
              <a:rPr lang="en-GB" sz="1200" dirty="0"/>
              <a:t>support courteous, respectful relationships</a:t>
            </a:r>
          </a:p>
          <a:p>
            <a:endParaRPr lang="en-GB" sz="1200" b="1" dirty="0"/>
          </a:p>
          <a:p>
            <a:r>
              <a:rPr lang="en-GB" sz="1200" b="1" dirty="0">
                <a:solidFill>
                  <a:srgbClr val="7030A0"/>
                </a:solidFill>
              </a:rPr>
              <a:t>R32</a:t>
            </a:r>
            <a:r>
              <a:rPr lang="en-GB" sz="1200" b="1" dirty="0"/>
              <a:t>. </a:t>
            </a:r>
            <a:r>
              <a:rPr lang="en-GB" sz="1200" dirty="0"/>
              <a:t>about respecting the differences and similarities between people and</a:t>
            </a:r>
          </a:p>
          <a:p>
            <a:r>
              <a:rPr lang="en-GB" sz="1200" dirty="0"/>
              <a:t>recognising what they have in common with others e.g. physically, in personality</a:t>
            </a:r>
          </a:p>
          <a:p>
            <a:r>
              <a:rPr lang="en-GB" sz="1200" dirty="0"/>
              <a:t>or background</a:t>
            </a:r>
          </a:p>
          <a:p>
            <a:endParaRPr lang="en-GB" sz="1200" b="1" dirty="0"/>
          </a:p>
          <a:p>
            <a:r>
              <a:rPr lang="en-GB" sz="1200" b="1" dirty="0">
                <a:solidFill>
                  <a:srgbClr val="7030A0"/>
                </a:solidFill>
              </a:rPr>
              <a:t>R3</a:t>
            </a:r>
            <a:r>
              <a:rPr lang="en-GB" sz="1200" b="1" dirty="0">
                <a:solidFill>
                  <a:srgbClr val="FF6600"/>
                </a:solidFill>
              </a:rPr>
              <a:t>3</a:t>
            </a:r>
            <a:r>
              <a:rPr lang="en-GB" sz="1200" b="1" dirty="0"/>
              <a:t>. </a:t>
            </a:r>
            <a:r>
              <a:rPr lang="en-GB" sz="1200" dirty="0"/>
              <a:t>to listen and respond respectfully to a wide range of people, including those whose traditions, beliefs and lifestyle are different to their own</a:t>
            </a:r>
          </a:p>
          <a:p>
            <a:endParaRPr lang="en-GB" sz="1200" b="1" dirty="0"/>
          </a:p>
          <a:p>
            <a:r>
              <a:rPr lang="en-GB" sz="1200" b="1" dirty="0">
                <a:solidFill>
                  <a:srgbClr val="FEA2A0"/>
                </a:solidFill>
              </a:rPr>
              <a:t>R34</a:t>
            </a:r>
            <a:r>
              <a:rPr lang="en-GB" sz="1200" b="1" dirty="0"/>
              <a:t>. </a:t>
            </a:r>
            <a:r>
              <a:rPr lang="en-GB" sz="1200" dirty="0"/>
              <a:t>how to discuss and debate topical issues, respect other people’s point of</a:t>
            </a:r>
          </a:p>
          <a:p>
            <a:r>
              <a:rPr lang="en-GB" sz="1200" dirty="0"/>
              <a:t>view and constructively challenge those they disagree with</a:t>
            </a:r>
            <a:endParaRPr lang="en-GB" sz="1200" b="1" dirty="0"/>
          </a:p>
        </p:txBody>
      </p:sp>
    </p:spTree>
    <p:extLst>
      <p:ext uri="{BB962C8B-B14F-4D97-AF65-F5344CB8AC3E}">
        <p14:creationId xmlns:p14="http://schemas.microsoft.com/office/powerpoint/2010/main" val="21840912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Rectangle 1"/>
          <p:cNvSpPr/>
          <p:nvPr/>
        </p:nvSpPr>
        <p:spPr>
          <a:xfrm>
            <a:off x="136478" y="487166"/>
            <a:ext cx="6534459" cy="6463308"/>
          </a:xfrm>
          <a:prstGeom prst="rect">
            <a:avLst/>
          </a:prstGeom>
        </p:spPr>
        <p:txBody>
          <a:bodyPr wrap="square">
            <a:spAutoFit/>
          </a:bodyPr>
          <a:lstStyle/>
          <a:p>
            <a:r>
              <a:rPr lang="en-GB" b="1" dirty="0"/>
              <a:t>KS2 </a:t>
            </a:r>
            <a:r>
              <a:rPr lang="en-GB" dirty="0"/>
              <a:t>Learning opportunities in Living in the Wider World                 </a:t>
            </a:r>
            <a:r>
              <a:rPr lang="en-GB" i="1" dirty="0"/>
              <a:t>Pupils learn...</a:t>
            </a:r>
          </a:p>
          <a:p>
            <a:endParaRPr lang="en-GB" sz="800" i="1" dirty="0"/>
          </a:p>
          <a:p>
            <a:r>
              <a:rPr lang="en-GB" sz="1200" b="1" dirty="0"/>
              <a:t>Shared responsibilities</a:t>
            </a:r>
            <a:endParaRPr lang="en-GB" sz="1200" b="1" i="1" dirty="0"/>
          </a:p>
          <a:p>
            <a:r>
              <a:rPr lang="en-GB" sz="1200" b="1" dirty="0">
                <a:solidFill>
                  <a:schemeClr val="accent2">
                    <a:lumMod val="50000"/>
                  </a:schemeClr>
                </a:solidFill>
                <a:effectLst>
                  <a:outerShdw blurRad="38100" dist="38100" dir="2700000" algn="tl">
                    <a:srgbClr val="000000">
                      <a:alpha val="43137"/>
                    </a:srgbClr>
                  </a:outerShdw>
                </a:effectLst>
              </a:rPr>
              <a:t>L1</a:t>
            </a:r>
            <a:r>
              <a:rPr lang="en-GB" sz="1200" b="1" dirty="0"/>
              <a:t>. </a:t>
            </a:r>
            <a:r>
              <a:rPr lang="en-GB" sz="1200" dirty="0"/>
              <a:t>to recognise reasons for rules and laws; consequences of not adhering to rules and laws</a:t>
            </a:r>
          </a:p>
          <a:p>
            <a:endParaRPr lang="en-GB" sz="1200" b="1" dirty="0"/>
          </a:p>
          <a:p>
            <a:r>
              <a:rPr lang="en-GB" sz="1200" b="1" dirty="0">
                <a:solidFill>
                  <a:schemeClr val="accent2">
                    <a:lumMod val="50000"/>
                  </a:schemeClr>
                </a:solidFill>
                <a:effectLst>
                  <a:outerShdw blurRad="38100" dist="38100" dir="2700000" algn="tl">
                    <a:srgbClr val="000000">
                      <a:alpha val="43137"/>
                    </a:srgbClr>
                  </a:outerShdw>
                </a:effectLst>
              </a:rPr>
              <a:t>L2</a:t>
            </a:r>
            <a:r>
              <a:rPr lang="en-GB" sz="1200" b="1" dirty="0"/>
              <a:t>. </a:t>
            </a:r>
            <a:r>
              <a:rPr lang="en-GB" sz="1200" dirty="0"/>
              <a:t>to recognise there are human rights, that are there to protect everyone</a:t>
            </a:r>
          </a:p>
          <a:p>
            <a:endParaRPr lang="en-GB" sz="1200" b="1" dirty="0"/>
          </a:p>
          <a:p>
            <a:r>
              <a:rPr lang="en-GB" sz="1200" b="1" dirty="0">
                <a:solidFill>
                  <a:schemeClr val="accent2">
                    <a:lumMod val="50000"/>
                  </a:schemeClr>
                </a:solidFill>
                <a:effectLst>
                  <a:outerShdw blurRad="38100" dist="38100" dir="2700000" algn="tl">
                    <a:srgbClr val="000000">
                      <a:alpha val="43137"/>
                    </a:srgbClr>
                  </a:outerShdw>
                </a:effectLst>
              </a:rPr>
              <a:t>L3</a:t>
            </a:r>
            <a:r>
              <a:rPr lang="en-GB" sz="1200" b="1" dirty="0"/>
              <a:t>. </a:t>
            </a:r>
            <a:r>
              <a:rPr lang="en-GB" sz="1200" dirty="0"/>
              <a:t>about the relationship between rights and responsibilities</a:t>
            </a:r>
          </a:p>
          <a:p>
            <a:endParaRPr lang="en-GB" sz="1200" b="1" dirty="0"/>
          </a:p>
          <a:p>
            <a:r>
              <a:rPr lang="en-GB" sz="1200" b="1" dirty="0">
                <a:solidFill>
                  <a:srgbClr val="FF6600"/>
                </a:solidFill>
              </a:rPr>
              <a:t>L4</a:t>
            </a:r>
            <a:r>
              <a:rPr lang="en-GB" sz="1200" b="1" dirty="0"/>
              <a:t>. </a:t>
            </a:r>
            <a:r>
              <a:rPr lang="en-GB" sz="1200" dirty="0"/>
              <a:t>the importance of having compassion towards others; shared responsibilities we all have for caring for other people and living things; how to show care and concern for others</a:t>
            </a:r>
          </a:p>
          <a:p>
            <a:endParaRPr lang="en-GB" sz="1200" b="1" dirty="0"/>
          </a:p>
          <a:p>
            <a:r>
              <a:rPr lang="en-GB" sz="1200" b="1" dirty="0">
                <a:solidFill>
                  <a:srgbClr val="FF6600"/>
                </a:solidFill>
              </a:rPr>
              <a:t>L5</a:t>
            </a:r>
            <a:r>
              <a:rPr lang="en-GB" sz="1200" b="1" dirty="0"/>
              <a:t>. </a:t>
            </a:r>
            <a:r>
              <a:rPr lang="en-GB" sz="1200" dirty="0">
                <a:solidFill>
                  <a:srgbClr val="7030A0"/>
                </a:solidFill>
              </a:rPr>
              <a:t>ways of carrying out shared responsibilities for protecting the environment in school and at home; how everyday choices</a:t>
            </a:r>
          </a:p>
          <a:p>
            <a:endParaRPr lang="en-GB" sz="1200" b="1" i="1" dirty="0"/>
          </a:p>
          <a:p>
            <a:r>
              <a:rPr lang="en-GB" sz="1200" b="1" dirty="0"/>
              <a:t>Communities</a:t>
            </a:r>
            <a:endParaRPr lang="en-GB" sz="1200" dirty="0"/>
          </a:p>
          <a:p>
            <a:r>
              <a:rPr lang="en-GB" sz="1200" b="1" dirty="0">
                <a:solidFill>
                  <a:srgbClr val="7030A0"/>
                </a:solidFill>
              </a:rPr>
              <a:t>L6</a:t>
            </a:r>
            <a:r>
              <a:rPr lang="en-GB" sz="1200" b="1" dirty="0"/>
              <a:t>. </a:t>
            </a:r>
            <a:r>
              <a:rPr lang="en-GB" sz="1200" dirty="0"/>
              <a:t>about the different groups that make up their community; what living in a community means</a:t>
            </a:r>
          </a:p>
          <a:p>
            <a:endParaRPr lang="en-GB" sz="1200" b="1" dirty="0"/>
          </a:p>
          <a:p>
            <a:r>
              <a:rPr lang="en-GB" sz="1200" b="1" dirty="0">
                <a:solidFill>
                  <a:srgbClr val="7030A0"/>
                </a:solidFill>
              </a:rPr>
              <a:t>L7</a:t>
            </a:r>
            <a:r>
              <a:rPr lang="en-GB" sz="1200" b="1" dirty="0"/>
              <a:t>. </a:t>
            </a:r>
            <a:r>
              <a:rPr lang="en-GB" sz="1200" dirty="0"/>
              <a:t>to value the different contributions that people and groups make to the</a:t>
            </a:r>
          </a:p>
          <a:p>
            <a:r>
              <a:rPr lang="en-GB" sz="1200" dirty="0"/>
              <a:t>community</a:t>
            </a:r>
          </a:p>
          <a:p>
            <a:endParaRPr lang="en-GB" sz="1200" b="1" dirty="0"/>
          </a:p>
          <a:p>
            <a:r>
              <a:rPr lang="en-GB" sz="1200" b="1" dirty="0">
                <a:solidFill>
                  <a:srgbClr val="FEA2A0"/>
                </a:solidFill>
              </a:rPr>
              <a:t>L8</a:t>
            </a:r>
            <a:r>
              <a:rPr lang="en-GB" sz="1200" b="1" dirty="0"/>
              <a:t>. </a:t>
            </a:r>
            <a:r>
              <a:rPr lang="en-GB" sz="1200" dirty="0"/>
              <a:t>about diversity: what it means; the benefits of living in a diverse community;</a:t>
            </a:r>
          </a:p>
          <a:p>
            <a:r>
              <a:rPr lang="en-GB" sz="1200" dirty="0"/>
              <a:t>about valuing diversity within communities</a:t>
            </a:r>
          </a:p>
          <a:p>
            <a:endParaRPr lang="en-GB" sz="1200" b="1" dirty="0"/>
          </a:p>
          <a:p>
            <a:r>
              <a:rPr lang="en-GB" sz="1200" b="1" dirty="0">
                <a:solidFill>
                  <a:srgbClr val="FEA2A0"/>
                </a:solidFill>
              </a:rPr>
              <a:t>L9</a:t>
            </a:r>
            <a:r>
              <a:rPr lang="en-GB" sz="1200" b="1" dirty="0"/>
              <a:t>. </a:t>
            </a:r>
            <a:r>
              <a:rPr lang="en-GB" sz="1200" dirty="0"/>
              <a:t>about stereotypes; how they can negatively influence behaviours and attitudes</a:t>
            </a:r>
          </a:p>
          <a:p>
            <a:r>
              <a:rPr lang="en-GB" sz="1200" dirty="0"/>
              <a:t>towards others; strategies for challenging stereotypes</a:t>
            </a:r>
          </a:p>
          <a:p>
            <a:endParaRPr lang="en-GB" sz="1200" b="1" dirty="0"/>
          </a:p>
          <a:p>
            <a:r>
              <a:rPr lang="en-GB" sz="1200" b="1" dirty="0">
                <a:solidFill>
                  <a:srgbClr val="FEA2A0"/>
                </a:solidFill>
              </a:rPr>
              <a:t>L10</a:t>
            </a:r>
            <a:r>
              <a:rPr lang="en-GB" sz="1200" b="1" dirty="0"/>
              <a:t>. </a:t>
            </a:r>
            <a:r>
              <a:rPr lang="en-GB" sz="1200" dirty="0"/>
              <a:t>about prejudice; how to recognise behaviours/actions which discriminate</a:t>
            </a:r>
          </a:p>
          <a:p>
            <a:r>
              <a:rPr lang="en-GB" sz="1200" dirty="0"/>
              <a:t>against others; ways of responding to it if witnessed or experienced</a:t>
            </a:r>
            <a:endParaRPr lang="en-GB" sz="1200" b="1" i="1" dirty="0"/>
          </a:p>
        </p:txBody>
      </p:sp>
      <p:sp>
        <p:nvSpPr>
          <p:cNvPr id="7" name="Rectangle 6"/>
          <p:cNvSpPr/>
          <p:nvPr/>
        </p:nvSpPr>
        <p:spPr>
          <a:xfrm>
            <a:off x="254000" y="120134"/>
            <a:ext cx="5416868" cy="369332"/>
          </a:xfrm>
          <a:prstGeom prst="rect">
            <a:avLst/>
          </a:prstGeom>
        </p:spPr>
        <p:txBody>
          <a:bodyPr wrap="none">
            <a:spAutoFit/>
          </a:bodyPr>
          <a:lstStyle/>
          <a:p>
            <a:r>
              <a:rPr lang="en-GB" b="1" dirty="0">
                <a:solidFill>
                  <a:srgbClr val="000000"/>
                </a:solidFill>
                <a:latin typeface="LeagueSpartan-Bold"/>
              </a:rPr>
              <a:t>CORE THEME 3: </a:t>
            </a:r>
            <a:r>
              <a:rPr lang="en-GB" b="1" dirty="0">
                <a:solidFill>
                  <a:srgbClr val="96529C"/>
                </a:solidFill>
                <a:latin typeface="LeagueSpartan-Bold"/>
              </a:rPr>
              <a:t>LIVING IN THE WIDER WORLD</a:t>
            </a:r>
            <a:endParaRPr lang="en-GB" dirty="0"/>
          </a:p>
        </p:txBody>
      </p:sp>
      <p:sp>
        <p:nvSpPr>
          <p:cNvPr id="9" name="TextBox 8"/>
          <p:cNvSpPr txBox="1"/>
          <p:nvPr/>
        </p:nvSpPr>
        <p:spPr>
          <a:xfrm>
            <a:off x="7231989" y="6149580"/>
            <a:ext cx="4398961" cy="369332"/>
          </a:xfrm>
          <a:prstGeom prst="rect">
            <a:avLst/>
          </a:prstGeom>
          <a:noFill/>
        </p:spPr>
        <p:txBody>
          <a:bodyPr wrap="none" rtlCol="0">
            <a:spAutoFit/>
          </a:bodyPr>
          <a:lstStyle/>
          <a:p>
            <a:r>
              <a:rPr lang="en-GB" b="1" dirty="0">
                <a:solidFill>
                  <a:schemeClr val="accent2">
                    <a:lumMod val="50000"/>
                  </a:schemeClr>
                </a:solidFill>
              </a:rPr>
              <a:t>Year  3</a:t>
            </a:r>
            <a:r>
              <a:rPr lang="en-GB" b="1" dirty="0">
                <a:solidFill>
                  <a:schemeClr val="accent1">
                    <a:lumMod val="50000"/>
                  </a:schemeClr>
                </a:solidFill>
              </a:rPr>
              <a:t>  </a:t>
            </a:r>
            <a:r>
              <a:rPr lang="en-GB" dirty="0"/>
              <a:t>/   </a:t>
            </a:r>
            <a:r>
              <a:rPr lang="en-GB" b="1" dirty="0">
                <a:solidFill>
                  <a:srgbClr val="7030A0"/>
                </a:solidFill>
              </a:rPr>
              <a:t>Year  4  </a:t>
            </a:r>
            <a:r>
              <a:rPr lang="en-GB" dirty="0"/>
              <a:t>/  </a:t>
            </a:r>
            <a:r>
              <a:rPr lang="en-GB" b="1" dirty="0">
                <a:solidFill>
                  <a:srgbClr val="FF6600"/>
                </a:solidFill>
              </a:rPr>
              <a:t>Year  5  </a:t>
            </a:r>
            <a:r>
              <a:rPr lang="en-GB" dirty="0"/>
              <a:t>/  </a:t>
            </a:r>
            <a:r>
              <a:rPr lang="en-GB" b="1" dirty="0">
                <a:solidFill>
                  <a:srgbClr val="FEA2A0"/>
                </a:solidFill>
              </a:rPr>
              <a:t>Year  6</a:t>
            </a:r>
          </a:p>
        </p:txBody>
      </p:sp>
      <p:sp>
        <p:nvSpPr>
          <p:cNvPr id="12" name="Rectangle 11"/>
          <p:cNvSpPr/>
          <p:nvPr/>
        </p:nvSpPr>
        <p:spPr>
          <a:xfrm>
            <a:off x="6672798" y="247509"/>
            <a:ext cx="5309936" cy="3970318"/>
          </a:xfrm>
          <a:prstGeom prst="rect">
            <a:avLst/>
          </a:prstGeom>
        </p:spPr>
        <p:txBody>
          <a:bodyPr wrap="square">
            <a:spAutoFit/>
          </a:bodyPr>
          <a:lstStyle/>
          <a:p>
            <a:r>
              <a:rPr lang="en-GB" sz="1200" b="1" dirty="0"/>
              <a:t>Media literacy &amp; digital resilience</a:t>
            </a:r>
            <a:endParaRPr lang="en-GB" sz="1200" dirty="0"/>
          </a:p>
          <a:p>
            <a:r>
              <a:rPr lang="en-GB" sz="1200" b="1" dirty="0">
                <a:solidFill>
                  <a:schemeClr val="accent2">
                    <a:lumMod val="50000"/>
                  </a:schemeClr>
                </a:solidFill>
                <a:effectLst>
                  <a:outerShdw blurRad="38100" dist="38100" dir="2700000" algn="tl">
                    <a:srgbClr val="000000">
                      <a:alpha val="43137"/>
                    </a:srgbClr>
                  </a:outerShdw>
                </a:effectLst>
              </a:rPr>
              <a:t>L1</a:t>
            </a:r>
            <a:r>
              <a:rPr lang="en-GB" sz="1200" b="1" dirty="0">
                <a:solidFill>
                  <a:srgbClr val="FEA2A0"/>
                </a:solidFill>
                <a:effectLst>
                  <a:outerShdw blurRad="38100" dist="38100" dir="2700000" algn="tl">
                    <a:srgbClr val="000000">
                      <a:alpha val="43137"/>
                    </a:srgbClr>
                  </a:outerShdw>
                </a:effectLst>
              </a:rPr>
              <a:t>1</a:t>
            </a:r>
            <a:r>
              <a:rPr lang="en-GB" sz="1200" b="1" dirty="0"/>
              <a:t>. </a:t>
            </a:r>
            <a:r>
              <a:rPr lang="en-GB" sz="1200" dirty="0"/>
              <a:t>recognise ways in which the internet and social media can be used both positively and negatively</a:t>
            </a:r>
          </a:p>
          <a:p>
            <a:endParaRPr lang="en-GB" sz="1200" dirty="0"/>
          </a:p>
          <a:p>
            <a:r>
              <a:rPr lang="en-GB" sz="1200" b="1" dirty="0">
                <a:solidFill>
                  <a:schemeClr val="accent2">
                    <a:lumMod val="50000"/>
                  </a:schemeClr>
                </a:solidFill>
                <a:effectLst>
                  <a:outerShdw blurRad="38100" dist="38100" dir="2700000" algn="tl">
                    <a:srgbClr val="000000">
                      <a:alpha val="43137"/>
                    </a:srgbClr>
                  </a:outerShdw>
                </a:effectLst>
              </a:rPr>
              <a:t>L1</a:t>
            </a:r>
            <a:r>
              <a:rPr lang="en-GB" sz="1200" b="1" dirty="0">
                <a:solidFill>
                  <a:srgbClr val="FF6600"/>
                </a:solidFill>
                <a:effectLst>
                  <a:outerShdw blurRad="38100" dist="38100" dir="2700000" algn="tl">
                    <a:srgbClr val="000000">
                      <a:alpha val="43137"/>
                    </a:srgbClr>
                  </a:outerShdw>
                </a:effectLst>
              </a:rPr>
              <a:t>2</a:t>
            </a:r>
            <a:r>
              <a:rPr lang="en-GB" sz="1200" b="1" dirty="0">
                <a:solidFill>
                  <a:srgbClr val="FFFF00"/>
                </a:solidFill>
                <a:effectLst>
                  <a:outerShdw blurRad="38100" dist="38100" dir="2700000" algn="tl">
                    <a:srgbClr val="000000">
                      <a:alpha val="43137"/>
                    </a:srgbClr>
                  </a:outerShdw>
                </a:effectLst>
              </a:rPr>
              <a:t>. </a:t>
            </a:r>
            <a:r>
              <a:rPr lang="en-GB" sz="1200" dirty="0"/>
              <a:t>how to assess the reliability of sources of information online; and how to make safe, reliable choices from search results</a:t>
            </a:r>
          </a:p>
          <a:p>
            <a:endParaRPr lang="en-GB" sz="1200" b="1" dirty="0"/>
          </a:p>
          <a:p>
            <a:r>
              <a:rPr lang="en-GB" sz="1200" b="1" dirty="0">
                <a:solidFill>
                  <a:srgbClr val="7030A0"/>
                </a:solidFill>
              </a:rPr>
              <a:t>L1</a:t>
            </a:r>
            <a:r>
              <a:rPr lang="en-GB" sz="1200" b="1" dirty="0">
                <a:solidFill>
                  <a:srgbClr val="FEA2A0"/>
                </a:solidFill>
              </a:rPr>
              <a:t>3</a:t>
            </a:r>
            <a:r>
              <a:rPr lang="en-GB" sz="1200" b="1" dirty="0"/>
              <a:t>. </a:t>
            </a:r>
            <a:r>
              <a:rPr lang="en-GB" sz="1200" dirty="0"/>
              <a:t>about some of the different ways information and data is shared and used online, including for commercial purposes</a:t>
            </a:r>
          </a:p>
          <a:p>
            <a:endParaRPr lang="en-GB" sz="1200" b="1" dirty="0"/>
          </a:p>
          <a:p>
            <a:r>
              <a:rPr lang="en-GB" sz="1200" b="1" dirty="0">
                <a:solidFill>
                  <a:srgbClr val="FF6600"/>
                </a:solidFill>
              </a:rPr>
              <a:t>L14</a:t>
            </a:r>
            <a:r>
              <a:rPr lang="en-GB" sz="1200" b="1" dirty="0"/>
              <a:t>. </a:t>
            </a:r>
            <a:r>
              <a:rPr lang="en-GB" sz="1200" dirty="0"/>
              <a:t>about how information on the internet is ranked, selected and targeted at specific individuals and groups; that connected devices can share information</a:t>
            </a:r>
          </a:p>
          <a:p>
            <a:endParaRPr lang="en-GB" sz="1200" b="1" dirty="0"/>
          </a:p>
          <a:p>
            <a:r>
              <a:rPr lang="en-GB" sz="1200" b="1" dirty="0">
                <a:solidFill>
                  <a:srgbClr val="FEA2A0"/>
                </a:solidFill>
              </a:rPr>
              <a:t>L15</a:t>
            </a:r>
            <a:r>
              <a:rPr lang="en-GB" sz="1200" b="1" dirty="0"/>
              <a:t>. </a:t>
            </a:r>
            <a:r>
              <a:rPr lang="en-GB" sz="1200" dirty="0"/>
              <a:t>recognise things appropriate to share and things that should not be shared</a:t>
            </a:r>
          </a:p>
          <a:p>
            <a:r>
              <a:rPr lang="en-GB" sz="1200" dirty="0"/>
              <a:t>on social media; rules surrounding distribution of images</a:t>
            </a:r>
          </a:p>
          <a:p>
            <a:endParaRPr lang="en-GB" sz="1200" b="1" dirty="0"/>
          </a:p>
          <a:p>
            <a:r>
              <a:rPr lang="en-GB" sz="1200" b="1" dirty="0">
                <a:solidFill>
                  <a:srgbClr val="FEA2A0"/>
                </a:solidFill>
              </a:rPr>
              <a:t>L16</a:t>
            </a:r>
            <a:r>
              <a:rPr lang="en-GB" sz="1200" b="1" dirty="0"/>
              <a:t>. </a:t>
            </a:r>
            <a:r>
              <a:rPr lang="en-GB" sz="1200" dirty="0"/>
              <a:t>about how text and images in the media and on social media can be manipulated or invented; strategies to evaluate the reliability of sources and identify misinformation</a:t>
            </a:r>
            <a:endParaRPr lang="en-GB" sz="1200" b="1" dirty="0"/>
          </a:p>
        </p:txBody>
      </p:sp>
    </p:spTree>
    <p:extLst>
      <p:ext uri="{BB962C8B-B14F-4D97-AF65-F5344CB8AC3E}">
        <p14:creationId xmlns:p14="http://schemas.microsoft.com/office/powerpoint/2010/main" val="26062053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7" name="Rectangle 6"/>
          <p:cNvSpPr/>
          <p:nvPr/>
        </p:nvSpPr>
        <p:spPr>
          <a:xfrm>
            <a:off x="254000" y="120134"/>
            <a:ext cx="5416868" cy="369332"/>
          </a:xfrm>
          <a:prstGeom prst="rect">
            <a:avLst/>
          </a:prstGeom>
        </p:spPr>
        <p:txBody>
          <a:bodyPr wrap="none">
            <a:spAutoFit/>
          </a:bodyPr>
          <a:lstStyle/>
          <a:p>
            <a:r>
              <a:rPr lang="en-GB" b="1" dirty="0">
                <a:solidFill>
                  <a:srgbClr val="000000"/>
                </a:solidFill>
                <a:latin typeface="LeagueSpartan-Bold"/>
              </a:rPr>
              <a:t>CORE THEME 3: </a:t>
            </a:r>
            <a:r>
              <a:rPr lang="en-GB" b="1" dirty="0">
                <a:solidFill>
                  <a:srgbClr val="96529C"/>
                </a:solidFill>
                <a:latin typeface="LeagueSpartan-Bold"/>
              </a:rPr>
              <a:t>LIVING IN THE WIDER WORLD</a:t>
            </a:r>
            <a:endParaRPr lang="en-GB" dirty="0"/>
          </a:p>
        </p:txBody>
      </p:sp>
      <p:sp>
        <p:nvSpPr>
          <p:cNvPr id="9" name="TextBox 8"/>
          <p:cNvSpPr txBox="1"/>
          <p:nvPr/>
        </p:nvSpPr>
        <p:spPr>
          <a:xfrm>
            <a:off x="7231989" y="6288526"/>
            <a:ext cx="4398961" cy="369332"/>
          </a:xfrm>
          <a:prstGeom prst="rect">
            <a:avLst/>
          </a:prstGeom>
          <a:noFill/>
        </p:spPr>
        <p:txBody>
          <a:bodyPr wrap="none" rtlCol="0">
            <a:spAutoFit/>
          </a:bodyPr>
          <a:lstStyle/>
          <a:p>
            <a:r>
              <a:rPr lang="en-GB" b="1" dirty="0">
                <a:solidFill>
                  <a:schemeClr val="accent2">
                    <a:lumMod val="50000"/>
                  </a:schemeClr>
                </a:solidFill>
              </a:rPr>
              <a:t>Year  3</a:t>
            </a:r>
            <a:r>
              <a:rPr lang="en-GB" b="1" dirty="0">
                <a:solidFill>
                  <a:schemeClr val="accent1">
                    <a:lumMod val="50000"/>
                  </a:schemeClr>
                </a:solidFill>
              </a:rPr>
              <a:t>  </a:t>
            </a:r>
            <a:r>
              <a:rPr lang="en-GB" dirty="0"/>
              <a:t>/   </a:t>
            </a:r>
            <a:r>
              <a:rPr lang="en-GB" b="1" dirty="0">
                <a:solidFill>
                  <a:srgbClr val="7030A0"/>
                </a:solidFill>
              </a:rPr>
              <a:t>Year  4  </a:t>
            </a:r>
            <a:r>
              <a:rPr lang="en-GB" dirty="0"/>
              <a:t>/  </a:t>
            </a:r>
            <a:r>
              <a:rPr lang="en-GB" b="1" dirty="0">
                <a:solidFill>
                  <a:srgbClr val="FF6600"/>
                </a:solidFill>
              </a:rPr>
              <a:t>Year  5  </a:t>
            </a:r>
            <a:r>
              <a:rPr lang="en-GB" dirty="0"/>
              <a:t>/  </a:t>
            </a:r>
            <a:r>
              <a:rPr lang="en-GB" b="1" dirty="0">
                <a:solidFill>
                  <a:srgbClr val="FEA2A0"/>
                </a:solidFill>
              </a:rPr>
              <a:t>Year  6</a:t>
            </a:r>
          </a:p>
        </p:txBody>
      </p:sp>
      <p:sp>
        <p:nvSpPr>
          <p:cNvPr id="3" name="Rectangle 2"/>
          <p:cNvSpPr/>
          <p:nvPr/>
        </p:nvSpPr>
        <p:spPr>
          <a:xfrm>
            <a:off x="254001" y="637612"/>
            <a:ext cx="5416867" cy="6124754"/>
          </a:xfrm>
          <a:prstGeom prst="rect">
            <a:avLst/>
          </a:prstGeom>
        </p:spPr>
        <p:txBody>
          <a:bodyPr wrap="square">
            <a:spAutoFit/>
          </a:bodyPr>
          <a:lstStyle/>
          <a:p>
            <a:r>
              <a:rPr lang="en-GB" sz="1400" b="1" dirty="0"/>
              <a:t>Economic wellbeing: Money</a:t>
            </a:r>
            <a:endParaRPr lang="en-GB" sz="1400" dirty="0"/>
          </a:p>
          <a:p>
            <a:r>
              <a:rPr lang="en-GB" sz="1400" b="1" dirty="0">
                <a:solidFill>
                  <a:srgbClr val="7030A0"/>
                </a:solidFill>
              </a:rPr>
              <a:t>L17</a:t>
            </a:r>
            <a:r>
              <a:rPr lang="en-GB" sz="1400" b="1" dirty="0"/>
              <a:t>. </a:t>
            </a:r>
            <a:r>
              <a:rPr lang="en-GB" sz="1400" dirty="0"/>
              <a:t>about the different ways to pay for things and the choices people have about this</a:t>
            </a:r>
          </a:p>
          <a:p>
            <a:endParaRPr lang="en-GB" sz="1400" b="1" dirty="0"/>
          </a:p>
          <a:p>
            <a:r>
              <a:rPr lang="en-GB" sz="1400" b="1" dirty="0">
                <a:solidFill>
                  <a:srgbClr val="FEA2A0"/>
                </a:solidFill>
              </a:rPr>
              <a:t>L18</a:t>
            </a:r>
            <a:r>
              <a:rPr lang="en-GB" sz="1400" b="1" dirty="0"/>
              <a:t>. </a:t>
            </a:r>
            <a:r>
              <a:rPr lang="en-GB" sz="1400" dirty="0"/>
              <a:t>to recognise that people have different attitudes towards saving and spending money; what influences people’s decisions; what makes something ‘good value for money’</a:t>
            </a:r>
          </a:p>
          <a:p>
            <a:endParaRPr lang="en-GB" sz="1400" b="1" dirty="0"/>
          </a:p>
          <a:p>
            <a:r>
              <a:rPr lang="en-GB" sz="1400" b="1" dirty="0">
                <a:solidFill>
                  <a:srgbClr val="FF6600"/>
                </a:solidFill>
              </a:rPr>
              <a:t>L19</a:t>
            </a:r>
            <a:r>
              <a:rPr lang="en-GB" sz="1400" b="1" dirty="0"/>
              <a:t>. </a:t>
            </a:r>
            <a:r>
              <a:rPr lang="en-GB" sz="1400" dirty="0"/>
              <a:t>that people’s spending decisions can affect others and the environment (e.g. Fair trade, buying single-use plastics, or giving to charity)</a:t>
            </a:r>
          </a:p>
          <a:p>
            <a:endParaRPr lang="en-GB" sz="1400" b="1" dirty="0"/>
          </a:p>
          <a:p>
            <a:r>
              <a:rPr lang="en-GB" sz="1400" b="1" dirty="0">
                <a:solidFill>
                  <a:srgbClr val="7030A0"/>
                </a:solidFill>
              </a:rPr>
              <a:t>L20</a:t>
            </a:r>
            <a:r>
              <a:rPr lang="en-GB" sz="1400" b="1" dirty="0"/>
              <a:t>. </a:t>
            </a:r>
            <a:r>
              <a:rPr lang="en-GB" sz="1400" dirty="0"/>
              <a:t>to recognise that people make spending decisions based on priorities, needs and wants</a:t>
            </a:r>
          </a:p>
          <a:p>
            <a:endParaRPr lang="en-GB" sz="1400" b="1" dirty="0"/>
          </a:p>
          <a:p>
            <a:r>
              <a:rPr lang="en-GB" sz="1400" b="1" dirty="0">
                <a:solidFill>
                  <a:srgbClr val="7030A0"/>
                </a:solidFill>
              </a:rPr>
              <a:t>L2</a:t>
            </a:r>
            <a:r>
              <a:rPr lang="en-GB" sz="1400" b="1" dirty="0">
                <a:solidFill>
                  <a:srgbClr val="FEA2A0"/>
                </a:solidFill>
              </a:rPr>
              <a:t>1</a:t>
            </a:r>
            <a:r>
              <a:rPr lang="en-GB" sz="1400" b="1" dirty="0"/>
              <a:t>. </a:t>
            </a:r>
            <a:r>
              <a:rPr lang="en-GB" sz="1400" dirty="0"/>
              <a:t>different ways to keep track of money</a:t>
            </a:r>
          </a:p>
          <a:p>
            <a:endParaRPr lang="en-GB" sz="1400" b="1" dirty="0"/>
          </a:p>
          <a:p>
            <a:r>
              <a:rPr lang="en-GB" sz="1400" b="1" dirty="0">
                <a:solidFill>
                  <a:srgbClr val="FEA2A0"/>
                </a:solidFill>
              </a:rPr>
              <a:t>L22</a:t>
            </a:r>
            <a:r>
              <a:rPr lang="en-GB" sz="1400" b="1" dirty="0"/>
              <a:t>. </a:t>
            </a:r>
            <a:r>
              <a:rPr lang="en-GB" sz="1400" dirty="0"/>
              <a:t>about risks associated with money (e.g. money can be won, lost or stolen) and ways of keeping money safe</a:t>
            </a:r>
          </a:p>
          <a:p>
            <a:endParaRPr lang="en-GB" sz="1400" dirty="0"/>
          </a:p>
          <a:p>
            <a:r>
              <a:rPr lang="en-GB" sz="1400" b="1" dirty="0">
                <a:solidFill>
                  <a:srgbClr val="FEA2A0"/>
                </a:solidFill>
              </a:rPr>
              <a:t>L23</a:t>
            </a:r>
            <a:r>
              <a:rPr lang="en-GB" sz="1400" b="1" dirty="0"/>
              <a:t>. </a:t>
            </a:r>
            <a:r>
              <a:rPr lang="en-GB" sz="1400" dirty="0"/>
              <a:t>about the risks involved in gambling; different ways money can be won or lost through gambling-related activities and their impact on health, wellbeing and future aspirations</a:t>
            </a:r>
          </a:p>
          <a:p>
            <a:endParaRPr lang="en-GB" sz="1400" b="1" dirty="0"/>
          </a:p>
          <a:p>
            <a:r>
              <a:rPr lang="en-GB" sz="1400" b="1" dirty="0">
                <a:solidFill>
                  <a:srgbClr val="FEA2A0"/>
                </a:solidFill>
              </a:rPr>
              <a:t>L24</a:t>
            </a:r>
            <a:r>
              <a:rPr lang="en-GB" sz="1400" b="1" dirty="0"/>
              <a:t>. </a:t>
            </a:r>
            <a:r>
              <a:rPr lang="en-GB" sz="1400" dirty="0"/>
              <a:t>to identify the ways that money can impact on people’s feelings and emotions</a:t>
            </a:r>
            <a:endParaRPr lang="en-GB" sz="1400" b="1" dirty="0"/>
          </a:p>
        </p:txBody>
      </p:sp>
      <p:sp>
        <p:nvSpPr>
          <p:cNvPr id="4" name="Rectangle 3"/>
          <p:cNvSpPr/>
          <p:nvPr/>
        </p:nvSpPr>
        <p:spPr>
          <a:xfrm>
            <a:off x="5670868" y="268280"/>
            <a:ext cx="6284571" cy="5909310"/>
          </a:xfrm>
          <a:prstGeom prst="rect">
            <a:avLst/>
          </a:prstGeom>
        </p:spPr>
        <p:txBody>
          <a:bodyPr wrap="square">
            <a:spAutoFit/>
          </a:bodyPr>
          <a:lstStyle/>
          <a:p>
            <a:r>
              <a:rPr lang="en-GB" sz="1350" b="1" dirty="0"/>
              <a:t>Economic wellbeing: Aspirations, work and career</a:t>
            </a:r>
            <a:endParaRPr lang="en-GB" sz="1350" dirty="0"/>
          </a:p>
          <a:p>
            <a:r>
              <a:rPr lang="en-GB" sz="1350" b="1" dirty="0">
                <a:solidFill>
                  <a:schemeClr val="accent2">
                    <a:lumMod val="50000"/>
                  </a:schemeClr>
                </a:solidFill>
                <a:effectLst>
                  <a:outerShdw blurRad="38100" dist="38100" dir="2700000" algn="tl">
                    <a:srgbClr val="000000">
                      <a:alpha val="43137"/>
                    </a:srgbClr>
                  </a:outerShdw>
                </a:effectLst>
              </a:rPr>
              <a:t>L25</a:t>
            </a:r>
            <a:r>
              <a:rPr lang="en-GB" sz="1350" b="1" dirty="0">
                <a:solidFill>
                  <a:srgbClr val="FFFF00"/>
                </a:solidFill>
                <a:effectLst>
                  <a:outerShdw blurRad="38100" dist="38100" dir="2700000" algn="tl">
                    <a:srgbClr val="000000">
                      <a:alpha val="43137"/>
                    </a:srgbClr>
                  </a:outerShdw>
                </a:effectLst>
              </a:rPr>
              <a:t>. </a:t>
            </a:r>
            <a:r>
              <a:rPr lang="en-GB" sz="1350" dirty="0"/>
              <a:t>to recognise positive things about themselves and their achievements; set goals to help achieve personal outcomes</a:t>
            </a:r>
          </a:p>
          <a:p>
            <a:endParaRPr lang="en-GB" sz="1350" b="1" dirty="0"/>
          </a:p>
          <a:p>
            <a:r>
              <a:rPr lang="en-GB" sz="1350" b="1" dirty="0">
                <a:solidFill>
                  <a:schemeClr val="accent2">
                    <a:lumMod val="50000"/>
                  </a:schemeClr>
                </a:solidFill>
                <a:effectLst>
                  <a:outerShdw blurRad="38100" dist="38100" dir="2700000" algn="tl">
                    <a:srgbClr val="000000">
                      <a:alpha val="43137"/>
                    </a:srgbClr>
                  </a:outerShdw>
                </a:effectLst>
              </a:rPr>
              <a:t>L26</a:t>
            </a:r>
            <a:r>
              <a:rPr lang="en-GB" sz="1350" b="1" dirty="0">
                <a:solidFill>
                  <a:srgbClr val="FFFF00"/>
                </a:solidFill>
                <a:effectLst>
                  <a:outerShdw blurRad="38100" dist="38100" dir="2700000" algn="tl">
                    <a:srgbClr val="000000">
                      <a:alpha val="43137"/>
                    </a:srgbClr>
                  </a:outerShdw>
                </a:effectLst>
              </a:rPr>
              <a:t>. </a:t>
            </a:r>
            <a:r>
              <a:rPr lang="en-GB" sz="1350" dirty="0"/>
              <a:t>that there is a broad range of different jobs/careers that people can have; that people often have more than one career/type of job during their life</a:t>
            </a:r>
          </a:p>
          <a:p>
            <a:endParaRPr lang="en-GB" sz="1350" b="1" dirty="0"/>
          </a:p>
          <a:p>
            <a:r>
              <a:rPr lang="en-GB" sz="1350" b="1" dirty="0">
                <a:solidFill>
                  <a:schemeClr val="accent2">
                    <a:lumMod val="50000"/>
                  </a:schemeClr>
                </a:solidFill>
                <a:effectLst>
                  <a:outerShdw blurRad="38100" dist="38100" dir="2700000" algn="tl">
                    <a:srgbClr val="000000">
                      <a:alpha val="43137"/>
                    </a:srgbClr>
                  </a:outerShdw>
                </a:effectLst>
              </a:rPr>
              <a:t>L</a:t>
            </a:r>
            <a:r>
              <a:rPr lang="en-GB" sz="1350" b="1" dirty="0">
                <a:solidFill>
                  <a:srgbClr val="FF6600"/>
                </a:solidFill>
                <a:effectLst>
                  <a:outerShdw blurRad="38100" dist="38100" dir="2700000" algn="tl">
                    <a:srgbClr val="000000">
                      <a:alpha val="43137"/>
                    </a:srgbClr>
                  </a:outerShdw>
                </a:effectLst>
              </a:rPr>
              <a:t>2</a:t>
            </a:r>
            <a:r>
              <a:rPr lang="en-GB" sz="1350" b="1" dirty="0">
                <a:solidFill>
                  <a:srgbClr val="FEA2A0"/>
                </a:solidFill>
                <a:effectLst>
                  <a:outerShdw blurRad="38100" dist="38100" dir="2700000" algn="tl">
                    <a:srgbClr val="000000">
                      <a:alpha val="43137"/>
                    </a:srgbClr>
                  </a:outerShdw>
                </a:effectLst>
              </a:rPr>
              <a:t>7</a:t>
            </a:r>
            <a:r>
              <a:rPr lang="en-GB" sz="1350" b="1" dirty="0">
                <a:solidFill>
                  <a:srgbClr val="FFFF00"/>
                </a:solidFill>
                <a:effectLst>
                  <a:outerShdw blurRad="38100" dist="38100" dir="2700000" algn="tl">
                    <a:srgbClr val="000000">
                      <a:alpha val="43137"/>
                    </a:srgbClr>
                  </a:outerShdw>
                </a:effectLst>
              </a:rPr>
              <a:t>. </a:t>
            </a:r>
            <a:r>
              <a:rPr lang="en-GB" sz="1350" dirty="0"/>
              <a:t>about stereotypes in the workplace and that a person’s career aspirations should not be limited by them</a:t>
            </a:r>
          </a:p>
          <a:p>
            <a:endParaRPr lang="en-GB" sz="1350" b="1" dirty="0"/>
          </a:p>
          <a:p>
            <a:r>
              <a:rPr lang="en-GB" sz="1350" b="1" dirty="0">
                <a:solidFill>
                  <a:srgbClr val="FF6600"/>
                </a:solidFill>
              </a:rPr>
              <a:t>L28</a:t>
            </a:r>
            <a:r>
              <a:rPr lang="en-GB" sz="1350" b="1" dirty="0"/>
              <a:t>. </a:t>
            </a:r>
            <a:r>
              <a:rPr lang="en-GB" sz="1350" dirty="0"/>
              <a:t>about what might influence people’s decisions about a job or career (e.g. personal interests and values, family connections to certain trades or businesses, strengths and qualities, ways in which stereotypical assumptions can deter people from aspiring to certain jobs)</a:t>
            </a:r>
          </a:p>
          <a:p>
            <a:endParaRPr lang="en-GB" sz="1350" b="1" dirty="0"/>
          </a:p>
          <a:p>
            <a:r>
              <a:rPr lang="en-GB" sz="1350" b="1" dirty="0">
                <a:solidFill>
                  <a:srgbClr val="FF6600"/>
                </a:solidFill>
              </a:rPr>
              <a:t>L29</a:t>
            </a:r>
            <a:r>
              <a:rPr lang="en-GB" sz="1350" b="1" dirty="0"/>
              <a:t>. </a:t>
            </a:r>
            <a:r>
              <a:rPr lang="en-GB" sz="1350" dirty="0"/>
              <a:t>that some jobs are paid more than others and money is one factor which may influence a person’s job or career choice; that people may choose to do voluntary work which is unpaid</a:t>
            </a:r>
          </a:p>
          <a:p>
            <a:endParaRPr lang="en-GB" sz="1350" b="1" dirty="0"/>
          </a:p>
          <a:p>
            <a:r>
              <a:rPr lang="en-GB" sz="1350" b="1" dirty="0">
                <a:solidFill>
                  <a:schemeClr val="accent2">
                    <a:lumMod val="50000"/>
                  </a:schemeClr>
                </a:solidFill>
                <a:effectLst>
                  <a:outerShdw blurRad="38100" dist="38100" dir="2700000" algn="tl">
                    <a:srgbClr val="000000">
                      <a:alpha val="43137"/>
                    </a:srgbClr>
                  </a:outerShdw>
                </a:effectLst>
              </a:rPr>
              <a:t>L3</a:t>
            </a:r>
            <a:r>
              <a:rPr lang="en-GB" sz="1350" b="1" dirty="0">
                <a:solidFill>
                  <a:srgbClr val="FEA2A0"/>
                </a:solidFill>
                <a:effectLst>
                  <a:outerShdw blurRad="38100" dist="38100" dir="2700000" algn="tl">
                    <a:srgbClr val="000000">
                      <a:alpha val="43137"/>
                    </a:srgbClr>
                  </a:outerShdw>
                </a:effectLst>
              </a:rPr>
              <a:t>0</a:t>
            </a:r>
            <a:r>
              <a:rPr lang="en-GB" sz="1350" b="1" dirty="0">
                <a:solidFill>
                  <a:srgbClr val="FFFF00"/>
                </a:solidFill>
                <a:effectLst>
                  <a:outerShdw blurRad="38100" dist="38100" dir="2700000" algn="tl">
                    <a:srgbClr val="000000">
                      <a:alpha val="43137"/>
                    </a:srgbClr>
                  </a:outerShdw>
                </a:effectLst>
              </a:rPr>
              <a:t>. </a:t>
            </a:r>
            <a:r>
              <a:rPr lang="en-GB" sz="1350" dirty="0"/>
              <a:t>about some of the skills that will help them in their future careers e.g. teamwork, communication and negotiation</a:t>
            </a:r>
          </a:p>
          <a:p>
            <a:endParaRPr lang="en-GB" sz="1350" b="1" dirty="0"/>
          </a:p>
          <a:p>
            <a:r>
              <a:rPr lang="en-GB" sz="1350" b="1" dirty="0">
                <a:solidFill>
                  <a:srgbClr val="FF6600"/>
                </a:solidFill>
                <a:effectLst>
                  <a:outerShdw blurRad="38100" dist="38100" dir="2700000" algn="tl">
                    <a:srgbClr val="000000">
                      <a:alpha val="43137"/>
                    </a:srgbClr>
                  </a:outerShdw>
                </a:effectLst>
              </a:rPr>
              <a:t>L</a:t>
            </a:r>
            <a:r>
              <a:rPr lang="en-GB" sz="1350" b="1" dirty="0">
                <a:solidFill>
                  <a:srgbClr val="FEA2A0"/>
                </a:solidFill>
                <a:effectLst>
                  <a:outerShdw blurRad="38100" dist="38100" dir="2700000" algn="tl">
                    <a:srgbClr val="000000">
                      <a:alpha val="43137"/>
                    </a:srgbClr>
                  </a:outerShdw>
                </a:effectLst>
              </a:rPr>
              <a:t>31</a:t>
            </a:r>
            <a:r>
              <a:rPr lang="en-GB" sz="1350" b="1" dirty="0"/>
              <a:t>. </a:t>
            </a:r>
            <a:r>
              <a:rPr lang="en-GB" sz="1350" dirty="0"/>
              <a:t>to identify the kind of job that they might like to do when they are older</a:t>
            </a:r>
          </a:p>
          <a:p>
            <a:endParaRPr lang="en-GB" sz="1350" b="1" dirty="0"/>
          </a:p>
          <a:p>
            <a:r>
              <a:rPr lang="en-GB" sz="1350" b="1" dirty="0">
                <a:solidFill>
                  <a:srgbClr val="FF6600"/>
                </a:solidFill>
                <a:effectLst>
                  <a:outerShdw blurRad="38100" dist="38100" dir="2700000" algn="tl">
                    <a:srgbClr val="000000">
                      <a:alpha val="43137"/>
                    </a:srgbClr>
                  </a:outerShdw>
                </a:effectLst>
              </a:rPr>
              <a:t>L</a:t>
            </a:r>
            <a:r>
              <a:rPr lang="en-GB" sz="1350" b="1" dirty="0">
                <a:solidFill>
                  <a:srgbClr val="FEA2A0"/>
                </a:solidFill>
                <a:effectLst>
                  <a:outerShdw blurRad="38100" dist="38100" dir="2700000" algn="tl">
                    <a:srgbClr val="000000">
                      <a:alpha val="43137"/>
                    </a:srgbClr>
                  </a:outerShdw>
                </a:effectLst>
              </a:rPr>
              <a:t>32</a:t>
            </a:r>
            <a:r>
              <a:rPr lang="en-GB" sz="1350" b="1" dirty="0">
                <a:effectLst>
                  <a:outerShdw blurRad="38100" dist="38100" dir="2700000" algn="tl">
                    <a:srgbClr val="000000">
                      <a:alpha val="43137"/>
                    </a:srgbClr>
                  </a:outerShdw>
                </a:effectLst>
              </a:rPr>
              <a:t>.</a:t>
            </a:r>
            <a:r>
              <a:rPr lang="en-GB" sz="1350" dirty="0"/>
              <a:t> to recognise a variety of routes into careers (e.g. college, apprenticeship, university)</a:t>
            </a:r>
          </a:p>
        </p:txBody>
      </p:sp>
    </p:spTree>
    <p:extLst>
      <p:ext uri="{BB962C8B-B14F-4D97-AF65-F5344CB8AC3E}">
        <p14:creationId xmlns:p14="http://schemas.microsoft.com/office/powerpoint/2010/main" val="38713453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5264" y="150265"/>
            <a:ext cx="2752292" cy="954107"/>
          </a:xfrm>
          <a:prstGeom prst="rect">
            <a:avLst/>
          </a:prstGeom>
          <a:noFill/>
        </p:spPr>
        <p:txBody>
          <a:bodyPr wrap="none" rtlCol="0">
            <a:spAutoFit/>
          </a:bodyPr>
          <a:lstStyle/>
          <a:p>
            <a:r>
              <a:rPr lang="en-GB" sz="2800" b="1" u="sng" dirty="0"/>
              <a:t>Year 3: </a:t>
            </a:r>
            <a:r>
              <a:rPr lang="en-GB" sz="2400" b="1" dirty="0">
                <a:solidFill>
                  <a:srgbClr val="000000"/>
                </a:solidFill>
                <a:latin typeface="Lato-Light"/>
                <a:ea typeface="Tahoma" panose="020B0604030504040204" pitchFamily="34" charset="0"/>
                <a:cs typeface="Tahoma" panose="020B0604030504040204" pitchFamily="34" charset="0"/>
              </a:rPr>
              <a:t>Term 1 - </a:t>
            </a:r>
            <a:endParaRPr lang="en-GB" sz="2400" u="sng" dirty="0">
              <a:latin typeface="Lato-Light"/>
              <a:ea typeface="Tahoma" panose="020B0604030504040204" pitchFamily="34" charset="0"/>
              <a:cs typeface="Tahoma" panose="020B0604030504040204" pitchFamily="34" charset="0"/>
            </a:endParaRPr>
          </a:p>
          <a:p>
            <a:endParaRPr lang="en-GB" sz="2800" b="1" u="sng" dirty="0"/>
          </a:p>
        </p:txBody>
      </p:sp>
      <p:sp>
        <p:nvSpPr>
          <p:cNvPr id="10" name="Rectangle 9"/>
          <p:cNvSpPr/>
          <p:nvPr/>
        </p:nvSpPr>
        <p:spPr>
          <a:xfrm>
            <a:off x="192503" y="708786"/>
            <a:ext cx="11735789" cy="5931814"/>
          </a:xfrm>
          <a:prstGeom prst="rect">
            <a:avLst/>
          </a:prstGeom>
          <a:solidFill>
            <a:schemeClr val="accent1">
              <a:lumMod val="90000"/>
            </a:schemeClr>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p:cNvSpPr/>
          <p:nvPr/>
        </p:nvSpPr>
        <p:spPr>
          <a:xfrm>
            <a:off x="192507" y="843149"/>
            <a:ext cx="5019573" cy="5016758"/>
          </a:xfrm>
          <a:prstGeom prst="rect">
            <a:avLst/>
          </a:prstGeom>
        </p:spPr>
        <p:txBody>
          <a:bodyPr wrap="square">
            <a:spAutoFit/>
          </a:bodyPr>
          <a:lstStyle/>
          <a:p>
            <a:r>
              <a:rPr lang="en-GB" sz="1400" b="1" dirty="0">
                <a:solidFill>
                  <a:srgbClr val="000000"/>
                </a:solidFill>
                <a:latin typeface="Lato-Light"/>
                <a:ea typeface="Tahoma" panose="020B0604030504040204" pitchFamily="34" charset="0"/>
                <a:cs typeface="Tahoma" panose="020B0604030504040204" pitchFamily="34" charset="0"/>
              </a:rPr>
              <a:t>Curriculum targets</a:t>
            </a:r>
            <a:r>
              <a:rPr lang="en-GB" sz="1400" dirty="0">
                <a:solidFill>
                  <a:srgbClr val="000000"/>
                </a:solidFill>
                <a:latin typeface="Lato-Light"/>
                <a:ea typeface="Tahoma" panose="020B0604030504040204" pitchFamily="34" charset="0"/>
                <a:cs typeface="Tahoma" panose="020B0604030504040204" pitchFamily="34" charset="0"/>
              </a:rPr>
              <a:t>:</a:t>
            </a:r>
          </a:p>
          <a:p>
            <a:endParaRPr lang="en-GB" sz="1400" dirty="0">
              <a:solidFill>
                <a:srgbClr val="000000"/>
              </a:solidFill>
              <a:latin typeface="Lato-Light"/>
              <a:ea typeface="Tahoma" panose="020B0604030504040204" pitchFamily="34" charset="0"/>
              <a:cs typeface="Tahoma" panose="020B0604030504040204" pitchFamily="34" charset="0"/>
            </a:endParaRPr>
          </a:p>
          <a:p>
            <a:pPr lvl="0"/>
            <a:r>
              <a:rPr lang="en-GB" sz="1400" b="1" dirty="0"/>
              <a:t>Ph</a:t>
            </a:r>
            <a:r>
              <a:rPr lang="en-GB" sz="1200" b="1" dirty="0"/>
              <a:t>ysical health and Mental wellbeing</a:t>
            </a:r>
          </a:p>
          <a:p>
            <a:r>
              <a:rPr lang="pt-BR" sz="1200" u="sng" dirty="0"/>
              <a:t>H1, H2, H3, H4, H6, H7, H17, </a:t>
            </a:r>
            <a:r>
              <a:rPr lang="en-GB" sz="1200" u="sng" dirty="0"/>
              <a:t>H18, H19</a:t>
            </a:r>
            <a:endParaRPr lang="en-GB" sz="1200" b="1" u="sng" dirty="0">
              <a:solidFill>
                <a:srgbClr val="000000"/>
              </a:solidFill>
            </a:endParaRPr>
          </a:p>
          <a:p>
            <a:r>
              <a:rPr lang="en-GB" sz="1200" dirty="0"/>
              <a:t>• about the choices that people make in daily life that could affect their health</a:t>
            </a:r>
          </a:p>
          <a:p>
            <a:r>
              <a:rPr lang="en-GB" sz="1200" dirty="0"/>
              <a:t>• to identify healthy and unhealthy choices (e.g. in relation to food, exercise, sleep)</a:t>
            </a:r>
          </a:p>
          <a:p>
            <a:r>
              <a:rPr lang="en-GB" sz="1200" dirty="0"/>
              <a:t>• what can help people to make healthy choices and what might negatively influence them</a:t>
            </a:r>
          </a:p>
          <a:p>
            <a:r>
              <a:rPr lang="en-GB" sz="1200" dirty="0"/>
              <a:t>• about habits and that sometimes they can be maintained, changed or stopped</a:t>
            </a:r>
          </a:p>
          <a:p>
            <a:r>
              <a:rPr lang="en-GB" sz="1200" dirty="0"/>
              <a:t>• the positive and negative effects of habits, such as regular exercise or eating too much sugar, on a healthy lifestyle</a:t>
            </a:r>
          </a:p>
          <a:p>
            <a:r>
              <a:rPr lang="en-GB" sz="1200" dirty="0"/>
              <a:t>• what is meant by a healthy, balanced diet including what foods should be eaten regularly or just occasionally</a:t>
            </a:r>
          </a:p>
          <a:p>
            <a:r>
              <a:rPr lang="en-GB" sz="1200" dirty="0"/>
              <a:t>• that regular exercise such as walking or cycling has positive benefits for their mental and physical health</a:t>
            </a:r>
          </a:p>
          <a:p>
            <a:r>
              <a:rPr lang="en-GB" sz="1200" dirty="0"/>
              <a:t>• about the things that affect feelings both positively and negatively</a:t>
            </a:r>
          </a:p>
          <a:p>
            <a:r>
              <a:rPr lang="en-GB" sz="1200" dirty="0"/>
              <a:t>• strategies to identify and talk about their feelings</a:t>
            </a:r>
          </a:p>
          <a:p>
            <a:r>
              <a:rPr lang="en-GB" sz="1200" dirty="0"/>
              <a:t>• about some of the different ways people express feelings e.g. words, actions, body language</a:t>
            </a:r>
          </a:p>
          <a:p>
            <a:r>
              <a:rPr lang="en-GB" sz="1200" dirty="0"/>
              <a:t>• to recognise how feelings can change overtime and become more or less powerful</a:t>
            </a:r>
          </a:p>
          <a:p>
            <a:endParaRPr lang="en-GB" sz="1400" b="1" dirty="0">
              <a:solidFill>
                <a:srgbClr val="000000"/>
              </a:solidFill>
              <a:latin typeface="Lato-Light"/>
              <a:ea typeface="Tahoma" panose="020B0604030504040204" pitchFamily="34" charset="0"/>
              <a:cs typeface="Tahoma" panose="020B0604030504040204" pitchFamily="34" charset="0"/>
            </a:endParaRPr>
          </a:p>
        </p:txBody>
      </p:sp>
      <p:sp>
        <p:nvSpPr>
          <p:cNvPr id="3" name="Rectangle 2"/>
          <p:cNvSpPr/>
          <p:nvPr/>
        </p:nvSpPr>
        <p:spPr>
          <a:xfrm>
            <a:off x="3047997" y="227208"/>
            <a:ext cx="8880295" cy="400110"/>
          </a:xfrm>
          <a:prstGeom prst="rect">
            <a:avLst/>
          </a:prstGeom>
        </p:spPr>
        <p:txBody>
          <a:bodyPr wrap="square">
            <a:spAutoFit/>
          </a:bodyPr>
          <a:lstStyle/>
          <a:p>
            <a:r>
              <a:rPr lang="en-GB" sz="2000" b="1" dirty="0">
                <a:latin typeface="Tahoma" panose="020B0604030504040204" pitchFamily="34" charset="0"/>
                <a:ea typeface="Tahoma" panose="020B0604030504040204" pitchFamily="34" charset="0"/>
                <a:cs typeface="Tahoma" panose="020B0604030504040204" pitchFamily="34" charset="0"/>
              </a:rPr>
              <a:t>Relationships and wellbeing</a:t>
            </a:r>
          </a:p>
        </p:txBody>
      </p:sp>
      <p:sp>
        <p:nvSpPr>
          <p:cNvPr id="4" name="Rectangle 3"/>
          <p:cNvSpPr/>
          <p:nvPr/>
        </p:nvSpPr>
        <p:spPr>
          <a:xfrm>
            <a:off x="5440680" y="915338"/>
            <a:ext cx="6487612" cy="5109091"/>
          </a:xfrm>
          <a:prstGeom prst="rect">
            <a:avLst/>
          </a:prstGeom>
        </p:spPr>
        <p:txBody>
          <a:bodyPr wrap="square">
            <a:spAutoFit/>
          </a:bodyPr>
          <a:lstStyle/>
          <a:p>
            <a:pPr lvl="0"/>
            <a:r>
              <a:rPr lang="en-GB" sz="1200" b="1" dirty="0"/>
              <a:t>Families and friendships</a:t>
            </a:r>
          </a:p>
          <a:p>
            <a:r>
              <a:rPr lang="pt-BR" sz="1200" u="sng" dirty="0"/>
              <a:t>R1, R6, R7, R8, R9</a:t>
            </a:r>
            <a:endParaRPr lang="en-GB" sz="1200" b="1" u="sng" dirty="0">
              <a:solidFill>
                <a:srgbClr val="000000"/>
              </a:solidFill>
              <a:latin typeface="Lato-Light"/>
              <a:ea typeface="Tahoma" panose="020B0604030504040204" pitchFamily="34" charset="0"/>
              <a:cs typeface="Tahoma" panose="020B0604030504040204" pitchFamily="34" charset="0"/>
            </a:endParaRPr>
          </a:p>
          <a:p>
            <a:r>
              <a:rPr lang="en-GB" sz="1200" dirty="0"/>
              <a:t>to recognise and respect that there are different types of families, including single parents, same-sex parents, step-parents, blended families, foster and adoptive parents</a:t>
            </a:r>
          </a:p>
          <a:p>
            <a:r>
              <a:rPr lang="en-GB" sz="1200" dirty="0"/>
              <a:t>• that being part of a family provides support, stability and love </a:t>
            </a:r>
          </a:p>
          <a:p>
            <a:r>
              <a:rPr lang="en-GB" sz="1200" dirty="0"/>
              <a:t>• about the positive aspects of being part of a family, such as spending time together and caring for each other</a:t>
            </a:r>
          </a:p>
          <a:p>
            <a:r>
              <a:rPr lang="en-GB" sz="1200" dirty="0"/>
              <a:t>• about the different ways that people can care for each other e.g. giving encouragement or support in times of difficulty</a:t>
            </a:r>
          </a:p>
          <a:p>
            <a:r>
              <a:rPr lang="en-GB" sz="1200" dirty="0"/>
              <a:t>• to identify if/when something in a family might make someone upset or worried </a:t>
            </a:r>
          </a:p>
          <a:p>
            <a:r>
              <a:rPr lang="en-GB" sz="1200" dirty="0"/>
              <a:t>• what to do and whom to tell if family relationships are making them feel unhappy or Unsafe</a:t>
            </a:r>
          </a:p>
          <a:p>
            <a:endParaRPr lang="en-GB" sz="1200" b="1" dirty="0">
              <a:solidFill>
                <a:srgbClr val="000000"/>
              </a:solidFill>
              <a:latin typeface="Lato-Light"/>
              <a:ea typeface="Tahoma" panose="020B0604030504040204" pitchFamily="34" charset="0"/>
              <a:cs typeface="Tahoma" panose="020B0604030504040204" pitchFamily="34" charset="0"/>
            </a:endParaRPr>
          </a:p>
          <a:p>
            <a:endParaRPr lang="en-GB" sz="1200" b="1" dirty="0">
              <a:solidFill>
                <a:srgbClr val="000000"/>
              </a:solidFill>
              <a:latin typeface="Lato-Light"/>
              <a:ea typeface="Tahoma" panose="020B0604030504040204" pitchFamily="34" charset="0"/>
              <a:cs typeface="Tahoma" panose="020B0604030504040204" pitchFamily="34" charset="0"/>
            </a:endParaRPr>
          </a:p>
          <a:p>
            <a:r>
              <a:rPr lang="en-GB" sz="1200" b="1" dirty="0"/>
              <a:t>Safe relationships</a:t>
            </a:r>
          </a:p>
          <a:p>
            <a:r>
              <a:rPr lang="en-GB" sz="1200" u="sng" dirty="0"/>
              <a:t>R19, R22, R24, R30</a:t>
            </a:r>
            <a:endParaRPr lang="en-GB" sz="1200" b="1" u="sng" dirty="0">
              <a:solidFill>
                <a:srgbClr val="000000"/>
              </a:solidFill>
              <a:latin typeface="Lato-Light"/>
              <a:ea typeface="Tahoma" panose="020B0604030504040204" pitchFamily="34" charset="0"/>
              <a:cs typeface="Tahoma" panose="020B0604030504040204" pitchFamily="34" charset="0"/>
            </a:endParaRPr>
          </a:p>
          <a:p>
            <a:r>
              <a:rPr lang="en-GB" sz="1200" dirty="0"/>
              <a:t>• What is appropriate to share with friends, classmates, family and wider social groups including online</a:t>
            </a:r>
          </a:p>
          <a:p>
            <a:r>
              <a:rPr lang="en-GB" sz="1200" dirty="0"/>
              <a:t>• about what privacy and personal boundaries are, including online</a:t>
            </a:r>
          </a:p>
          <a:p>
            <a:r>
              <a:rPr lang="en-GB" sz="1200" dirty="0"/>
              <a:t>• basic strategies to help keep themselves safe online e.g. passwords, using trusted sites and adult supervision</a:t>
            </a:r>
          </a:p>
          <a:p>
            <a:r>
              <a:rPr lang="en-GB" sz="1200" dirty="0"/>
              <a:t>• that bullying and hurtful behaviour is unacceptable in any situation</a:t>
            </a:r>
          </a:p>
          <a:p>
            <a:r>
              <a:rPr lang="en-GB" sz="1200" dirty="0"/>
              <a:t>• about the effects and consequences of bullying for the people involved</a:t>
            </a:r>
          </a:p>
          <a:p>
            <a:r>
              <a:rPr lang="en-GB" sz="1200" dirty="0"/>
              <a:t>• about bullying online, and the similarities and differences to face-to-face bullying</a:t>
            </a:r>
          </a:p>
          <a:p>
            <a:r>
              <a:rPr lang="en-GB" sz="1200" dirty="0"/>
              <a:t>• what to do and whom to tell if they see or experience bullying or hurtful behaviour</a:t>
            </a:r>
            <a:endParaRPr lang="en-GB" sz="1200" dirty="0">
              <a:solidFill>
                <a:srgbClr val="000000"/>
              </a:solidFill>
              <a:latin typeface="Lato-Light"/>
              <a:ea typeface="Tahoma" panose="020B0604030504040204" pitchFamily="34" charset="0"/>
              <a:cs typeface="Tahoma" panose="020B0604030504040204" pitchFamily="34" charset="0"/>
            </a:endParaRPr>
          </a:p>
          <a:p>
            <a:pPr lvl="0"/>
            <a:endParaRPr lang="en-GB" sz="1400" b="1" dirty="0">
              <a:solidFill>
                <a:srgbClr val="000000"/>
              </a:solidFill>
            </a:endParaRPr>
          </a:p>
        </p:txBody>
      </p:sp>
    </p:spTree>
    <p:extLst>
      <p:ext uri="{BB962C8B-B14F-4D97-AF65-F5344CB8AC3E}">
        <p14:creationId xmlns:p14="http://schemas.microsoft.com/office/powerpoint/2010/main" val="42374647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5264" y="150265"/>
            <a:ext cx="2752292" cy="954107"/>
          </a:xfrm>
          <a:prstGeom prst="rect">
            <a:avLst/>
          </a:prstGeom>
          <a:noFill/>
        </p:spPr>
        <p:txBody>
          <a:bodyPr wrap="none" rtlCol="0">
            <a:spAutoFit/>
          </a:bodyPr>
          <a:lstStyle/>
          <a:p>
            <a:r>
              <a:rPr lang="en-GB" sz="2800" b="1" u="sng" dirty="0"/>
              <a:t>Year 3: </a:t>
            </a:r>
            <a:r>
              <a:rPr lang="en-GB" sz="2400" b="1" dirty="0">
                <a:solidFill>
                  <a:srgbClr val="000000"/>
                </a:solidFill>
                <a:latin typeface="Lato-Light"/>
                <a:ea typeface="Tahoma" panose="020B0604030504040204" pitchFamily="34" charset="0"/>
                <a:cs typeface="Tahoma" panose="020B0604030504040204" pitchFamily="34" charset="0"/>
              </a:rPr>
              <a:t>Term 2 - </a:t>
            </a:r>
            <a:endParaRPr lang="en-GB" sz="2400" u="sng" dirty="0">
              <a:latin typeface="Lato-Light"/>
              <a:ea typeface="Tahoma" panose="020B0604030504040204" pitchFamily="34" charset="0"/>
              <a:cs typeface="Tahoma" panose="020B0604030504040204" pitchFamily="34" charset="0"/>
            </a:endParaRPr>
          </a:p>
          <a:p>
            <a:endParaRPr lang="en-GB" sz="2800" b="1" u="sng" dirty="0"/>
          </a:p>
        </p:txBody>
      </p:sp>
      <p:sp>
        <p:nvSpPr>
          <p:cNvPr id="10" name="Rectangle 9"/>
          <p:cNvSpPr/>
          <p:nvPr/>
        </p:nvSpPr>
        <p:spPr>
          <a:xfrm>
            <a:off x="445264" y="820645"/>
            <a:ext cx="11483030" cy="5716370"/>
          </a:xfrm>
          <a:prstGeom prst="rect">
            <a:avLst/>
          </a:prstGeom>
          <a:solidFill>
            <a:schemeClr val="accent1">
              <a:lumMod val="90000"/>
            </a:schemeClr>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p>
        </p:txBody>
      </p:sp>
      <p:sp>
        <p:nvSpPr>
          <p:cNvPr id="12" name="Rectangle 11"/>
          <p:cNvSpPr/>
          <p:nvPr/>
        </p:nvSpPr>
        <p:spPr>
          <a:xfrm>
            <a:off x="445264" y="843149"/>
            <a:ext cx="6051789" cy="5693866"/>
          </a:xfrm>
          <a:prstGeom prst="rect">
            <a:avLst/>
          </a:prstGeom>
        </p:spPr>
        <p:txBody>
          <a:bodyPr wrap="square">
            <a:spAutoFit/>
          </a:bodyPr>
          <a:lstStyle/>
          <a:p>
            <a:r>
              <a:rPr lang="en-GB" sz="1400" b="1" dirty="0">
                <a:solidFill>
                  <a:srgbClr val="000000"/>
                </a:solidFill>
                <a:latin typeface="Lato-Light"/>
                <a:ea typeface="Tahoma" panose="020B0604030504040204" pitchFamily="34" charset="0"/>
                <a:cs typeface="Tahoma" panose="020B0604030504040204" pitchFamily="34" charset="0"/>
              </a:rPr>
              <a:t>Curriculum targets</a:t>
            </a:r>
            <a:r>
              <a:rPr lang="en-GB" sz="1400" dirty="0">
                <a:solidFill>
                  <a:srgbClr val="000000"/>
                </a:solidFill>
                <a:latin typeface="Lato-Light"/>
                <a:ea typeface="Tahoma" panose="020B0604030504040204" pitchFamily="34" charset="0"/>
                <a:cs typeface="Tahoma" panose="020B0604030504040204" pitchFamily="34" charset="0"/>
              </a:rPr>
              <a:t>:</a:t>
            </a:r>
          </a:p>
          <a:p>
            <a:r>
              <a:rPr lang="en-GB" sz="1400" b="1" dirty="0"/>
              <a:t>Belonging to a community</a:t>
            </a:r>
          </a:p>
          <a:p>
            <a:r>
              <a:rPr lang="en-GB" sz="1400" u="sng" dirty="0"/>
              <a:t>L1, L2, L3</a:t>
            </a:r>
            <a:endParaRPr lang="en-GB" sz="1400" u="sng" dirty="0">
              <a:solidFill>
                <a:srgbClr val="000000"/>
              </a:solidFill>
              <a:latin typeface="Lato-Light"/>
              <a:ea typeface="Tahoma" panose="020B0604030504040204" pitchFamily="34" charset="0"/>
              <a:cs typeface="Tahoma" panose="020B0604030504040204" pitchFamily="34" charset="0"/>
            </a:endParaRPr>
          </a:p>
          <a:p>
            <a:r>
              <a:rPr lang="en-GB" sz="1400" dirty="0"/>
              <a:t>• the reasons for rules and laws in wider society</a:t>
            </a:r>
          </a:p>
          <a:p>
            <a:r>
              <a:rPr lang="en-GB" sz="1400" dirty="0"/>
              <a:t>• the importance of abiding by the law and what might happen if rules and laws are broken</a:t>
            </a:r>
          </a:p>
          <a:p>
            <a:r>
              <a:rPr lang="en-GB" sz="1400" dirty="0"/>
              <a:t>• what human rights are and how they protect people</a:t>
            </a:r>
          </a:p>
          <a:p>
            <a:r>
              <a:rPr lang="en-GB" sz="1400" dirty="0"/>
              <a:t>• to identify basic examples of human rights including the rights of children</a:t>
            </a:r>
          </a:p>
          <a:p>
            <a:r>
              <a:rPr lang="en-GB" sz="1400" dirty="0"/>
              <a:t>• about how they have rights and also responsibilities</a:t>
            </a:r>
          </a:p>
          <a:p>
            <a:r>
              <a:rPr lang="en-GB" sz="1400" dirty="0"/>
              <a:t>• that with every right there is also a responsibility e.g. the right to an education and the responsibility to learn</a:t>
            </a:r>
          </a:p>
          <a:p>
            <a:endParaRPr lang="en-GB" sz="1400" dirty="0">
              <a:solidFill>
                <a:srgbClr val="000000"/>
              </a:solidFill>
              <a:latin typeface="Lato-Light"/>
              <a:ea typeface="Tahoma" panose="020B0604030504040204" pitchFamily="34" charset="0"/>
              <a:cs typeface="Tahoma" panose="020B0604030504040204" pitchFamily="34" charset="0"/>
            </a:endParaRPr>
          </a:p>
          <a:p>
            <a:r>
              <a:rPr lang="en-GB" sz="1400" b="1" dirty="0"/>
              <a:t>Growing and changing</a:t>
            </a:r>
            <a:endParaRPr lang="en-GB" sz="1400" dirty="0">
              <a:solidFill>
                <a:srgbClr val="000000"/>
              </a:solidFill>
              <a:latin typeface="Lato-Light"/>
              <a:ea typeface="Tahoma" panose="020B0604030504040204" pitchFamily="34" charset="0"/>
              <a:cs typeface="Tahoma" panose="020B0604030504040204" pitchFamily="34" charset="0"/>
            </a:endParaRPr>
          </a:p>
          <a:p>
            <a:r>
              <a:rPr lang="en-GB" sz="1400" dirty="0"/>
              <a:t>H27, H28, H29</a:t>
            </a:r>
          </a:p>
          <a:p>
            <a:r>
              <a:rPr lang="en-GB" sz="1400" dirty="0"/>
              <a:t>• that everyone is an individual and has unique and valuable contributions to make</a:t>
            </a:r>
          </a:p>
          <a:p>
            <a:r>
              <a:rPr lang="en-GB" sz="1400" dirty="0"/>
              <a:t>• to recognise how strengths and interests form part of a person’s identity</a:t>
            </a:r>
          </a:p>
          <a:p>
            <a:r>
              <a:rPr lang="en-GB" sz="1400" dirty="0"/>
              <a:t>• how to identify their own personal strengths and interests and what they’re proud of (in school, out of school)</a:t>
            </a:r>
          </a:p>
          <a:p>
            <a:r>
              <a:rPr lang="en-GB" sz="1400" dirty="0"/>
              <a:t>• to recognise common challenges to self -worth e.g. finding school work difficult, friendship issues</a:t>
            </a:r>
          </a:p>
          <a:p>
            <a:r>
              <a:rPr lang="en-GB" sz="1400" dirty="0"/>
              <a:t>• basic strategies to manage and reframe setbacks e.g. asking for help, focusing on what they can learn from a setback,  remembering what they are good at, trying again</a:t>
            </a:r>
            <a:endParaRPr lang="en-GB" sz="1400" dirty="0">
              <a:solidFill>
                <a:srgbClr val="000000"/>
              </a:solidFill>
              <a:latin typeface="Lato-Light"/>
              <a:ea typeface="Tahoma" panose="020B0604030504040204" pitchFamily="34" charset="0"/>
              <a:cs typeface="Tahoma" panose="020B0604030504040204" pitchFamily="34" charset="0"/>
            </a:endParaRPr>
          </a:p>
        </p:txBody>
      </p:sp>
      <p:sp>
        <p:nvSpPr>
          <p:cNvPr id="3" name="Rectangle 2"/>
          <p:cNvSpPr/>
          <p:nvPr/>
        </p:nvSpPr>
        <p:spPr>
          <a:xfrm>
            <a:off x="3138700" y="150265"/>
            <a:ext cx="8789594" cy="461665"/>
          </a:xfrm>
          <a:prstGeom prst="rect">
            <a:avLst/>
          </a:prstGeom>
        </p:spPr>
        <p:txBody>
          <a:bodyPr wrap="square">
            <a:spAutoFit/>
          </a:bodyPr>
          <a:lstStyle/>
          <a:p>
            <a:r>
              <a:rPr lang="en-GB" sz="2400" b="1" dirty="0">
                <a:latin typeface="Tahoma" panose="020B0604030504040204" pitchFamily="34" charset="0"/>
                <a:ea typeface="Tahoma" panose="020B0604030504040204" pitchFamily="34" charset="0"/>
                <a:cs typeface="Tahoma" panose="020B0604030504040204" pitchFamily="34" charset="0"/>
              </a:rPr>
              <a:t>Wellbeing continued and belonging to a community</a:t>
            </a:r>
          </a:p>
        </p:txBody>
      </p:sp>
      <p:sp>
        <p:nvSpPr>
          <p:cNvPr id="4" name="Rectangle 3"/>
          <p:cNvSpPr/>
          <p:nvPr/>
        </p:nvSpPr>
        <p:spPr>
          <a:xfrm>
            <a:off x="6689558" y="1105237"/>
            <a:ext cx="5238736" cy="2893100"/>
          </a:xfrm>
          <a:prstGeom prst="rect">
            <a:avLst/>
          </a:prstGeom>
        </p:spPr>
        <p:txBody>
          <a:bodyPr wrap="square">
            <a:spAutoFit/>
          </a:bodyPr>
          <a:lstStyle/>
          <a:p>
            <a:pPr lvl="0"/>
            <a:r>
              <a:rPr lang="en-GB" sz="1400" b="1" u="sng" dirty="0">
                <a:solidFill>
                  <a:srgbClr val="000000"/>
                </a:solidFill>
                <a:latin typeface="Lato-Light"/>
                <a:ea typeface="Tahoma" panose="020B0604030504040204" pitchFamily="34" charset="0"/>
                <a:cs typeface="Tahoma" panose="020B0604030504040204" pitchFamily="34" charset="0"/>
              </a:rPr>
              <a:t>Spring 2</a:t>
            </a:r>
          </a:p>
          <a:p>
            <a:pPr lvl="0"/>
            <a:r>
              <a:rPr lang="en-GB" sz="1400" b="1" dirty="0">
                <a:solidFill>
                  <a:srgbClr val="000000"/>
                </a:solidFill>
              </a:rPr>
              <a:t>Respecting ourselves and others</a:t>
            </a:r>
            <a:endParaRPr lang="en-GB" sz="1400" b="1" dirty="0">
              <a:solidFill>
                <a:srgbClr val="000000"/>
              </a:solidFill>
              <a:latin typeface="Lato-Light"/>
              <a:ea typeface="Tahoma" panose="020B0604030504040204" pitchFamily="34" charset="0"/>
              <a:cs typeface="Tahoma" panose="020B0604030504040204" pitchFamily="34" charset="0"/>
            </a:endParaRPr>
          </a:p>
          <a:p>
            <a:pPr lvl="0"/>
            <a:r>
              <a:rPr lang="en-GB" sz="1400" u="sng" dirty="0">
                <a:solidFill>
                  <a:srgbClr val="000000"/>
                </a:solidFill>
              </a:rPr>
              <a:t>R30, R31</a:t>
            </a:r>
          </a:p>
          <a:p>
            <a:pPr lvl="0"/>
            <a:r>
              <a:rPr lang="en-GB" sz="1400" dirty="0">
                <a:solidFill>
                  <a:srgbClr val="000000"/>
                </a:solidFill>
              </a:rPr>
              <a:t>• to recognise respectful behaviours e.g. helping or including others, being responsible</a:t>
            </a:r>
          </a:p>
          <a:p>
            <a:pPr lvl="0"/>
            <a:r>
              <a:rPr lang="en-GB" sz="1400" dirty="0">
                <a:solidFill>
                  <a:srgbClr val="000000"/>
                </a:solidFill>
              </a:rPr>
              <a:t>• how to model respectful behaviour in different situations e.g. at home, at school, online</a:t>
            </a:r>
          </a:p>
          <a:p>
            <a:pPr lvl="0"/>
            <a:r>
              <a:rPr lang="en-GB" sz="1400" dirty="0">
                <a:solidFill>
                  <a:srgbClr val="000000"/>
                </a:solidFill>
              </a:rPr>
              <a:t>• the importance of self-respect and their right to be treated respectfully by others</a:t>
            </a:r>
          </a:p>
          <a:p>
            <a:pPr lvl="0"/>
            <a:r>
              <a:rPr lang="en-GB" sz="1400" dirty="0">
                <a:solidFill>
                  <a:srgbClr val="000000"/>
                </a:solidFill>
              </a:rPr>
              <a:t>• what it means to treat others, and be treated, politely</a:t>
            </a:r>
          </a:p>
          <a:p>
            <a:pPr lvl="0"/>
            <a:r>
              <a:rPr lang="en-GB" sz="1400" dirty="0">
                <a:solidFill>
                  <a:srgbClr val="000000"/>
                </a:solidFill>
              </a:rPr>
              <a:t>• the ways in which people show respect and courtesy in different cultures and in</a:t>
            </a:r>
          </a:p>
          <a:p>
            <a:pPr lvl="0"/>
            <a:r>
              <a:rPr lang="en-GB" sz="1400" dirty="0">
                <a:solidFill>
                  <a:srgbClr val="000000"/>
                </a:solidFill>
              </a:rPr>
              <a:t>wider society</a:t>
            </a:r>
            <a:endParaRPr lang="en-GB" sz="1400" b="1" dirty="0">
              <a:solidFill>
                <a:srgbClr val="000000"/>
              </a:solidFill>
              <a:latin typeface="Lato-Ligh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61533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5264" y="150265"/>
            <a:ext cx="2752292" cy="954107"/>
          </a:xfrm>
          <a:prstGeom prst="rect">
            <a:avLst/>
          </a:prstGeom>
          <a:noFill/>
        </p:spPr>
        <p:txBody>
          <a:bodyPr wrap="none" rtlCol="0">
            <a:spAutoFit/>
          </a:bodyPr>
          <a:lstStyle/>
          <a:p>
            <a:r>
              <a:rPr lang="en-GB" sz="2800" b="1" u="sng" dirty="0"/>
              <a:t>Year 3: </a:t>
            </a:r>
            <a:r>
              <a:rPr lang="en-GB" sz="2400" b="1" dirty="0">
                <a:solidFill>
                  <a:srgbClr val="000000"/>
                </a:solidFill>
                <a:latin typeface="Lato-Light"/>
                <a:ea typeface="Tahoma" panose="020B0604030504040204" pitchFamily="34" charset="0"/>
                <a:cs typeface="Tahoma" panose="020B0604030504040204" pitchFamily="34" charset="0"/>
              </a:rPr>
              <a:t>Term 3 - </a:t>
            </a:r>
            <a:endParaRPr lang="en-GB" sz="2400" u="sng" dirty="0">
              <a:latin typeface="Lato-Light"/>
              <a:ea typeface="Tahoma" panose="020B0604030504040204" pitchFamily="34" charset="0"/>
              <a:cs typeface="Tahoma" panose="020B0604030504040204" pitchFamily="34" charset="0"/>
            </a:endParaRPr>
          </a:p>
          <a:p>
            <a:endParaRPr lang="en-GB" sz="2800" b="1" u="sng" dirty="0"/>
          </a:p>
        </p:txBody>
      </p:sp>
      <p:sp>
        <p:nvSpPr>
          <p:cNvPr id="10" name="Rectangle 9"/>
          <p:cNvSpPr/>
          <p:nvPr/>
        </p:nvSpPr>
        <p:spPr>
          <a:xfrm>
            <a:off x="445264" y="820645"/>
            <a:ext cx="11483030" cy="5531036"/>
          </a:xfrm>
          <a:prstGeom prst="rect">
            <a:avLst/>
          </a:prstGeom>
          <a:solidFill>
            <a:schemeClr val="accent1">
              <a:lumMod val="90000"/>
            </a:schemeClr>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b="1"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GB" dirty="0"/>
          </a:p>
        </p:txBody>
      </p:sp>
      <p:sp>
        <p:nvSpPr>
          <p:cNvPr id="12" name="Rectangle 11"/>
          <p:cNvSpPr/>
          <p:nvPr/>
        </p:nvSpPr>
        <p:spPr>
          <a:xfrm>
            <a:off x="445265" y="843149"/>
            <a:ext cx="4752378" cy="4401205"/>
          </a:xfrm>
          <a:prstGeom prst="rect">
            <a:avLst/>
          </a:prstGeom>
        </p:spPr>
        <p:txBody>
          <a:bodyPr wrap="square">
            <a:spAutoFit/>
          </a:bodyPr>
          <a:lstStyle/>
          <a:p>
            <a:r>
              <a:rPr lang="en-GB" sz="1400" b="1" dirty="0">
                <a:solidFill>
                  <a:srgbClr val="000000"/>
                </a:solidFill>
                <a:latin typeface="Lato-Light"/>
                <a:ea typeface="Tahoma" panose="020B0604030504040204" pitchFamily="34" charset="0"/>
                <a:cs typeface="Tahoma" panose="020B0604030504040204" pitchFamily="34" charset="0"/>
              </a:rPr>
              <a:t>Curriculum targets</a:t>
            </a:r>
            <a:r>
              <a:rPr lang="en-GB" sz="1400" dirty="0">
                <a:solidFill>
                  <a:srgbClr val="000000"/>
                </a:solidFill>
                <a:latin typeface="Lato-Light"/>
                <a:ea typeface="Tahoma" panose="020B0604030504040204" pitchFamily="34" charset="0"/>
                <a:cs typeface="Tahoma" panose="020B0604030504040204" pitchFamily="34" charset="0"/>
              </a:rPr>
              <a:t>:</a:t>
            </a:r>
          </a:p>
          <a:p>
            <a:endParaRPr lang="en-GB" sz="1400" dirty="0">
              <a:solidFill>
                <a:srgbClr val="000000"/>
              </a:solidFill>
              <a:latin typeface="Lato-Light"/>
              <a:ea typeface="Tahoma" panose="020B0604030504040204" pitchFamily="34" charset="0"/>
              <a:cs typeface="Tahoma" panose="020B0604030504040204" pitchFamily="34" charset="0"/>
            </a:endParaRPr>
          </a:p>
          <a:p>
            <a:endParaRPr lang="en-GB" sz="1400" dirty="0">
              <a:solidFill>
                <a:srgbClr val="000000"/>
              </a:solidFill>
              <a:latin typeface="Lato-Light"/>
              <a:ea typeface="Tahoma" panose="020B0604030504040204" pitchFamily="34" charset="0"/>
              <a:cs typeface="Tahoma" panose="020B0604030504040204" pitchFamily="34" charset="0"/>
            </a:endParaRPr>
          </a:p>
          <a:p>
            <a:r>
              <a:rPr lang="en-GB" sz="1400" b="1" dirty="0"/>
              <a:t>Media literacy and Digital resilience</a:t>
            </a:r>
            <a:endParaRPr lang="en-GB" sz="1400" b="1" u="sng" dirty="0"/>
          </a:p>
          <a:p>
            <a:r>
              <a:rPr lang="en-GB" sz="1400" u="sng" dirty="0"/>
              <a:t>L11, L12</a:t>
            </a:r>
          </a:p>
          <a:p>
            <a:r>
              <a:rPr lang="en-GB" sz="1400" dirty="0"/>
              <a:t>• how the internet can be used positively for leisure, for school and for work</a:t>
            </a:r>
          </a:p>
          <a:p>
            <a:r>
              <a:rPr lang="en-GB" sz="1400" dirty="0"/>
              <a:t>• to recognise that images and information online can be altered or adapted and the reasons for why this happens</a:t>
            </a:r>
          </a:p>
          <a:p>
            <a:r>
              <a:rPr lang="en-GB" sz="1400" dirty="0"/>
              <a:t>• strategies to recognise whether something they see online is true or accurate</a:t>
            </a:r>
          </a:p>
          <a:p>
            <a:r>
              <a:rPr lang="en-GB" sz="1400" dirty="0"/>
              <a:t>• to evaluate whether a game is suitable to play or a website is appropriate for their age-group</a:t>
            </a:r>
          </a:p>
          <a:p>
            <a:r>
              <a:rPr lang="en-GB" sz="1400" dirty="0"/>
              <a:t>• to make safe, reliable choices from search results</a:t>
            </a:r>
          </a:p>
          <a:p>
            <a:r>
              <a:rPr lang="en-GB" sz="1400" dirty="0"/>
              <a:t>• how to report something seen or experienced online that concerns them e.g. images or content that worry them, unkind or inappropriate communication</a:t>
            </a:r>
          </a:p>
          <a:p>
            <a:endParaRPr lang="en-GB" sz="1400" b="1" dirty="0"/>
          </a:p>
        </p:txBody>
      </p:sp>
      <p:sp>
        <p:nvSpPr>
          <p:cNvPr id="3" name="Rectangle 2"/>
          <p:cNvSpPr/>
          <p:nvPr/>
        </p:nvSpPr>
        <p:spPr>
          <a:xfrm>
            <a:off x="3138779" y="150265"/>
            <a:ext cx="6096000" cy="584775"/>
          </a:xfrm>
          <a:prstGeom prst="rect">
            <a:avLst/>
          </a:prstGeom>
        </p:spPr>
        <p:txBody>
          <a:bodyPr>
            <a:spAutoFit/>
          </a:bodyPr>
          <a:lstStyle/>
          <a:p>
            <a:r>
              <a:rPr lang="en-GB" sz="1600" b="1" dirty="0">
                <a:latin typeface="Tahoma" panose="020B0604030504040204" pitchFamily="34" charset="0"/>
                <a:ea typeface="Tahoma" panose="020B0604030504040204" pitchFamily="34" charset="0"/>
                <a:cs typeface="Tahoma" panose="020B0604030504040204" pitchFamily="34" charset="0"/>
              </a:rPr>
              <a:t>Summer 1 – personal safety including online.</a:t>
            </a:r>
          </a:p>
          <a:p>
            <a:r>
              <a:rPr lang="en-GB" sz="1600" b="1" dirty="0">
                <a:latin typeface="Tahoma" panose="020B0604030504040204" pitchFamily="34" charset="0"/>
                <a:ea typeface="Tahoma" panose="020B0604030504040204" pitchFamily="34" charset="0"/>
                <a:cs typeface="Tahoma" panose="020B0604030504040204" pitchFamily="34" charset="0"/>
              </a:rPr>
              <a:t>Summer 2 – money and work</a:t>
            </a:r>
            <a:endParaRPr lang="en-GB" sz="1600" dirty="0"/>
          </a:p>
        </p:txBody>
      </p:sp>
      <p:sp>
        <p:nvSpPr>
          <p:cNvPr id="4" name="Rectangle 3"/>
          <p:cNvSpPr/>
          <p:nvPr/>
        </p:nvSpPr>
        <p:spPr>
          <a:xfrm>
            <a:off x="5197643" y="940960"/>
            <a:ext cx="6730651" cy="5262979"/>
          </a:xfrm>
          <a:prstGeom prst="rect">
            <a:avLst/>
          </a:prstGeom>
        </p:spPr>
        <p:txBody>
          <a:bodyPr wrap="square">
            <a:spAutoFit/>
          </a:bodyPr>
          <a:lstStyle/>
          <a:p>
            <a:r>
              <a:rPr lang="en-GB" sz="1400" b="1" dirty="0"/>
              <a:t>Money and Work</a:t>
            </a:r>
          </a:p>
          <a:p>
            <a:r>
              <a:rPr lang="en-GB" sz="1400" u="sng" dirty="0"/>
              <a:t>L25, L26, L27, L30</a:t>
            </a:r>
          </a:p>
          <a:p>
            <a:r>
              <a:rPr lang="en-GB" sz="1400" dirty="0"/>
              <a:t>• about jobs that people may have from different sectors e.g. teachers, business people, charity work</a:t>
            </a:r>
          </a:p>
          <a:p>
            <a:r>
              <a:rPr lang="en-GB" sz="1400" dirty="0"/>
              <a:t>• that people can have more than one job at once or over their lifetime</a:t>
            </a:r>
          </a:p>
          <a:p>
            <a:r>
              <a:rPr lang="en-GB" sz="1400" dirty="0"/>
              <a:t>• about common myths and gender stereotypes related to work</a:t>
            </a:r>
          </a:p>
          <a:p>
            <a:r>
              <a:rPr lang="en-GB" sz="1400" dirty="0"/>
              <a:t>• to challenge stereotypes through examples of role models in different fields of work e.g. women in STEM</a:t>
            </a:r>
          </a:p>
          <a:p>
            <a:r>
              <a:rPr lang="en-GB" sz="1400" dirty="0"/>
              <a:t>• about some of the skills needed to do a job, such as teamwork and decision-making</a:t>
            </a:r>
          </a:p>
          <a:p>
            <a:r>
              <a:rPr lang="en-GB" sz="1400" dirty="0"/>
              <a:t>• to recognise their interests, skills and achievements and how these might link to future jobs</a:t>
            </a:r>
          </a:p>
          <a:p>
            <a:r>
              <a:rPr lang="en-GB" sz="1400" dirty="0"/>
              <a:t>• how to set goals that they would like to achieve this year e.g. learn a new hobby</a:t>
            </a:r>
          </a:p>
          <a:p>
            <a:endParaRPr lang="en-GB" sz="1400" dirty="0"/>
          </a:p>
          <a:p>
            <a:r>
              <a:rPr lang="en-GB" sz="1400" b="1" dirty="0"/>
              <a:t>Keeping safe</a:t>
            </a:r>
          </a:p>
          <a:p>
            <a:r>
              <a:rPr lang="en-GB" sz="1400" u="sng" dirty="0"/>
              <a:t>H38, H39, H41</a:t>
            </a:r>
            <a:endParaRPr lang="en-GB" sz="1400" b="1" u="sng" dirty="0"/>
          </a:p>
          <a:p>
            <a:r>
              <a:rPr lang="en-GB" sz="1400" dirty="0"/>
              <a:t>• how to identify typical hazards at home and in school</a:t>
            </a:r>
          </a:p>
          <a:p>
            <a:r>
              <a:rPr lang="en-GB" sz="1400" dirty="0"/>
              <a:t>• how to predict, assess and manage risk in everyday situations e.g. crossing the road, running in the playground, in the kitchen</a:t>
            </a:r>
          </a:p>
          <a:p>
            <a:r>
              <a:rPr lang="en-GB" sz="1400" dirty="0"/>
              <a:t>• about fire safety at home including the need for smoke alarms</a:t>
            </a:r>
          </a:p>
          <a:p>
            <a:r>
              <a:rPr lang="en-GB" sz="1400" dirty="0"/>
              <a:t>• the importance of following safety rules from parents and other adults</a:t>
            </a:r>
          </a:p>
          <a:p>
            <a:r>
              <a:rPr lang="en-GB" sz="1400" dirty="0"/>
              <a:t>• how to help keep themselves safe in the local environment or unfamiliar places, including road, rail, water and firework safety</a:t>
            </a:r>
          </a:p>
        </p:txBody>
      </p:sp>
    </p:spTree>
    <p:extLst>
      <p:ext uri="{BB962C8B-B14F-4D97-AF65-F5344CB8AC3E}">
        <p14:creationId xmlns:p14="http://schemas.microsoft.com/office/powerpoint/2010/main" val="8543687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5264" y="150265"/>
            <a:ext cx="2752292" cy="954107"/>
          </a:xfrm>
          <a:prstGeom prst="rect">
            <a:avLst/>
          </a:prstGeom>
          <a:noFill/>
        </p:spPr>
        <p:txBody>
          <a:bodyPr wrap="none" rtlCol="0">
            <a:spAutoFit/>
          </a:bodyPr>
          <a:lstStyle/>
          <a:p>
            <a:r>
              <a:rPr lang="en-GB" sz="2800" b="1" u="sng" dirty="0"/>
              <a:t>Year 4: </a:t>
            </a:r>
            <a:r>
              <a:rPr lang="en-GB" sz="2400" b="1" dirty="0">
                <a:solidFill>
                  <a:srgbClr val="000000"/>
                </a:solidFill>
                <a:latin typeface="Lato-Light"/>
                <a:ea typeface="Tahoma" panose="020B0604030504040204" pitchFamily="34" charset="0"/>
                <a:cs typeface="Tahoma" panose="020B0604030504040204" pitchFamily="34" charset="0"/>
              </a:rPr>
              <a:t>Term 1 - </a:t>
            </a:r>
            <a:endParaRPr lang="en-GB" sz="2400" u="sng" dirty="0">
              <a:latin typeface="Lato-Light"/>
              <a:ea typeface="Tahoma" panose="020B0604030504040204" pitchFamily="34" charset="0"/>
              <a:cs typeface="Tahoma" panose="020B0604030504040204" pitchFamily="34" charset="0"/>
            </a:endParaRPr>
          </a:p>
          <a:p>
            <a:endParaRPr lang="en-GB" sz="2800" b="1" u="sng" dirty="0"/>
          </a:p>
        </p:txBody>
      </p:sp>
      <p:sp>
        <p:nvSpPr>
          <p:cNvPr id="10" name="Rectangle 9"/>
          <p:cNvSpPr/>
          <p:nvPr/>
        </p:nvSpPr>
        <p:spPr>
          <a:xfrm>
            <a:off x="445264" y="820645"/>
            <a:ext cx="11483030" cy="5656356"/>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t="100000" r="100000"/>
            </a:path>
            <a:tileRect l="-100000" b="-100000"/>
          </a:gra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p:cNvSpPr/>
          <p:nvPr/>
        </p:nvSpPr>
        <p:spPr>
          <a:xfrm>
            <a:off x="445264" y="843149"/>
            <a:ext cx="4888736" cy="5262979"/>
          </a:xfrm>
          <a:prstGeom prst="rect">
            <a:avLst/>
          </a:prstGeom>
        </p:spPr>
        <p:txBody>
          <a:bodyPr wrap="square">
            <a:spAutoFit/>
          </a:bodyPr>
          <a:lstStyle/>
          <a:p>
            <a:r>
              <a:rPr lang="en-GB" sz="1400" b="1" dirty="0">
                <a:solidFill>
                  <a:srgbClr val="000000"/>
                </a:solidFill>
                <a:latin typeface="Lato-Light"/>
                <a:ea typeface="Tahoma" panose="020B0604030504040204" pitchFamily="34" charset="0"/>
                <a:cs typeface="Tahoma" panose="020B0604030504040204" pitchFamily="34" charset="0"/>
              </a:rPr>
              <a:t>Curriculum targets</a:t>
            </a:r>
            <a:r>
              <a:rPr lang="en-GB" sz="1400" dirty="0">
                <a:solidFill>
                  <a:srgbClr val="000000"/>
                </a:solidFill>
                <a:latin typeface="Lato-Light"/>
                <a:ea typeface="Tahoma" panose="020B0604030504040204" pitchFamily="34" charset="0"/>
                <a:cs typeface="Tahoma" panose="020B0604030504040204" pitchFamily="34" charset="0"/>
              </a:rPr>
              <a:t>:</a:t>
            </a:r>
          </a:p>
          <a:p>
            <a:endParaRPr lang="en-GB" sz="1400" dirty="0">
              <a:solidFill>
                <a:srgbClr val="000000"/>
              </a:solidFill>
              <a:latin typeface="Lato-Light"/>
              <a:ea typeface="Tahoma" panose="020B0604030504040204" pitchFamily="34" charset="0"/>
              <a:cs typeface="Tahoma" panose="020B0604030504040204" pitchFamily="34" charset="0"/>
            </a:endParaRPr>
          </a:p>
          <a:p>
            <a:r>
              <a:rPr lang="en-GB" sz="1400" b="1" dirty="0"/>
              <a:t>Respecting ourselves and others</a:t>
            </a:r>
          </a:p>
          <a:p>
            <a:r>
              <a:rPr lang="en-GB" sz="1400" u="sng" dirty="0"/>
              <a:t>R32, R33</a:t>
            </a:r>
          </a:p>
          <a:p>
            <a:r>
              <a:rPr lang="en-GB" sz="1400" dirty="0"/>
              <a:t>• to recognise differences between people such as gender, race, faith</a:t>
            </a:r>
          </a:p>
          <a:p>
            <a:r>
              <a:rPr lang="en-GB" sz="1400" dirty="0"/>
              <a:t>• to recognise what they have in common with others e.g. shared values, likes and dislikes, aspirations</a:t>
            </a:r>
          </a:p>
          <a:p>
            <a:r>
              <a:rPr lang="en-GB" sz="1400" dirty="0"/>
              <a:t>• about the importance of respecting the differences and similarities between people</a:t>
            </a:r>
          </a:p>
          <a:p>
            <a:r>
              <a:rPr lang="en-GB" sz="1400" dirty="0"/>
              <a:t>• a vocabulary to sensitively discuss difference and include everyone</a:t>
            </a:r>
          </a:p>
          <a:p>
            <a:endParaRPr lang="en-GB" sz="1400" dirty="0">
              <a:solidFill>
                <a:srgbClr val="000000"/>
              </a:solidFill>
              <a:latin typeface="Lato-Light"/>
              <a:ea typeface="Tahoma" panose="020B0604030504040204" pitchFamily="34" charset="0"/>
              <a:cs typeface="Tahoma" panose="020B0604030504040204" pitchFamily="34" charset="0"/>
            </a:endParaRPr>
          </a:p>
          <a:p>
            <a:r>
              <a:rPr lang="en-GB" sz="1400" b="1" dirty="0"/>
              <a:t>Belonging to a community</a:t>
            </a:r>
          </a:p>
          <a:p>
            <a:r>
              <a:rPr lang="en-GB" sz="1400" u="sng" dirty="0"/>
              <a:t>L4, L6, L7</a:t>
            </a:r>
          </a:p>
          <a:p>
            <a:r>
              <a:rPr lang="en-GB" sz="1400" dirty="0"/>
              <a:t>• the meaning and benefits of living in a community</a:t>
            </a:r>
          </a:p>
          <a:p>
            <a:r>
              <a:rPr lang="en-GB" sz="1400" dirty="0"/>
              <a:t>• to recognise that they belong to different communities as well as the school community</a:t>
            </a:r>
          </a:p>
          <a:p>
            <a:r>
              <a:rPr lang="en-GB" sz="1400" dirty="0"/>
              <a:t>• about the different groups that make up and contribute to a community</a:t>
            </a:r>
          </a:p>
          <a:p>
            <a:r>
              <a:rPr lang="en-GB" sz="1400" dirty="0"/>
              <a:t>• about the individuals and groups that help the local community, including through volunteering and work</a:t>
            </a:r>
          </a:p>
          <a:p>
            <a:r>
              <a:rPr lang="en-GB" sz="1400" dirty="0"/>
              <a:t>• how to show compassion towards others in need and the shared responsibilities of caring for them</a:t>
            </a:r>
            <a:endParaRPr lang="en-GB" sz="1400" dirty="0">
              <a:solidFill>
                <a:srgbClr val="000000"/>
              </a:solidFill>
              <a:latin typeface="Lato-Light"/>
              <a:ea typeface="Tahoma" panose="020B0604030504040204" pitchFamily="34" charset="0"/>
              <a:cs typeface="Tahoma" panose="020B0604030504040204" pitchFamily="34" charset="0"/>
            </a:endParaRPr>
          </a:p>
        </p:txBody>
      </p:sp>
      <p:sp>
        <p:nvSpPr>
          <p:cNvPr id="3" name="Rectangle 2"/>
          <p:cNvSpPr/>
          <p:nvPr/>
        </p:nvSpPr>
        <p:spPr>
          <a:xfrm>
            <a:off x="3048000" y="135649"/>
            <a:ext cx="6096000" cy="646331"/>
          </a:xfrm>
          <a:prstGeom prst="rect">
            <a:avLst/>
          </a:prstGeom>
        </p:spPr>
        <p:txBody>
          <a:bodyPr>
            <a:spAutoFit/>
          </a:bodyPr>
          <a:lstStyle/>
          <a:p>
            <a:r>
              <a:rPr lang="en-GB" b="1" dirty="0">
                <a:latin typeface="Tahoma" panose="020B0604030504040204" pitchFamily="34" charset="0"/>
                <a:ea typeface="Tahoma" panose="020B0604030504040204" pitchFamily="34" charset="0"/>
                <a:cs typeface="Tahoma" panose="020B0604030504040204" pitchFamily="34" charset="0"/>
              </a:rPr>
              <a:t>Difference and diversity of people living in the UK. Values and customs of people around the world.</a:t>
            </a:r>
          </a:p>
        </p:txBody>
      </p:sp>
      <p:sp>
        <p:nvSpPr>
          <p:cNvPr id="4" name="Rectangle 3"/>
          <p:cNvSpPr/>
          <p:nvPr/>
        </p:nvSpPr>
        <p:spPr>
          <a:xfrm>
            <a:off x="5660844" y="980159"/>
            <a:ext cx="6362700" cy="2462213"/>
          </a:xfrm>
          <a:prstGeom prst="rect">
            <a:avLst/>
          </a:prstGeom>
        </p:spPr>
        <p:txBody>
          <a:bodyPr wrap="square">
            <a:spAutoFit/>
          </a:bodyPr>
          <a:lstStyle/>
          <a:p>
            <a:r>
              <a:rPr lang="en-GB" sz="1400" b="1" dirty="0"/>
              <a:t>Growing and changing</a:t>
            </a:r>
          </a:p>
          <a:p>
            <a:r>
              <a:rPr lang="en-GB" sz="1400" dirty="0"/>
              <a:t>H16, H25, H26, H27</a:t>
            </a:r>
          </a:p>
          <a:p>
            <a:r>
              <a:rPr lang="en-GB" sz="1400" dirty="0"/>
              <a:t>• about personal identity and what contributes to it, including race, sex, gender, family, faith, culture, hobbies, likes/dislikes</a:t>
            </a:r>
          </a:p>
          <a:p>
            <a:r>
              <a:rPr lang="en-GB" sz="1400" dirty="0"/>
              <a:t>• that for some people their gender identity does not correspond with their biological sex</a:t>
            </a:r>
          </a:p>
          <a:p>
            <a:r>
              <a:rPr lang="en-GB" sz="1400" dirty="0"/>
              <a:t>• how to recognise, respect and express their individuality and personal qualities</a:t>
            </a:r>
          </a:p>
          <a:p>
            <a:r>
              <a:rPr lang="en-GB" sz="1400" dirty="0"/>
              <a:t>• ways to boost their mood and improve emotional wellbeing</a:t>
            </a:r>
          </a:p>
          <a:p>
            <a:r>
              <a:rPr lang="en-GB" sz="1400" dirty="0"/>
              <a:t>• about the link between participating in interests, hobbies and community groups and mental wellbeing</a:t>
            </a:r>
          </a:p>
        </p:txBody>
      </p:sp>
    </p:spTree>
    <p:extLst>
      <p:ext uri="{BB962C8B-B14F-4D97-AF65-F5344CB8AC3E}">
        <p14:creationId xmlns:p14="http://schemas.microsoft.com/office/powerpoint/2010/main" val="42097369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5264" y="150265"/>
            <a:ext cx="2752292" cy="954107"/>
          </a:xfrm>
          <a:prstGeom prst="rect">
            <a:avLst/>
          </a:prstGeom>
          <a:noFill/>
        </p:spPr>
        <p:txBody>
          <a:bodyPr wrap="none" rtlCol="0">
            <a:spAutoFit/>
          </a:bodyPr>
          <a:lstStyle/>
          <a:p>
            <a:r>
              <a:rPr lang="en-GB" sz="2800" b="1" u="sng" dirty="0"/>
              <a:t>Year 4: </a:t>
            </a:r>
            <a:r>
              <a:rPr lang="en-GB" sz="2400" b="1" dirty="0">
                <a:solidFill>
                  <a:srgbClr val="000000"/>
                </a:solidFill>
                <a:latin typeface="Lato-Light"/>
                <a:ea typeface="Tahoma" panose="020B0604030504040204" pitchFamily="34" charset="0"/>
                <a:cs typeface="Tahoma" panose="020B0604030504040204" pitchFamily="34" charset="0"/>
              </a:rPr>
              <a:t>Term 2 - </a:t>
            </a:r>
            <a:endParaRPr lang="en-GB" sz="2400" u="sng" dirty="0">
              <a:latin typeface="Lato-Light"/>
              <a:ea typeface="Tahoma" panose="020B0604030504040204" pitchFamily="34" charset="0"/>
              <a:cs typeface="Tahoma" panose="020B0604030504040204" pitchFamily="34" charset="0"/>
            </a:endParaRPr>
          </a:p>
          <a:p>
            <a:endParaRPr lang="en-GB" sz="2800" b="1" u="sng" dirty="0"/>
          </a:p>
        </p:txBody>
      </p:sp>
      <p:sp>
        <p:nvSpPr>
          <p:cNvPr id="10" name="Rectangle 9"/>
          <p:cNvSpPr/>
          <p:nvPr/>
        </p:nvSpPr>
        <p:spPr>
          <a:xfrm>
            <a:off x="445264" y="820645"/>
            <a:ext cx="11483030" cy="5531036"/>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t="100000" r="100000"/>
            </a:path>
            <a:tileRect l="-100000" b="-100000"/>
          </a:gra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p:cNvSpPr/>
          <p:nvPr/>
        </p:nvSpPr>
        <p:spPr>
          <a:xfrm>
            <a:off x="445263" y="843149"/>
            <a:ext cx="5741515" cy="3754874"/>
          </a:xfrm>
          <a:prstGeom prst="rect">
            <a:avLst/>
          </a:prstGeom>
        </p:spPr>
        <p:txBody>
          <a:bodyPr wrap="square">
            <a:spAutoFit/>
          </a:bodyPr>
          <a:lstStyle/>
          <a:p>
            <a:r>
              <a:rPr lang="en-GB" sz="1400" b="1" dirty="0">
                <a:solidFill>
                  <a:srgbClr val="000000"/>
                </a:solidFill>
                <a:latin typeface="Lato-Light"/>
                <a:ea typeface="Tahoma" panose="020B0604030504040204" pitchFamily="34" charset="0"/>
                <a:cs typeface="Tahoma" panose="020B0604030504040204" pitchFamily="34" charset="0"/>
              </a:rPr>
              <a:t>Curriculum targets</a:t>
            </a:r>
            <a:r>
              <a:rPr lang="en-GB" sz="1400" dirty="0">
                <a:solidFill>
                  <a:srgbClr val="000000"/>
                </a:solidFill>
                <a:latin typeface="Lato-Light"/>
                <a:ea typeface="Tahoma" panose="020B0604030504040204" pitchFamily="34" charset="0"/>
                <a:cs typeface="Tahoma" panose="020B0604030504040204" pitchFamily="34" charset="0"/>
              </a:rPr>
              <a:t>:</a:t>
            </a:r>
          </a:p>
          <a:p>
            <a:endParaRPr lang="en-GB" sz="1400" dirty="0">
              <a:solidFill>
                <a:srgbClr val="000000"/>
              </a:solidFill>
              <a:latin typeface="Lato-Light"/>
              <a:ea typeface="Tahoma" panose="020B0604030504040204" pitchFamily="34" charset="0"/>
              <a:cs typeface="Tahoma" panose="020B0604030504040204" pitchFamily="34" charset="0"/>
            </a:endParaRPr>
          </a:p>
          <a:p>
            <a:r>
              <a:rPr lang="en-GB" sz="1400" b="1" dirty="0"/>
              <a:t>Families and friendships</a:t>
            </a:r>
          </a:p>
          <a:p>
            <a:r>
              <a:rPr lang="pt-BR" sz="1400" u="sng" dirty="0"/>
              <a:t>R10, R11, R12, R13, R18</a:t>
            </a:r>
          </a:p>
          <a:p>
            <a:r>
              <a:rPr lang="en-GB" sz="1400" dirty="0"/>
              <a:t>• about the features of positive healthy friendships such as mutual respect, trust and sharing interests</a:t>
            </a:r>
          </a:p>
          <a:p>
            <a:r>
              <a:rPr lang="en-GB" sz="1400" dirty="0"/>
              <a:t>• strategies to build positive friendships</a:t>
            </a:r>
          </a:p>
          <a:p>
            <a:r>
              <a:rPr lang="en-GB" sz="1400" dirty="0"/>
              <a:t>• how to seek support with relationships if they feel lonely or excluded</a:t>
            </a:r>
          </a:p>
          <a:p>
            <a:r>
              <a:rPr lang="en-GB" sz="1400" dirty="0"/>
              <a:t>• how to communicate respectfully with friends when using digital devices</a:t>
            </a:r>
          </a:p>
          <a:p>
            <a:r>
              <a:rPr lang="en-GB" sz="1400" dirty="0"/>
              <a:t>• how knowing someone online differs from knowing someone face to face and that there are risks in communicating with someone they don’t know</a:t>
            </a:r>
          </a:p>
          <a:p>
            <a:r>
              <a:rPr lang="en-GB" sz="1400" dirty="0"/>
              <a:t>• what to do or whom to tell if they are worried about any contact online</a:t>
            </a:r>
          </a:p>
          <a:p>
            <a:endParaRPr lang="en-GB" sz="1400" dirty="0"/>
          </a:p>
        </p:txBody>
      </p:sp>
      <p:sp>
        <p:nvSpPr>
          <p:cNvPr id="3" name="Rectangle 2"/>
          <p:cNvSpPr/>
          <p:nvPr/>
        </p:nvSpPr>
        <p:spPr>
          <a:xfrm>
            <a:off x="3048000" y="144410"/>
            <a:ext cx="6096000" cy="646331"/>
          </a:xfrm>
          <a:prstGeom prst="rect">
            <a:avLst/>
          </a:prstGeom>
        </p:spPr>
        <p:txBody>
          <a:bodyPr>
            <a:spAutoFit/>
          </a:bodyPr>
          <a:lstStyle/>
          <a:p>
            <a:r>
              <a:rPr lang="en-GB" b="1" dirty="0">
                <a:latin typeface="Tahoma" panose="020B0604030504040204" pitchFamily="34" charset="0"/>
                <a:ea typeface="Tahoma" panose="020B0604030504040204" pitchFamily="34" charset="0"/>
                <a:cs typeface="Tahoma" panose="020B0604030504040204" pitchFamily="34" charset="0"/>
              </a:rPr>
              <a:t>Managing complex emotions; what makes a good friend?</a:t>
            </a:r>
          </a:p>
        </p:txBody>
      </p:sp>
      <p:sp>
        <p:nvSpPr>
          <p:cNvPr id="4" name="Rectangle 3"/>
          <p:cNvSpPr/>
          <p:nvPr/>
        </p:nvSpPr>
        <p:spPr>
          <a:xfrm>
            <a:off x="6362700" y="843149"/>
            <a:ext cx="5565594" cy="4185761"/>
          </a:xfrm>
          <a:prstGeom prst="rect">
            <a:avLst/>
          </a:prstGeom>
        </p:spPr>
        <p:txBody>
          <a:bodyPr wrap="square">
            <a:spAutoFit/>
          </a:bodyPr>
          <a:lstStyle/>
          <a:p>
            <a:pPr lvl="0"/>
            <a:r>
              <a:rPr lang="en-GB" sz="1400" b="1" dirty="0">
                <a:solidFill>
                  <a:srgbClr val="000000"/>
                </a:solidFill>
              </a:rPr>
              <a:t>Safe relationships</a:t>
            </a:r>
            <a:endParaRPr lang="en-GB" sz="1400" dirty="0">
              <a:solidFill>
                <a:srgbClr val="000000"/>
              </a:solidFill>
            </a:endParaRPr>
          </a:p>
          <a:p>
            <a:pPr lvl="0"/>
            <a:r>
              <a:rPr lang="en-GB" sz="1400" u="sng" dirty="0">
                <a:solidFill>
                  <a:srgbClr val="000000"/>
                </a:solidFill>
              </a:rPr>
              <a:t>R20, R23, R27, R28</a:t>
            </a:r>
          </a:p>
          <a:p>
            <a:pPr lvl="0"/>
            <a:r>
              <a:rPr lang="en-GB" sz="1400" dirty="0">
                <a:solidFill>
                  <a:srgbClr val="000000"/>
                </a:solidFill>
              </a:rPr>
              <a:t>• to differentiate between playful teasing, hurtful behaviour and bullying, including</a:t>
            </a:r>
          </a:p>
          <a:p>
            <a:pPr lvl="0"/>
            <a:r>
              <a:rPr lang="en-GB" sz="1400" dirty="0">
                <a:solidFill>
                  <a:srgbClr val="000000"/>
                </a:solidFill>
              </a:rPr>
              <a:t>online</a:t>
            </a:r>
          </a:p>
          <a:p>
            <a:pPr lvl="0"/>
            <a:r>
              <a:rPr lang="en-GB" sz="1400" dirty="0">
                <a:solidFill>
                  <a:srgbClr val="000000"/>
                </a:solidFill>
              </a:rPr>
              <a:t>• how to respond if they witness or experience hurtful behaviour or bullying, including online</a:t>
            </a:r>
          </a:p>
          <a:p>
            <a:pPr lvl="0"/>
            <a:r>
              <a:rPr lang="en-GB" sz="1400" dirty="0">
                <a:solidFill>
                  <a:srgbClr val="000000"/>
                </a:solidFill>
              </a:rPr>
              <a:t>• recognise the difference between ‘playful dares’ and dares which put someone</a:t>
            </a:r>
          </a:p>
          <a:p>
            <a:pPr lvl="0"/>
            <a:r>
              <a:rPr lang="en-GB" sz="1400" dirty="0">
                <a:solidFill>
                  <a:srgbClr val="000000"/>
                </a:solidFill>
              </a:rPr>
              <a:t>under pressure, at risk, or make them feel  uncomfortable</a:t>
            </a:r>
          </a:p>
          <a:p>
            <a:pPr lvl="0"/>
            <a:r>
              <a:rPr lang="en-GB" sz="1400" dirty="0">
                <a:solidFill>
                  <a:srgbClr val="000000"/>
                </a:solidFill>
              </a:rPr>
              <a:t>• how to manage pressures associated with dares</a:t>
            </a:r>
          </a:p>
          <a:p>
            <a:pPr lvl="0"/>
            <a:r>
              <a:rPr lang="en-GB" sz="1400" dirty="0">
                <a:solidFill>
                  <a:srgbClr val="000000"/>
                </a:solidFill>
              </a:rPr>
              <a:t>• when it is right to keep or break a confidence or share a secret</a:t>
            </a:r>
          </a:p>
          <a:p>
            <a:pPr lvl="0"/>
            <a:r>
              <a:rPr lang="en-GB" sz="1400" dirty="0">
                <a:solidFill>
                  <a:srgbClr val="000000"/>
                </a:solidFill>
              </a:rPr>
              <a:t>• how to recognise risks online such as harmful content or contact</a:t>
            </a:r>
          </a:p>
          <a:p>
            <a:pPr lvl="0"/>
            <a:r>
              <a:rPr lang="en-GB" sz="1400" dirty="0">
                <a:solidFill>
                  <a:srgbClr val="000000"/>
                </a:solidFill>
              </a:rPr>
              <a:t>• how people may behave differently online including pretending to be someone they are not</a:t>
            </a:r>
          </a:p>
          <a:p>
            <a:pPr lvl="0"/>
            <a:r>
              <a:rPr lang="en-GB" sz="1400" dirty="0">
                <a:solidFill>
                  <a:srgbClr val="000000"/>
                </a:solidFill>
              </a:rPr>
              <a:t>• how to report concerns and seek help if worried or uncomfortable about someone’s behaviour, including online</a:t>
            </a:r>
            <a:endParaRPr lang="en-GB" sz="1400" dirty="0">
              <a:solidFill>
                <a:srgbClr val="000000"/>
              </a:solidFill>
              <a:latin typeface="Lato-Light"/>
              <a:ea typeface="Tahoma" panose="020B0604030504040204" pitchFamily="34" charset="0"/>
              <a:cs typeface="Tahoma" panose="020B0604030504040204" pitchFamily="34" charset="0"/>
            </a:endParaRPr>
          </a:p>
        </p:txBody>
      </p:sp>
      <p:sp>
        <p:nvSpPr>
          <p:cNvPr id="6" name="Rectangle 5"/>
          <p:cNvSpPr/>
          <p:nvPr/>
        </p:nvSpPr>
        <p:spPr>
          <a:xfrm>
            <a:off x="540899" y="4751243"/>
            <a:ext cx="10889099" cy="1600438"/>
          </a:xfrm>
          <a:prstGeom prst="rect">
            <a:avLst/>
          </a:prstGeom>
        </p:spPr>
        <p:txBody>
          <a:bodyPr wrap="square">
            <a:spAutoFit/>
          </a:bodyPr>
          <a:lstStyle/>
          <a:p>
            <a:r>
              <a:rPr lang="en-GB" sz="1400" b="1" dirty="0"/>
              <a:t>Physical health and Mental wellbeing</a:t>
            </a:r>
          </a:p>
          <a:p>
            <a:r>
              <a:rPr lang="en-GB" sz="1400" dirty="0"/>
              <a:t>H2, H5, H11</a:t>
            </a:r>
          </a:p>
          <a:p>
            <a:r>
              <a:rPr lang="en-GB" sz="1400" dirty="0"/>
              <a:t>• to identify a wide range of factors that maintain a balanced, healthy lifestyle, physically and mentally</a:t>
            </a:r>
          </a:p>
          <a:p>
            <a:r>
              <a:rPr lang="en-GB" sz="1400" dirty="0"/>
              <a:t>• what good physical health means and how to recognise early signs of physical illness</a:t>
            </a:r>
          </a:p>
          <a:p>
            <a:r>
              <a:rPr lang="en-GB" sz="1400" dirty="0"/>
              <a:t>• that common illnesses can be quickly and easily treated with the right care e.g. visiting the doctor when necessary</a:t>
            </a:r>
          </a:p>
          <a:p>
            <a:r>
              <a:rPr lang="en-GB" sz="1400" dirty="0"/>
              <a:t>• how to maintain oral hygiene and dental health, including how to brush and floss correctly</a:t>
            </a:r>
          </a:p>
          <a:p>
            <a:r>
              <a:rPr lang="en-GB" sz="1400" dirty="0"/>
              <a:t>• the importance of regular visits to the dentist and the effects of different foods, drinks and substances on dental health</a:t>
            </a:r>
          </a:p>
        </p:txBody>
      </p:sp>
    </p:spTree>
    <p:extLst>
      <p:ext uri="{BB962C8B-B14F-4D97-AF65-F5344CB8AC3E}">
        <p14:creationId xmlns:p14="http://schemas.microsoft.com/office/powerpoint/2010/main" val="3065866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5264" y="150265"/>
            <a:ext cx="2752292" cy="954107"/>
          </a:xfrm>
          <a:prstGeom prst="rect">
            <a:avLst/>
          </a:prstGeom>
          <a:noFill/>
        </p:spPr>
        <p:txBody>
          <a:bodyPr wrap="none" rtlCol="0">
            <a:spAutoFit/>
          </a:bodyPr>
          <a:lstStyle/>
          <a:p>
            <a:r>
              <a:rPr lang="en-GB" sz="2800" b="1" u="sng" dirty="0"/>
              <a:t>Year 4: </a:t>
            </a:r>
            <a:r>
              <a:rPr lang="en-GB" sz="2400" b="1" dirty="0">
                <a:solidFill>
                  <a:srgbClr val="000000"/>
                </a:solidFill>
                <a:latin typeface="Lato-Light"/>
                <a:ea typeface="Tahoma" panose="020B0604030504040204" pitchFamily="34" charset="0"/>
                <a:cs typeface="Tahoma" panose="020B0604030504040204" pitchFamily="34" charset="0"/>
              </a:rPr>
              <a:t>Term 3 - </a:t>
            </a:r>
            <a:endParaRPr lang="en-GB" sz="2400" u="sng" dirty="0">
              <a:latin typeface="Lato-Light"/>
              <a:ea typeface="Tahoma" panose="020B0604030504040204" pitchFamily="34" charset="0"/>
              <a:cs typeface="Tahoma" panose="020B0604030504040204" pitchFamily="34" charset="0"/>
            </a:endParaRPr>
          </a:p>
          <a:p>
            <a:endParaRPr lang="en-GB" sz="2800" b="1" u="sng" dirty="0"/>
          </a:p>
        </p:txBody>
      </p:sp>
      <p:sp>
        <p:nvSpPr>
          <p:cNvPr id="10" name="Rectangle 9"/>
          <p:cNvSpPr/>
          <p:nvPr/>
        </p:nvSpPr>
        <p:spPr>
          <a:xfrm>
            <a:off x="445264" y="820645"/>
            <a:ext cx="11483030" cy="5531036"/>
          </a:xfrm>
          <a:prstGeom prst="rect">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path path="circle">
              <a:fillToRect t="100000" r="100000"/>
            </a:path>
            <a:tileRect l="-100000" b="-100000"/>
          </a:gra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p:cNvSpPr/>
          <p:nvPr/>
        </p:nvSpPr>
        <p:spPr>
          <a:xfrm>
            <a:off x="445264" y="843149"/>
            <a:ext cx="5285792" cy="3539430"/>
          </a:xfrm>
          <a:prstGeom prst="rect">
            <a:avLst/>
          </a:prstGeom>
        </p:spPr>
        <p:txBody>
          <a:bodyPr wrap="square">
            <a:spAutoFit/>
          </a:bodyPr>
          <a:lstStyle/>
          <a:p>
            <a:r>
              <a:rPr lang="en-GB" sz="1400" b="1" dirty="0">
                <a:solidFill>
                  <a:srgbClr val="000000"/>
                </a:solidFill>
                <a:latin typeface="Lato-Light"/>
                <a:ea typeface="Tahoma" panose="020B0604030504040204" pitchFamily="34" charset="0"/>
                <a:cs typeface="Tahoma" panose="020B0604030504040204" pitchFamily="34" charset="0"/>
              </a:rPr>
              <a:t>Curriculum targets</a:t>
            </a:r>
            <a:r>
              <a:rPr lang="en-GB" sz="1400" dirty="0">
                <a:solidFill>
                  <a:srgbClr val="000000"/>
                </a:solidFill>
                <a:latin typeface="Lato-Light"/>
                <a:ea typeface="Tahoma" panose="020B0604030504040204" pitchFamily="34" charset="0"/>
                <a:cs typeface="Tahoma" panose="020B0604030504040204" pitchFamily="34" charset="0"/>
              </a:rPr>
              <a:t>:</a:t>
            </a:r>
          </a:p>
          <a:p>
            <a:endParaRPr lang="en-GB" sz="1400" dirty="0">
              <a:solidFill>
                <a:srgbClr val="000000"/>
              </a:solidFill>
              <a:latin typeface="Lato-Light"/>
              <a:ea typeface="Tahoma" panose="020B0604030504040204" pitchFamily="34" charset="0"/>
              <a:cs typeface="Tahoma" panose="020B0604030504040204" pitchFamily="34" charset="0"/>
            </a:endParaRPr>
          </a:p>
          <a:p>
            <a:r>
              <a:rPr lang="en-GB" sz="1400" b="1" dirty="0"/>
              <a:t>Media literacy and Digital resilience</a:t>
            </a:r>
          </a:p>
          <a:p>
            <a:r>
              <a:rPr lang="en-GB" sz="1400" u="sng" dirty="0"/>
              <a:t>L13, L14</a:t>
            </a:r>
          </a:p>
          <a:p>
            <a:r>
              <a:rPr lang="en-GB" sz="1400" dirty="0"/>
              <a:t>• that everything shared online has a digital footprint</a:t>
            </a:r>
          </a:p>
          <a:p>
            <a:r>
              <a:rPr lang="en-GB" sz="1400" dirty="0"/>
              <a:t>• that organisations can use personal information to encourage people to buy things</a:t>
            </a:r>
          </a:p>
          <a:p>
            <a:r>
              <a:rPr lang="en-GB" sz="1400" dirty="0"/>
              <a:t>• to recognise what online adverts look like</a:t>
            </a:r>
          </a:p>
          <a:p>
            <a:r>
              <a:rPr lang="en-GB" sz="1400" dirty="0"/>
              <a:t>• to compare content shared for factual purposes and for advertising</a:t>
            </a:r>
          </a:p>
          <a:p>
            <a:r>
              <a:rPr lang="en-GB" sz="1400" dirty="0"/>
              <a:t>• why people might choose to buy or not buy something online e.g. from seeing an advert</a:t>
            </a:r>
          </a:p>
          <a:p>
            <a:r>
              <a:rPr lang="en-GB" sz="1400" dirty="0"/>
              <a:t>• that search results are ordered based on the popularity of the website and that this can affect what information people access</a:t>
            </a:r>
          </a:p>
          <a:p>
            <a:endParaRPr lang="en-GB" sz="1400" dirty="0">
              <a:solidFill>
                <a:srgbClr val="000000"/>
              </a:solidFill>
              <a:latin typeface="Lato-Light"/>
              <a:ea typeface="Tahoma" panose="020B0604030504040204" pitchFamily="34" charset="0"/>
              <a:cs typeface="Tahoma" panose="020B0604030504040204" pitchFamily="34" charset="0"/>
            </a:endParaRPr>
          </a:p>
        </p:txBody>
      </p:sp>
      <p:sp>
        <p:nvSpPr>
          <p:cNvPr id="3" name="Rectangle 2"/>
          <p:cNvSpPr/>
          <p:nvPr/>
        </p:nvSpPr>
        <p:spPr>
          <a:xfrm>
            <a:off x="3138779" y="150265"/>
            <a:ext cx="6096000" cy="646331"/>
          </a:xfrm>
          <a:prstGeom prst="rect">
            <a:avLst/>
          </a:prstGeom>
        </p:spPr>
        <p:txBody>
          <a:bodyPr>
            <a:spAutoFit/>
          </a:bodyPr>
          <a:lstStyle/>
          <a:p>
            <a:r>
              <a:rPr lang="en-GB" b="1" dirty="0">
                <a:latin typeface="Tahoma" panose="020B0604030504040204" pitchFamily="34" charset="0"/>
                <a:ea typeface="Tahoma" panose="020B0604030504040204" pitchFamily="34" charset="0"/>
                <a:cs typeface="Tahoma" panose="020B0604030504040204" pitchFamily="34" charset="0"/>
              </a:rPr>
              <a:t>Keeping safe in the local environment. Managing pressures, risks and dangers.</a:t>
            </a:r>
          </a:p>
        </p:txBody>
      </p:sp>
      <p:sp>
        <p:nvSpPr>
          <p:cNvPr id="4" name="Rectangle 3"/>
          <p:cNvSpPr/>
          <p:nvPr/>
        </p:nvSpPr>
        <p:spPr>
          <a:xfrm>
            <a:off x="1138529" y="4794648"/>
            <a:ext cx="10423344" cy="1384995"/>
          </a:xfrm>
          <a:prstGeom prst="rect">
            <a:avLst/>
          </a:prstGeom>
        </p:spPr>
        <p:txBody>
          <a:bodyPr wrap="square">
            <a:spAutoFit/>
          </a:bodyPr>
          <a:lstStyle/>
          <a:p>
            <a:r>
              <a:rPr lang="en-GB" sz="1400" b="1" dirty="0"/>
              <a:t>Money and Work</a:t>
            </a:r>
          </a:p>
          <a:p>
            <a:r>
              <a:rPr lang="en-GB" sz="1400" u="sng" dirty="0"/>
              <a:t>L17, L19 L20, L21</a:t>
            </a:r>
          </a:p>
          <a:p>
            <a:r>
              <a:rPr lang="en-GB" sz="1400" dirty="0"/>
              <a:t>• how people make different spending decisions based on their budget, values and needs</a:t>
            </a:r>
          </a:p>
          <a:p>
            <a:r>
              <a:rPr lang="en-GB" sz="1400" dirty="0"/>
              <a:t>• how to keep track of money and why it is important to know how much is being spent</a:t>
            </a:r>
          </a:p>
          <a:p>
            <a:r>
              <a:rPr lang="en-GB" sz="1400" dirty="0"/>
              <a:t>• about different ways to pay for things such as cash, cards, e-payment and the reasons for using them</a:t>
            </a:r>
          </a:p>
          <a:p>
            <a:r>
              <a:rPr lang="en-GB" sz="1400" dirty="0"/>
              <a:t>• that how people spend money can have positive or negative effects on others e.g. charities, single use plastics</a:t>
            </a:r>
          </a:p>
        </p:txBody>
      </p:sp>
      <p:sp>
        <p:nvSpPr>
          <p:cNvPr id="6" name="Rectangle 5"/>
          <p:cNvSpPr/>
          <p:nvPr/>
        </p:nvSpPr>
        <p:spPr>
          <a:xfrm>
            <a:off x="5939129" y="1274720"/>
            <a:ext cx="5946594" cy="3323987"/>
          </a:xfrm>
          <a:prstGeom prst="rect">
            <a:avLst/>
          </a:prstGeom>
        </p:spPr>
        <p:txBody>
          <a:bodyPr wrap="square">
            <a:spAutoFit/>
          </a:bodyPr>
          <a:lstStyle/>
          <a:p>
            <a:pPr lvl="0"/>
            <a:r>
              <a:rPr lang="en-GB" sz="1400" b="1" dirty="0">
                <a:solidFill>
                  <a:srgbClr val="000000"/>
                </a:solidFill>
              </a:rPr>
              <a:t>Keeping safe</a:t>
            </a:r>
          </a:p>
          <a:p>
            <a:pPr lvl="0"/>
            <a:r>
              <a:rPr lang="en-GB" sz="1400" dirty="0">
                <a:solidFill>
                  <a:srgbClr val="000000"/>
                </a:solidFill>
              </a:rPr>
              <a:t>H10, H38, H40, H46</a:t>
            </a:r>
          </a:p>
          <a:p>
            <a:pPr lvl="0"/>
            <a:r>
              <a:rPr lang="en-GB" sz="1400" dirty="0">
                <a:solidFill>
                  <a:srgbClr val="000000"/>
                </a:solidFill>
              </a:rPr>
              <a:t>• the importance of taking medicines correctly and using household products safely</a:t>
            </a:r>
          </a:p>
          <a:p>
            <a:pPr lvl="0"/>
            <a:r>
              <a:rPr lang="en-GB" sz="1400" dirty="0">
                <a:solidFill>
                  <a:srgbClr val="000000"/>
                </a:solidFill>
              </a:rPr>
              <a:t>• to recognise what is meant by a ‘drug’</a:t>
            </a:r>
          </a:p>
          <a:p>
            <a:pPr lvl="0"/>
            <a:r>
              <a:rPr lang="en-GB" sz="1400" dirty="0">
                <a:solidFill>
                  <a:srgbClr val="000000"/>
                </a:solidFill>
              </a:rPr>
              <a:t>• that drugs common to everyday life (e.g. cigarettes, e-cigarettes/</a:t>
            </a:r>
            <a:r>
              <a:rPr lang="en-GB" sz="1400" dirty="0" err="1">
                <a:solidFill>
                  <a:srgbClr val="000000"/>
                </a:solidFill>
              </a:rPr>
              <a:t>vaping</a:t>
            </a:r>
            <a:r>
              <a:rPr lang="en-GB" sz="1400" dirty="0">
                <a:solidFill>
                  <a:srgbClr val="000000"/>
                </a:solidFill>
              </a:rPr>
              <a:t>, alcohol and medicines) can affect health and wellbeing</a:t>
            </a:r>
          </a:p>
          <a:p>
            <a:pPr lvl="0"/>
            <a:r>
              <a:rPr lang="en-GB" sz="1400" dirty="0">
                <a:solidFill>
                  <a:srgbClr val="000000"/>
                </a:solidFill>
              </a:rPr>
              <a:t>• to identify some of the effects related to different drugs and that all drugs, including medicines, may have side effects</a:t>
            </a:r>
          </a:p>
          <a:p>
            <a:pPr lvl="0"/>
            <a:r>
              <a:rPr lang="en-GB" sz="1400" dirty="0">
                <a:solidFill>
                  <a:srgbClr val="000000"/>
                </a:solidFill>
              </a:rPr>
              <a:t>• to identify some of the risks associated with drugs common to everyday life</a:t>
            </a:r>
          </a:p>
          <a:p>
            <a:pPr lvl="0"/>
            <a:r>
              <a:rPr lang="en-GB" sz="1400" dirty="0">
                <a:solidFill>
                  <a:srgbClr val="000000"/>
                </a:solidFill>
              </a:rPr>
              <a:t>• that for some people using drugs can become a habit which is difficult to break</a:t>
            </a:r>
          </a:p>
          <a:p>
            <a:pPr lvl="0"/>
            <a:r>
              <a:rPr lang="en-GB" sz="1400" dirty="0">
                <a:solidFill>
                  <a:srgbClr val="000000"/>
                </a:solidFill>
              </a:rPr>
              <a:t>• how to ask for help or advice</a:t>
            </a:r>
            <a:endParaRPr lang="en-GB" sz="1400" dirty="0">
              <a:solidFill>
                <a:srgbClr val="000000"/>
              </a:solidFill>
              <a:latin typeface="Lato-Ligh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77931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915BA5A-A42B-4269-BE26-049DC76F4F3F}"/>
              </a:ext>
            </a:extLst>
          </p:cNvPr>
          <p:cNvSpPr/>
          <p:nvPr/>
        </p:nvSpPr>
        <p:spPr>
          <a:xfrm>
            <a:off x="157032" y="157186"/>
            <a:ext cx="7351351" cy="2308324"/>
          </a:xfrm>
          <a:prstGeom prst="rect">
            <a:avLst/>
          </a:prstGeom>
        </p:spPr>
        <p:txBody>
          <a:bodyPr wrap="square">
            <a:spAutoFit/>
          </a:bodyPr>
          <a:lstStyle/>
          <a:p>
            <a:r>
              <a:rPr lang="en-GB" b="1" dirty="0">
                <a:latin typeface="ITCAvantGardePro-Bk"/>
              </a:rPr>
              <a:t>Ourselves, growing and changing</a:t>
            </a:r>
          </a:p>
          <a:p>
            <a:r>
              <a:rPr lang="en-GB" sz="1400" b="1" dirty="0">
                <a:solidFill>
                  <a:srgbClr val="FF0000"/>
                </a:solidFill>
              </a:rPr>
              <a:t>H21. </a:t>
            </a:r>
            <a:r>
              <a:rPr lang="en-GB" sz="1400" dirty="0">
                <a:solidFill>
                  <a:srgbClr val="FF0000"/>
                </a:solidFill>
              </a:rPr>
              <a:t>to recognise what makes them special</a:t>
            </a:r>
          </a:p>
          <a:p>
            <a:r>
              <a:rPr lang="en-GB" sz="1400" b="1" dirty="0">
                <a:solidFill>
                  <a:schemeClr val="accent5">
                    <a:lumMod val="50000"/>
                  </a:schemeClr>
                </a:solidFill>
              </a:rPr>
              <a:t>H</a:t>
            </a:r>
            <a:r>
              <a:rPr lang="en-GB" sz="1400" b="1" dirty="0">
                <a:solidFill>
                  <a:schemeClr val="accent2">
                    <a:lumMod val="50000"/>
                  </a:schemeClr>
                </a:solidFill>
              </a:rPr>
              <a:t>22. </a:t>
            </a:r>
            <a:r>
              <a:rPr lang="en-GB" sz="1400" dirty="0">
                <a:solidFill>
                  <a:schemeClr val="accent2">
                    <a:lumMod val="50000"/>
                  </a:schemeClr>
                </a:solidFill>
              </a:rPr>
              <a:t>to recognise the ways in which we are all unique</a:t>
            </a:r>
          </a:p>
          <a:p>
            <a:r>
              <a:rPr lang="en-GB" sz="1400" b="1" dirty="0">
                <a:solidFill>
                  <a:schemeClr val="accent5">
                    <a:lumMod val="50000"/>
                  </a:schemeClr>
                </a:solidFill>
              </a:rPr>
              <a:t>H</a:t>
            </a:r>
            <a:r>
              <a:rPr lang="en-GB" sz="1400" b="1" dirty="0">
                <a:solidFill>
                  <a:schemeClr val="accent2">
                    <a:lumMod val="50000"/>
                  </a:schemeClr>
                </a:solidFill>
              </a:rPr>
              <a:t>23. </a:t>
            </a:r>
            <a:r>
              <a:rPr lang="en-GB" sz="1400" dirty="0">
                <a:solidFill>
                  <a:schemeClr val="accent2">
                    <a:lumMod val="50000"/>
                  </a:schemeClr>
                </a:solidFill>
              </a:rPr>
              <a:t>to identify what they are good at, what they like and dislike</a:t>
            </a:r>
          </a:p>
          <a:p>
            <a:r>
              <a:rPr lang="en-GB" sz="1400" b="1" dirty="0">
                <a:solidFill>
                  <a:schemeClr val="accent5">
                    <a:lumMod val="50000"/>
                  </a:schemeClr>
                </a:solidFill>
              </a:rPr>
              <a:t>H</a:t>
            </a:r>
            <a:r>
              <a:rPr lang="en-GB" sz="1400" b="1" dirty="0">
                <a:solidFill>
                  <a:schemeClr val="accent2">
                    <a:lumMod val="50000"/>
                  </a:schemeClr>
                </a:solidFill>
              </a:rPr>
              <a:t>24. </a:t>
            </a:r>
            <a:r>
              <a:rPr lang="en-GB" sz="1400" dirty="0">
                <a:solidFill>
                  <a:schemeClr val="accent2">
                    <a:lumMod val="50000"/>
                  </a:schemeClr>
                </a:solidFill>
              </a:rPr>
              <a:t>how to manage when finding things difficult</a:t>
            </a:r>
          </a:p>
          <a:p>
            <a:r>
              <a:rPr lang="en-GB" sz="1400" b="1" dirty="0">
                <a:solidFill>
                  <a:schemeClr val="accent2">
                    <a:lumMod val="50000"/>
                  </a:schemeClr>
                </a:solidFill>
              </a:rPr>
              <a:t>H</a:t>
            </a:r>
            <a:r>
              <a:rPr lang="en-GB" sz="1400" b="1" dirty="0">
                <a:solidFill>
                  <a:srgbClr val="FF0000"/>
                </a:solidFill>
              </a:rPr>
              <a:t>25. </a:t>
            </a:r>
            <a:r>
              <a:rPr lang="en-GB" sz="1400" dirty="0">
                <a:solidFill>
                  <a:srgbClr val="FF0000"/>
                </a:solidFill>
              </a:rPr>
              <a:t>to name the main parts of the body including external genitalia (e.g. vulva,</a:t>
            </a:r>
          </a:p>
          <a:p>
            <a:r>
              <a:rPr lang="en-GB" sz="1400" dirty="0">
                <a:solidFill>
                  <a:srgbClr val="FF0000"/>
                </a:solidFill>
              </a:rPr>
              <a:t>penis, testicles)</a:t>
            </a:r>
          </a:p>
          <a:p>
            <a:r>
              <a:rPr lang="en-GB" sz="1400" b="1" dirty="0">
                <a:solidFill>
                  <a:schemeClr val="accent5">
                    <a:lumMod val="50000"/>
                  </a:schemeClr>
                </a:solidFill>
              </a:rPr>
              <a:t>H26. </a:t>
            </a:r>
            <a:r>
              <a:rPr lang="en-GB" sz="1400" dirty="0">
                <a:solidFill>
                  <a:schemeClr val="accent5">
                    <a:lumMod val="50000"/>
                  </a:schemeClr>
                </a:solidFill>
              </a:rPr>
              <a:t>about growing and changing from young to old and how people’s needs</a:t>
            </a:r>
          </a:p>
          <a:p>
            <a:r>
              <a:rPr lang="en-GB" sz="1400" dirty="0">
                <a:solidFill>
                  <a:schemeClr val="accent5">
                    <a:lumMod val="50000"/>
                  </a:schemeClr>
                </a:solidFill>
              </a:rPr>
              <a:t>change</a:t>
            </a:r>
          </a:p>
          <a:p>
            <a:r>
              <a:rPr lang="en-GB" sz="1400" b="1" dirty="0">
                <a:solidFill>
                  <a:srgbClr val="FF0000"/>
                </a:solidFill>
              </a:rPr>
              <a:t>H</a:t>
            </a:r>
            <a:r>
              <a:rPr lang="en-GB" sz="1400" b="1" dirty="0">
                <a:solidFill>
                  <a:schemeClr val="accent2">
                    <a:lumMod val="50000"/>
                  </a:schemeClr>
                </a:solidFill>
              </a:rPr>
              <a:t>2</a:t>
            </a:r>
            <a:r>
              <a:rPr lang="en-GB" sz="1400" b="1" dirty="0">
                <a:solidFill>
                  <a:schemeClr val="accent5">
                    <a:lumMod val="50000"/>
                  </a:schemeClr>
                </a:solidFill>
              </a:rPr>
              <a:t>7</a:t>
            </a:r>
            <a:r>
              <a:rPr lang="en-GB" sz="1400" b="1" dirty="0"/>
              <a:t>. </a:t>
            </a:r>
            <a:r>
              <a:rPr lang="en-GB" sz="1400" dirty="0"/>
              <a:t>about preparing to move to a new class/year group</a:t>
            </a:r>
          </a:p>
        </p:txBody>
      </p:sp>
      <p:sp>
        <p:nvSpPr>
          <p:cNvPr id="3" name="Rectangle 2">
            <a:extLst>
              <a:ext uri="{FF2B5EF4-FFF2-40B4-BE49-F238E27FC236}">
                <a16:creationId xmlns:a16="http://schemas.microsoft.com/office/drawing/2014/main" id="{5C4C323B-8DB7-4400-87A2-63454212D590}"/>
              </a:ext>
            </a:extLst>
          </p:cNvPr>
          <p:cNvSpPr/>
          <p:nvPr/>
        </p:nvSpPr>
        <p:spPr>
          <a:xfrm>
            <a:off x="157032" y="2665493"/>
            <a:ext cx="8561965" cy="3170099"/>
          </a:xfrm>
          <a:prstGeom prst="rect">
            <a:avLst/>
          </a:prstGeom>
        </p:spPr>
        <p:txBody>
          <a:bodyPr wrap="square">
            <a:spAutoFit/>
          </a:bodyPr>
          <a:lstStyle/>
          <a:p>
            <a:r>
              <a:rPr lang="en-GB" b="1" dirty="0">
                <a:latin typeface="ITCAvantGardePro-Bk"/>
              </a:rPr>
              <a:t>Keeping safe</a:t>
            </a:r>
          </a:p>
          <a:p>
            <a:r>
              <a:rPr lang="en-GB" sz="1400" b="1" dirty="0">
                <a:solidFill>
                  <a:srgbClr val="FF0000"/>
                </a:solidFill>
              </a:rPr>
              <a:t>H</a:t>
            </a:r>
            <a:r>
              <a:rPr lang="en-GB" sz="1400" b="1" dirty="0">
                <a:solidFill>
                  <a:schemeClr val="accent2">
                    <a:lumMod val="50000"/>
                  </a:schemeClr>
                </a:solidFill>
              </a:rPr>
              <a:t>2</a:t>
            </a:r>
            <a:r>
              <a:rPr lang="en-GB" sz="1400" b="1" dirty="0">
                <a:solidFill>
                  <a:schemeClr val="accent5">
                    <a:lumMod val="50000"/>
                  </a:schemeClr>
                </a:solidFill>
              </a:rPr>
              <a:t>8</a:t>
            </a:r>
            <a:r>
              <a:rPr lang="en-GB" sz="1400" b="1" dirty="0"/>
              <a:t>. </a:t>
            </a:r>
            <a:r>
              <a:rPr lang="en-GB" sz="1400" dirty="0"/>
              <a:t>about rules and age restrictions that keep us safe</a:t>
            </a:r>
          </a:p>
          <a:p>
            <a:r>
              <a:rPr lang="en-GB" sz="1400" b="1" dirty="0">
                <a:solidFill>
                  <a:srgbClr val="FF0000"/>
                </a:solidFill>
              </a:rPr>
              <a:t>H29. </a:t>
            </a:r>
            <a:r>
              <a:rPr lang="en-GB" sz="1400" dirty="0">
                <a:solidFill>
                  <a:srgbClr val="FF0000"/>
                </a:solidFill>
              </a:rPr>
              <a:t>to recognise risk in simple everyday situations an</a:t>
            </a:r>
            <a:r>
              <a:rPr lang="en-GB" sz="1400" dirty="0">
                <a:solidFill>
                  <a:schemeClr val="accent2">
                    <a:lumMod val="50000"/>
                  </a:schemeClr>
                </a:solidFill>
              </a:rPr>
              <a:t>d what action to take to </a:t>
            </a:r>
          </a:p>
          <a:p>
            <a:r>
              <a:rPr lang="en-GB" sz="1400" b="1" dirty="0">
                <a:solidFill>
                  <a:schemeClr val="accent2">
                    <a:lumMod val="50000"/>
                  </a:schemeClr>
                </a:solidFill>
              </a:rPr>
              <a:t>H30. </a:t>
            </a:r>
            <a:r>
              <a:rPr lang="en-GB" sz="1400" dirty="0">
                <a:solidFill>
                  <a:schemeClr val="accent2">
                    <a:lumMod val="50000"/>
                  </a:schemeClr>
                </a:solidFill>
              </a:rPr>
              <a:t>about how to keep safe at home (including around electrical appliances) and</a:t>
            </a:r>
          </a:p>
          <a:p>
            <a:r>
              <a:rPr lang="en-GB" sz="1400" dirty="0">
                <a:solidFill>
                  <a:schemeClr val="accent5">
                    <a:lumMod val="50000"/>
                  </a:schemeClr>
                </a:solidFill>
              </a:rPr>
              <a:t>fire safety (e.g. not playing with matches and lighters)</a:t>
            </a:r>
          </a:p>
          <a:p>
            <a:r>
              <a:rPr lang="en-GB" sz="1400" b="1" dirty="0">
                <a:solidFill>
                  <a:schemeClr val="accent5">
                    <a:lumMod val="50000"/>
                  </a:schemeClr>
                </a:solidFill>
              </a:rPr>
              <a:t>H31. </a:t>
            </a:r>
            <a:r>
              <a:rPr lang="en-GB" sz="1400" dirty="0">
                <a:solidFill>
                  <a:schemeClr val="accent5">
                    <a:lumMod val="50000"/>
                  </a:schemeClr>
                </a:solidFill>
              </a:rPr>
              <a:t>that household products (including medicines) can be harmful if not used correctly</a:t>
            </a:r>
          </a:p>
          <a:p>
            <a:r>
              <a:rPr lang="en-GB" sz="1400" b="1" dirty="0">
                <a:solidFill>
                  <a:schemeClr val="accent2">
                    <a:lumMod val="50000"/>
                  </a:schemeClr>
                </a:solidFill>
              </a:rPr>
              <a:t>H32. </a:t>
            </a:r>
            <a:r>
              <a:rPr lang="en-GB" sz="1400" dirty="0">
                <a:solidFill>
                  <a:schemeClr val="accent2">
                    <a:lumMod val="50000"/>
                  </a:schemeClr>
                </a:solidFill>
              </a:rPr>
              <a:t>ways to keep safe in familiar and unfamiliar environments (e.g. </a:t>
            </a:r>
            <a:r>
              <a:rPr lang="en-GB" sz="1400" dirty="0">
                <a:solidFill>
                  <a:schemeClr val="accent5">
                    <a:lumMod val="50000"/>
                  </a:schemeClr>
                </a:solidFill>
              </a:rPr>
              <a:t>beach</a:t>
            </a:r>
            <a:r>
              <a:rPr lang="en-GB" sz="1400" dirty="0">
                <a:solidFill>
                  <a:schemeClr val="accent2">
                    <a:lumMod val="50000"/>
                  </a:schemeClr>
                </a:solidFill>
              </a:rPr>
              <a:t>,</a:t>
            </a:r>
          </a:p>
          <a:p>
            <a:r>
              <a:rPr lang="en-GB" sz="1400" dirty="0">
                <a:solidFill>
                  <a:schemeClr val="accent2">
                    <a:lumMod val="50000"/>
                  </a:schemeClr>
                </a:solidFill>
              </a:rPr>
              <a:t>shopping centre, </a:t>
            </a:r>
            <a:r>
              <a:rPr lang="en-GB" sz="1400" dirty="0">
                <a:solidFill>
                  <a:srgbClr val="FF0000"/>
                </a:solidFill>
              </a:rPr>
              <a:t>park</a:t>
            </a:r>
            <a:r>
              <a:rPr lang="en-GB" sz="1400" dirty="0">
                <a:solidFill>
                  <a:schemeClr val="accent2">
                    <a:lumMod val="50000"/>
                  </a:schemeClr>
                </a:solidFill>
              </a:rPr>
              <a:t>, </a:t>
            </a:r>
            <a:r>
              <a:rPr lang="en-GB" sz="1400" dirty="0">
                <a:solidFill>
                  <a:schemeClr val="accent5">
                    <a:lumMod val="50000"/>
                  </a:schemeClr>
                </a:solidFill>
              </a:rPr>
              <a:t>swimming pool</a:t>
            </a:r>
            <a:r>
              <a:rPr lang="en-GB" sz="1400" dirty="0">
                <a:solidFill>
                  <a:schemeClr val="accent2">
                    <a:lumMod val="50000"/>
                  </a:schemeClr>
                </a:solidFill>
              </a:rPr>
              <a:t>, on the street) and how to cross the road safely</a:t>
            </a:r>
          </a:p>
          <a:p>
            <a:r>
              <a:rPr lang="en-GB" sz="1400" b="1" dirty="0">
                <a:solidFill>
                  <a:srgbClr val="FF0000"/>
                </a:solidFill>
              </a:rPr>
              <a:t>H</a:t>
            </a:r>
            <a:r>
              <a:rPr lang="en-GB" sz="1400" b="1" dirty="0">
                <a:solidFill>
                  <a:schemeClr val="accent2">
                    <a:lumMod val="50000"/>
                  </a:schemeClr>
                </a:solidFill>
              </a:rPr>
              <a:t>3</a:t>
            </a:r>
            <a:r>
              <a:rPr lang="en-GB" sz="1400" b="1" dirty="0">
                <a:solidFill>
                  <a:schemeClr val="accent5">
                    <a:lumMod val="50000"/>
                  </a:schemeClr>
                </a:solidFill>
              </a:rPr>
              <a:t>3</a:t>
            </a:r>
            <a:r>
              <a:rPr lang="en-GB" sz="1400" b="1" dirty="0"/>
              <a:t>. </a:t>
            </a:r>
            <a:r>
              <a:rPr lang="en-GB" sz="1400" dirty="0"/>
              <a:t>about the people whose job it is to help keep us safe</a:t>
            </a:r>
          </a:p>
          <a:p>
            <a:r>
              <a:rPr lang="en-GB" sz="1400" b="1" dirty="0">
                <a:solidFill>
                  <a:srgbClr val="FF0000"/>
                </a:solidFill>
              </a:rPr>
              <a:t>H</a:t>
            </a:r>
            <a:r>
              <a:rPr lang="en-GB" sz="1400" b="1" dirty="0">
                <a:solidFill>
                  <a:schemeClr val="accent2">
                    <a:lumMod val="50000"/>
                  </a:schemeClr>
                </a:solidFill>
              </a:rPr>
              <a:t>3</a:t>
            </a:r>
            <a:r>
              <a:rPr lang="en-GB" sz="1400" b="1" dirty="0">
                <a:solidFill>
                  <a:schemeClr val="accent5">
                    <a:lumMod val="50000"/>
                  </a:schemeClr>
                </a:solidFill>
              </a:rPr>
              <a:t>4</a:t>
            </a:r>
            <a:r>
              <a:rPr lang="en-GB" sz="1400" b="1" dirty="0"/>
              <a:t>. </a:t>
            </a:r>
            <a:r>
              <a:rPr lang="en-GB" sz="1400" dirty="0">
                <a:solidFill>
                  <a:srgbClr val="FF0000"/>
                </a:solidFill>
              </a:rPr>
              <a:t>basic rules to keep safe online</a:t>
            </a:r>
            <a:r>
              <a:rPr lang="en-GB" sz="1400" dirty="0"/>
              <a:t>, </a:t>
            </a:r>
            <a:r>
              <a:rPr lang="en-GB" sz="1400" dirty="0">
                <a:solidFill>
                  <a:schemeClr val="accent2">
                    <a:lumMod val="50000"/>
                  </a:schemeClr>
                </a:solidFill>
              </a:rPr>
              <a:t>including what is meant by personal information an</a:t>
            </a:r>
            <a:r>
              <a:rPr lang="en-GB" sz="1400" dirty="0">
                <a:solidFill>
                  <a:schemeClr val="accent5">
                    <a:lumMod val="50000"/>
                  </a:schemeClr>
                </a:solidFill>
              </a:rPr>
              <a:t>d what should be kept private;</a:t>
            </a:r>
            <a:r>
              <a:rPr lang="en-GB" sz="1400" u="sng" dirty="0">
                <a:solidFill>
                  <a:schemeClr val="accent5">
                    <a:lumMod val="50000"/>
                  </a:schemeClr>
                </a:solidFill>
              </a:rPr>
              <a:t> </a:t>
            </a:r>
            <a:r>
              <a:rPr lang="en-GB" sz="1400" u="sng" dirty="0"/>
              <a:t>the importance of telling a trusted adult if they come across something that scares them – </a:t>
            </a:r>
            <a:r>
              <a:rPr lang="en-GB" sz="1400" u="sng" dirty="0">
                <a:solidFill>
                  <a:srgbClr val="FF0000"/>
                </a:solidFill>
              </a:rPr>
              <a:t>all</a:t>
            </a:r>
            <a:r>
              <a:rPr lang="en-GB" sz="1400" u="sng" dirty="0"/>
              <a:t> </a:t>
            </a:r>
            <a:r>
              <a:rPr lang="en-GB" sz="1400" u="sng" dirty="0">
                <a:solidFill>
                  <a:schemeClr val="accent2">
                    <a:lumMod val="50000"/>
                  </a:schemeClr>
                </a:solidFill>
              </a:rPr>
              <a:t>year</a:t>
            </a:r>
            <a:r>
              <a:rPr lang="en-GB" sz="1400" u="sng" dirty="0"/>
              <a:t> </a:t>
            </a:r>
            <a:r>
              <a:rPr lang="en-GB" sz="1400" u="sng" dirty="0">
                <a:solidFill>
                  <a:schemeClr val="accent5">
                    <a:lumMod val="50000"/>
                  </a:schemeClr>
                </a:solidFill>
              </a:rPr>
              <a:t>groups</a:t>
            </a:r>
          </a:p>
          <a:p>
            <a:r>
              <a:rPr lang="en-GB" sz="1400" b="1" dirty="0">
                <a:solidFill>
                  <a:schemeClr val="accent5">
                    <a:lumMod val="50000"/>
                  </a:schemeClr>
                </a:solidFill>
              </a:rPr>
              <a:t>H35. </a:t>
            </a:r>
            <a:r>
              <a:rPr lang="en-GB" sz="1400" dirty="0">
                <a:solidFill>
                  <a:schemeClr val="accent5">
                    <a:lumMod val="50000"/>
                  </a:schemeClr>
                </a:solidFill>
              </a:rPr>
              <a:t>about what to do if there is an accident and someone is hurt</a:t>
            </a:r>
          </a:p>
          <a:p>
            <a:r>
              <a:rPr lang="en-GB" sz="1400" b="1" dirty="0">
                <a:solidFill>
                  <a:schemeClr val="accent5">
                    <a:lumMod val="50000"/>
                  </a:schemeClr>
                </a:solidFill>
              </a:rPr>
              <a:t>H36. </a:t>
            </a:r>
            <a:r>
              <a:rPr lang="en-GB" sz="1400" dirty="0">
                <a:solidFill>
                  <a:schemeClr val="accent5">
                    <a:lumMod val="50000"/>
                  </a:schemeClr>
                </a:solidFill>
              </a:rPr>
              <a:t>how to get help in an emergency (how to dial 999 and what to say)</a:t>
            </a:r>
            <a:endParaRPr lang="en-GB" dirty="0">
              <a:solidFill>
                <a:schemeClr val="accent5">
                  <a:lumMod val="50000"/>
                </a:schemeClr>
              </a:solidFill>
            </a:endParaRPr>
          </a:p>
        </p:txBody>
      </p:sp>
      <p:sp>
        <p:nvSpPr>
          <p:cNvPr id="4" name="Rectangle 3">
            <a:extLst>
              <a:ext uri="{FF2B5EF4-FFF2-40B4-BE49-F238E27FC236}">
                <a16:creationId xmlns:a16="http://schemas.microsoft.com/office/drawing/2014/main" id="{CA622B25-A11F-4B61-B8DB-946926687824}"/>
              </a:ext>
            </a:extLst>
          </p:cNvPr>
          <p:cNvSpPr/>
          <p:nvPr/>
        </p:nvSpPr>
        <p:spPr>
          <a:xfrm>
            <a:off x="7600095" y="157186"/>
            <a:ext cx="4270013" cy="1015663"/>
          </a:xfrm>
          <a:prstGeom prst="rect">
            <a:avLst/>
          </a:prstGeom>
        </p:spPr>
        <p:txBody>
          <a:bodyPr wrap="square">
            <a:spAutoFit/>
          </a:bodyPr>
          <a:lstStyle/>
          <a:p>
            <a:r>
              <a:rPr lang="en-GB" b="1" dirty="0"/>
              <a:t>Drugs, alcohol and tobacco</a:t>
            </a:r>
          </a:p>
          <a:p>
            <a:r>
              <a:rPr lang="en-GB" sz="1400" b="1" dirty="0">
                <a:solidFill>
                  <a:schemeClr val="accent5">
                    <a:lumMod val="50000"/>
                  </a:schemeClr>
                </a:solidFill>
              </a:rPr>
              <a:t>H37. </a:t>
            </a:r>
            <a:r>
              <a:rPr lang="en-GB" sz="1400" dirty="0">
                <a:solidFill>
                  <a:schemeClr val="accent5">
                    <a:lumMod val="50000"/>
                  </a:schemeClr>
                </a:solidFill>
              </a:rPr>
              <a:t>about things that people can put into their body or on their skin; how these</a:t>
            </a:r>
          </a:p>
          <a:p>
            <a:r>
              <a:rPr lang="en-GB" sz="1400" dirty="0">
                <a:solidFill>
                  <a:schemeClr val="accent5">
                    <a:lumMod val="50000"/>
                  </a:schemeClr>
                </a:solidFill>
              </a:rPr>
              <a:t>can affect how people feel</a:t>
            </a:r>
            <a:endParaRPr lang="en-GB" sz="1400" b="1" dirty="0">
              <a:solidFill>
                <a:schemeClr val="accent5">
                  <a:lumMod val="50000"/>
                </a:schemeClr>
              </a:solidFill>
            </a:endParaRPr>
          </a:p>
        </p:txBody>
      </p:sp>
      <p:sp>
        <p:nvSpPr>
          <p:cNvPr id="6" name="TextBox 5"/>
          <p:cNvSpPr txBox="1"/>
          <p:nvPr/>
        </p:nvSpPr>
        <p:spPr>
          <a:xfrm>
            <a:off x="1552489" y="6335236"/>
            <a:ext cx="9451626" cy="369332"/>
          </a:xfrm>
          <a:prstGeom prst="rect">
            <a:avLst/>
          </a:prstGeom>
          <a:noFill/>
        </p:spPr>
        <p:txBody>
          <a:bodyPr wrap="none" rtlCol="0">
            <a:spAutoFit/>
          </a:bodyPr>
          <a:lstStyle/>
          <a:p>
            <a:r>
              <a:rPr lang="en-GB" dirty="0">
                <a:solidFill>
                  <a:srgbClr val="FF0000"/>
                </a:solidFill>
              </a:rPr>
              <a:t>Reception coverage     		</a:t>
            </a:r>
            <a:r>
              <a:rPr lang="en-GB" dirty="0">
                <a:solidFill>
                  <a:schemeClr val="accent2">
                    <a:lumMod val="50000"/>
                  </a:schemeClr>
                </a:solidFill>
              </a:rPr>
              <a:t>Year 1 coverage		</a:t>
            </a:r>
            <a:r>
              <a:rPr lang="en-GB" dirty="0">
                <a:solidFill>
                  <a:schemeClr val="accent5">
                    <a:lumMod val="50000"/>
                  </a:schemeClr>
                </a:solidFill>
              </a:rPr>
              <a:t>Year 2 coverage</a:t>
            </a:r>
          </a:p>
        </p:txBody>
      </p:sp>
    </p:spTree>
    <p:extLst>
      <p:ext uri="{BB962C8B-B14F-4D97-AF65-F5344CB8AC3E}">
        <p14:creationId xmlns:p14="http://schemas.microsoft.com/office/powerpoint/2010/main" val="29255232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5264" y="150265"/>
            <a:ext cx="2752292" cy="954107"/>
          </a:xfrm>
          <a:prstGeom prst="rect">
            <a:avLst/>
          </a:prstGeom>
          <a:noFill/>
        </p:spPr>
        <p:txBody>
          <a:bodyPr wrap="none" rtlCol="0">
            <a:spAutoFit/>
          </a:bodyPr>
          <a:lstStyle/>
          <a:p>
            <a:r>
              <a:rPr lang="en-GB" sz="2800" b="1" u="sng" dirty="0"/>
              <a:t>Year 5: </a:t>
            </a:r>
            <a:r>
              <a:rPr lang="en-GB" sz="2400" b="1" dirty="0">
                <a:solidFill>
                  <a:srgbClr val="000000"/>
                </a:solidFill>
                <a:latin typeface="Lato-Light"/>
                <a:ea typeface="Tahoma" panose="020B0604030504040204" pitchFamily="34" charset="0"/>
                <a:cs typeface="Tahoma" panose="020B0604030504040204" pitchFamily="34" charset="0"/>
              </a:rPr>
              <a:t>Term 1 - </a:t>
            </a:r>
            <a:endParaRPr lang="en-GB" sz="2400" u="sng" dirty="0">
              <a:latin typeface="Lato-Light"/>
              <a:ea typeface="Tahoma" panose="020B0604030504040204" pitchFamily="34" charset="0"/>
              <a:cs typeface="Tahoma" panose="020B0604030504040204" pitchFamily="34" charset="0"/>
            </a:endParaRPr>
          </a:p>
          <a:p>
            <a:endParaRPr lang="en-GB" sz="2800" b="1" u="sng" dirty="0"/>
          </a:p>
        </p:txBody>
      </p:sp>
      <p:sp>
        <p:nvSpPr>
          <p:cNvPr id="10" name="Rectangle 9"/>
          <p:cNvSpPr/>
          <p:nvPr/>
        </p:nvSpPr>
        <p:spPr>
          <a:xfrm>
            <a:off x="445264" y="820644"/>
            <a:ext cx="11483030" cy="5713505"/>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t="100000" r="100000"/>
            </a:path>
            <a:tileRect l="-100000" b="-100000"/>
          </a:gra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p:cNvSpPr/>
          <p:nvPr/>
        </p:nvSpPr>
        <p:spPr>
          <a:xfrm>
            <a:off x="445264" y="843149"/>
            <a:ext cx="3974336" cy="5693866"/>
          </a:xfrm>
          <a:prstGeom prst="rect">
            <a:avLst/>
          </a:prstGeom>
        </p:spPr>
        <p:txBody>
          <a:bodyPr wrap="square">
            <a:spAutoFit/>
          </a:bodyPr>
          <a:lstStyle/>
          <a:p>
            <a:r>
              <a:rPr lang="en-GB" sz="1400" b="1" dirty="0">
                <a:solidFill>
                  <a:srgbClr val="000000"/>
                </a:solidFill>
                <a:latin typeface="Lato-Light"/>
                <a:ea typeface="Tahoma" panose="020B0604030504040204" pitchFamily="34" charset="0"/>
                <a:cs typeface="Tahoma" panose="020B0604030504040204" pitchFamily="34" charset="0"/>
              </a:rPr>
              <a:t>Curriculum targets</a:t>
            </a:r>
            <a:r>
              <a:rPr lang="en-GB" sz="1400" dirty="0">
                <a:solidFill>
                  <a:srgbClr val="000000"/>
                </a:solidFill>
                <a:latin typeface="Lato-Light"/>
                <a:ea typeface="Tahoma" panose="020B0604030504040204" pitchFamily="34" charset="0"/>
                <a:cs typeface="Tahoma" panose="020B0604030504040204" pitchFamily="34" charset="0"/>
              </a:rPr>
              <a:t>:</a:t>
            </a:r>
          </a:p>
          <a:p>
            <a:endParaRPr lang="en-GB" sz="1400" dirty="0">
              <a:solidFill>
                <a:srgbClr val="000000"/>
              </a:solidFill>
              <a:latin typeface="Lato-Light"/>
              <a:ea typeface="Tahoma" panose="020B0604030504040204" pitchFamily="34" charset="0"/>
              <a:cs typeface="Tahoma" panose="020B0604030504040204" pitchFamily="34" charset="0"/>
            </a:endParaRPr>
          </a:p>
          <a:p>
            <a:r>
              <a:rPr lang="en-GB" sz="1400" b="1" dirty="0"/>
              <a:t>Families and friendships</a:t>
            </a:r>
            <a:endParaRPr lang="en-GB" sz="1400" dirty="0">
              <a:solidFill>
                <a:srgbClr val="000000"/>
              </a:solidFill>
              <a:latin typeface="Lato-Light"/>
              <a:ea typeface="Tahoma" panose="020B0604030504040204" pitchFamily="34" charset="0"/>
              <a:cs typeface="Tahoma" panose="020B0604030504040204" pitchFamily="34" charset="0"/>
            </a:endParaRPr>
          </a:p>
          <a:p>
            <a:r>
              <a:rPr lang="pt-BR" sz="1400" u="sng" dirty="0"/>
              <a:t>R14, R15, R16, R17, R18, R26</a:t>
            </a:r>
          </a:p>
          <a:p>
            <a:r>
              <a:rPr lang="en-GB" sz="1400" dirty="0"/>
              <a:t>• what makes a healthy friendship and how they make people feel included </a:t>
            </a:r>
          </a:p>
          <a:p>
            <a:r>
              <a:rPr lang="en-GB" sz="1400" dirty="0"/>
              <a:t>• strategies to help someone feel included</a:t>
            </a:r>
          </a:p>
          <a:p>
            <a:r>
              <a:rPr lang="en-GB" sz="1400" dirty="0"/>
              <a:t>• about peer influence and how it can make people feel or behave</a:t>
            </a:r>
          </a:p>
          <a:p>
            <a:r>
              <a:rPr lang="en-GB" sz="1400" dirty="0"/>
              <a:t>• the impact of the need for peer approval in different situations, including online</a:t>
            </a:r>
          </a:p>
          <a:p>
            <a:r>
              <a:rPr lang="en-GB" sz="1400" dirty="0"/>
              <a:t>• strategies to manage peer influence and the need for peer approval e.g. exit strategies, assertive communication</a:t>
            </a:r>
          </a:p>
          <a:p>
            <a:r>
              <a:rPr lang="en-GB" sz="1400" dirty="0"/>
              <a:t>• that it is common for friendships to experience challenges</a:t>
            </a:r>
          </a:p>
          <a:p>
            <a:r>
              <a:rPr lang="en-GB" sz="1400" dirty="0"/>
              <a:t>• strategies to positively resolve disputes and reconcile differences in friendships</a:t>
            </a:r>
          </a:p>
          <a:p>
            <a:r>
              <a:rPr lang="en-GB" sz="1400" dirty="0"/>
              <a:t>• that friendships can change over time and the benefits of having new and different types of friends</a:t>
            </a:r>
          </a:p>
          <a:p>
            <a:r>
              <a:rPr lang="en-GB" sz="1400" dirty="0"/>
              <a:t>• how to recognise if a friendship is making them feel unsafe, worried, or uncomfortable</a:t>
            </a:r>
          </a:p>
          <a:p>
            <a:r>
              <a:rPr lang="en-GB" sz="1400" dirty="0"/>
              <a:t>• when and how to seek support in relation to friendships</a:t>
            </a:r>
            <a:endParaRPr lang="en-GB" sz="1400" dirty="0">
              <a:solidFill>
                <a:srgbClr val="000000"/>
              </a:solidFill>
              <a:latin typeface="Lato-Light"/>
              <a:ea typeface="Tahoma" panose="020B0604030504040204" pitchFamily="34" charset="0"/>
              <a:cs typeface="Tahoma" panose="020B0604030504040204" pitchFamily="34" charset="0"/>
            </a:endParaRPr>
          </a:p>
        </p:txBody>
      </p:sp>
      <p:sp>
        <p:nvSpPr>
          <p:cNvPr id="3" name="Rectangle 2"/>
          <p:cNvSpPr/>
          <p:nvPr/>
        </p:nvSpPr>
        <p:spPr>
          <a:xfrm>
            <a:off x="4857750" y="950870"/>
            <a:ext cx="7070544" cy="5478423"/>
          </a:xfrm>
          <a:prstGeom prst="rect">
            <a:avLst/>
          </a:prstGeom>
        </p:spPr>
        <p:txBody>
          <a:bodyPr wrap="square">
            <a:spAutoFit/>
          </a:bodyPr>
          <a:lstStyle/>
          <a:p>
            <a:r>
              <a:rPr lang="en-GB" sz="1400" b="1" dirty="0"/>
              <a:t>Belonging to a community</a:t>
            </a:r>
          </a:p>
          <a:p>
            <a:r>
              <a:rPr lang="en-GB" sz="1400" u="sng" dirty="0"/>
              <a:t>L4, L5, L19</a:t>
            </a:r>
          </a:p>
          <a:p>
            <a:r>
              <a:rPr lang="en-GB" sz="1400" dirty="0"/>
              <a:t>• about how resources are allocated and the effect this has on individuals, communities and the environment</a:t>
            </a:r>
          </a:p>
          <a:p>
            <a:r>
              <a:rPr lang="en-GB" sz="1400" dirty="0"/>
              <a:t>• the importance of protecting the environment and how everyday actions can either</a:t>
            </a:r>
          </a:p>
          <a:p>
            <a:r>
              <a:rPr lang="en-GB" sz="1400" dirty="0"/>
              <a:t>support or damage it</a:t>
            </a:r>
          </a:p>
          <a:p>
            <a:r>
              <a:rPr lang="en-GB" sz="1400" dirty="0"/>
              <a:t>• how to show compassion for the environment, animals and other living things</a:t>
            </a:r>
          </a:p>
          <a:p>
            <a:r>
              <a:rPr lang="en-GB" sz="1400" dirty="0"/>
              <a:t>• about the way that money is spent and how it affects the environment</a:t>
            </a:r>
          </a:p>
          <a:p>
            <a:r>
              <a:rPr lang="en-GB" sz="1400" dirty="0"/>
              <a:t>• to express their own opinions about their responsibility towards the environment</a:t>
            </a:r>
            <a:endParaRPr lang="en-GB" sz="1400" b="1" dirty="0"/>
          </a:p>
          <a:p>
            <a:endParaRPr lang="en-GB" sz="1400" b="1" dirty="0"/>
          </a:p>
          <a:p>
            <a:r>
              <a:rPr lang="en-GB" sz="1400" b="1" dirty="0"/>
              <a:t>Respecting ourselves and others</a:t>
            </a:r>
          </a:p>
          <a:p>
            <a:r>
              <a:rPr lang="en-GB" sz="1400" u="sng" dirty="0"/>
              <a:t>R20, R21, R31, R33</a:t>
            </a:r>
          </a:p>
          <a:p>
            <a:r>
              <a:rPr lang="en-GB" sz="1400" dirty="0"/>
              <a:t>• to recognise that everyone should be treated equally</a:t>
            </a:r>
          </a:p>
          <a:p>
            <a:r>
              <a:rPr lang="en-GB" sz="1400" dirty="0"/>
              <a:t>• why it is important to listen and respond respectfully to a wide range of people,</a:t>
            </a:r>
          </a:p>
          <a:p>
            <a:r>
              <a:rPr lang="en-GB" sz="1400" dirty="0"/>
              <a:t>including those whose traditions, beliefs and lifestyle are different to their own</a:t>
            </a:r>
          </a:p>
          <a:p>
            <a:r>
              <a:rPr lang="en-GB" sz="1400" dirty="0"/>
              <a:t>• what discrimination means and different types of discrimination e.g. racism, sexism, homophobia</a:t>
            </a:r>
          </a:p>
          <a:p>
            <a:r>
              <a:rPr lang="en-GB" sz="1400" dirty="0"/>
              <a:t>• to identify online bullying and discrimination of groups or individuals e.g. trolling and harassment</a:t>
            </a:r>
            <a:endParaRPr lang="en-GB" sz="1400" b="1" dirty="0"/>
          </a:p>
          <a:p>
            <a:r>
              <a:rPr lang="en-GB" sz="1400" dirty="0"/>
              <a:t>• the impact of discrimination on individuals, groups and wider society</a:t>
            </a:r>
          </a:p>
          <a:p>
            <a:r>
              <a:rPr lang="en-GB" sz="1400" dirty="0"/>
              <a:t>• ways to safely challenge discrimination</a:t>
            </a:r>
          </a:p>
          <a:p>
            <a:r>
              <a:rPr lang="en-GB" sz="1400" dirty="0"/>
              <a:t>• how to report discrimination online</a:t>
            </a:r>
          </a:p>
        </p:txBody>
      </p:sp>
    </p:spTree>
    <p:extLst>
      <p:ext uri="{BB962C8B-B14F-4D97-AF65-F5344CB8AC3E}">
        <p14:creationId xmlns:p14="http://schemas.microsoft.com/office/powerpoint/2010/main" val="25375153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5264" y="150265"/>
            <a:ext cx="2752292" cy="954107"/>
          </a:xfrm>
          <a:prstGeom prst="rect">
            <a:avLst/>
          </a:prstGeom>
          <a:noFill/>
        </p:spPr>
        <p:txBody>
          <a:bodyPr wrap="none" rtlCol="0">
            <a:spAutoFit/>
          </a:bodyPr>
          <a:lstStyle/>
          <a:p>
            <a:r>
              <a:rPr lang="en-GB" sz="2800" b="1" u="sng" dirty="0"/>
              <a:t>Year 5: </a:t>
            </a:r>
            <a:r>
              <a:rPr lang="en-GB" sz="2400" b="1" dirty="0">
                <a:solidFill>
                  <a:srgbClr val="000000"/>
                </a:solidFill>
                <a:latin typeface="Lato-Light"/>
                <a:ea typeface="Tahoma" panose="020B0604030504040204" pitchFamily="34" charset="0"/>
                <a:cs typeface="Tahoma" panose="020B0604030504040204" pitchFamily="34" charset="0"/>
              </a:rPr>
              <a:t>Term 2 - </a:t>
            </a:r>
            <a:endParaRPr lang="en-GB" sz="2400" u="sng" dirty="0">
              <a:latin typeface="Lato-Light"/>
              <a:ea typeface="Tahoma" panose="020B0604030504040204" pitchFamily="34" charset="0"/>
              <a:cs typeface="Tahoma" panose="020B0604030504040204" pitchFamily="34" charset="0"/>
            </a:endParaRPr>
          </a:p>
          <a:p>
            <a:endParaRPr lang="en-GB" sz="2800" b="1" u="sng" dirty="0"/>
          </a:p>
        </p:txBody>
      </p:sp>
      <p:sp>
        <p:nvSpPr>
          <p:cNvPr id="10" name="Rectangle 9"/>
          <p:cNvSpPr/>
          <p:nvPr/>
        </p:nvSpPr>
        <p:spPr>
          <a:xfrm>
            <a:off x="445264" y="820644"/>
            <a:ext cx="11483030" cy="5546707"/>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t="100000" r="100000"/>
            </a:path>
            <a:tileRect l="-100000" b="-100000"/>
          </a:gra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p:cNvSpPr/>
          <p:nvPr/>
        </p:nvSpPr>
        <p:spPr>
          <a:xfrm>
            <a:off x="445264" y="843149"/>
            <a:ext cx="4317236" cy="4616648"/>
          </a:xfrm>
          <a:prstGeom prst="rect">
            <a:avLst/>
          </a:prstGeom>
        </p:spPr>
        <p:txBody>
          <a:bodyPr wrap="square">
            <a:spAutoFit/>
          </a:bodyPr>
          <a:lstStyle/>
          <a:p>
            <a:r>
              <a:rPr lang="en-GB" sz="1400" b="1" dirty="0">
                <a:solidFill>
                  <a:srgbClr val="000000"/>
                </a:solidFill>
                <a:latin typeface="Lato-Light"/>
                <a:ea typeface="Tahoma" panose="020B0604030504040204" pitchFamily="34" charset="0"/>
                <a:cs typeface="Tahoma" panose="020B0604030504040204" pitchFamily="34" charset="0"/>
              </a:rPr>
              <a:t>Curriculum targets</a:t>
            </a:r>
            <a:r>
              <a:rPr lang="en-GB" sz="1400" dirty="0">
                <a:solidFill>
                  <a:srgbClr val="000000"/>
                </a:solidFill>
                <a:latin typeface="Lato-Light"/>
                <a:ea typeface="Tahoma" panose="020B0604030504040204" pitchFamily="34" charset="0"/>
                <a:cs typeface="Tahoma" panose="020B0604030504040204" pitchFamily="34" charset="0"/>
              </a:rPr>
              <a:t>:</a:t>
            </a:r>
          </a:p>
          <a:p>
            <a:endParaRPr lang="en-GB" sz="1400" dirty="0">
              <a:solidFill>
                <a:srgbClr val="000000"/>
              </a:solidFill>
              <a:latin typeface="Lato-Light"/>
              <a:ea typeface="Tahoma" panose="020B0604030504040204" pitchFamily="34" charset="0"/>
              <a:cs typeface="Tahoma" panose="020B0604030504040204" pitchFamily="34" charset="0"/>
            </a:endParaRPr>
          </a:p>
          <a:p>
            <a:r>
              <a:rPr lang="en-GB" sz="1400" b="1" dirty="0"/>
              <a:t>Safe relationships</a:t>
            </a:r>
          </a:p>
          <a:p>
            <a:r>
              <a:rPr lang="pt-BR" sz="1400" u="sng" dirty="0"/>
              <a:t>R9, R25, R26, R27, R29</a:t>
            </a:r>
          </a:p>
          <a:p>
            <a:r>
              <a:rPr lang="en-GB" sz="1400" dirty="0"/>
              <a:t>• to identify what physical touch is acceptable, unacceptable, wanted or unwanted in different situations</a:t>
            </a:r>
          </a:p>
          <a:p>
            <a:r>
              <a:rPr lang="en-GB" sz="1400" dirty="0"/>
              <a:t>• how to ask for, give and not give permission for physical contact</a:t>
            </a:r>
          </a:p>
          <a:p>
            <a:r>
              <a:rPr lang="en-GB" sz="1400" dirty="0"/>
              <a:t>• how it feels in a person’s mind and body when they are uncomfortable</a:t>
            </a:r>
          </a:p>
          <a:p>
            <a:r>
              <a:rPr lang="en-GB" sz="1400" dirty="0"/>
              <a:t>• that it is never someone’s fault if they have experienced unacceptable contact</a:t>
            </a:r>
          </a:p>
          <a:p>
            <a:r>
              <a:rPr lang="en-GB" sz="1400" dirty="0"/>
              <a:t>• how to respond to unwanted or unacceptable physical contact</a:t>
            </a:r>
          </a:p>
          <a:p>
            <a:r>
              <a:rPr lang="en-GB" sz="1400" dirty="0"/>
              <a:t>• that no one should ask them to keep a secret that makes them feel uncomfortable or try to persuade them to keep a secret they are worried about</a:t>
            </a:r>
          </a:p>
          <a:p>
            <a:r>
              <a:rPr lang="en-GB" sz="1400" dirty="0"/>
              <a:t>• whom to tell if they are concerned about unwanted physical contact</a:t>
            </a:r>
            <a:endParaRPr lang="en-GB" sz="1400" dirty="0">
              <a:solidFill>
                <a:srgbClr val="000000"/>
              </a:solidFill>
              <a:latin typeface="Lato-Light"/>
              <a:ea typeface="Tahoma" panose="020B0604030504040204" pitchFamily="34" charset="0"/>
              <a:cs typeface="Tahoma" panose="020B0604030504040204" pitchFamily="34" charset="0"/>
            </a:endParaRPr>
          </a:p>
        </p:txBody>
      </p:sp>
      <p:sp>
        <p:nvSpPr>
          <p:cNvPr id="3" name="Rectangle 2"/>
          <p:cNvSpPr/>
          <p:nvPr/>
        </p:nvSpPr>
        <p:spPr>
          <a:xfrm>
            <a:off x="5010150" y="1104372"/>
            <a:ext cx="6918144" cy="5262979"/>
          </a:xfrm>
          <a:prstGeom prst="rect">
            <a:avLst/>
          </a:prstGeom>
        </p:spPr>
        <p:txBody>
          <a:bodyPr wrap="square">
            <a:spAutoFit/>
          </a:bodyPr>
          <a:lstStyle/>
          <a:p>
            <a:r>
              <a:rPr lang="en-GB" sz="1400" b="1" dirty="0"/>
              <a:t>Media literacy and Digital resilience</a:t>
            </a:r>
          </a:p>
          <a:p>
            <a:r>
              <a:rPr lang="en-GB" sz="1400" u="sng" dirty="0"/>
              <a:t>L12, L14</a:t>
            </a:r>
          </a:p>
          <a:p>
            <a:r>
              <a:rPr lang="en-GB" sz="1400" dirty="0"/>
              <a:t>• to identify different types of media and their different purposes e.g. to entertain, inform, persuade or advertise</a:t>
            </a:r>
          </a:p>
          <a:p>
            <a:r>
              <a:rPr lang="en-GB" sz="1400" dirty="0"/>
              <a:t>• basic strategies to assess whether content online (e.g. research, news, reviews, blogs) is based on fact, opinion, or is biased</a:t>
            </a:r>
          </a:p>
          <a:p>
            <a:r>
              <a:rPr lang="en-GB" sz="1400" dirty="0"/>
              <a:t>• that some media and online content promote stereotypes</a:t>
            </a:r>
          </a:p>
          <a:p>
            <a:r>
              <a:rPr lang="en-GB" sz="1400" dirty="0"/>
              <a:t>• how to assess which search results are more reliable than others</a:t>
            </a:r>
          </a:p>
          <a:p>
            <a:r>
              <a:rPr lang="en-GB" sz="1400" dirty="0"/>
              <a:t>• to recognise unsafe or suspicious content online</a:t>
            </a:r>
          </a:p>
          <a:p>
            <a:r>
              <a:rPr lang="en-GB" sz="1400" dirty="0"/>
              <a:t>• how devices store and share information</a:t>
            </a:r>
            <a:endParaRPr lang="en-GB" sz="1400" b="1" dirty="0"/>
          </a:p>
          <a:p>
            <a:endParaRPr lang="en-GB" sz="1400" dirty="0"/>
          </a:p>
          <a:p>
            <a:r>
              <a:rPr lang="en-GB" sz="1400" b="1" dirty="0"/>
              <a:t>Money and Work</a:t>
            </a:r>
          </a:p>
          <a:p>
            <a:r>
              <a:rPr lang="en-GB" sz="1400" u="sng" dirty="0"/>
              <a:t>L27, L28, L29, L31, L32</a:t>
            </a:r>
          </a:p>
          <a:p>
            <a:r>
              <a:rPr lang="en-GB" sz="1400" dirty="0"/>
              <a:t>• to identify jobs that they might like to do in the future</a:t>
            </a:r>
          </a:p>
          <a:p>
            <a:r>
              <a:rPr lang="en-GB" sz="1400" dirty="0"/>
              <a:t>• about the role ambition can play in achieving a future career</a:t>
            </a:r>
          </a:p>
          <a:p>
            <a:r>
              <a:rPr lang="en-GB" sz="1400" dirty="0"/>
              <a:t>• how or why someone might choose a certain career</a:t>
            </a:r>
          </a:p>
          <a:p>
            <a:r>
              <a:rPr lang="en-GB" sz="1400" dirty="0"/>
              <a:t>• about what might influence people’s decisions about a job or career, including pay,</a:t>
            </a:r>
          </a:p>
          <a:p>
            <a:r>
              <a:rPr lang="en-GB" sz="1400" dirty="0"/>
              <a:t>working conditions, personal interests, strengths and qualities, family, values</a:t>
            </a:r>
          </a:p>
          <a:p>
            <a:r>
              <a:rPr lang="en-GB" sz="1400" dirty="0"/>
              <a:t>• the importance of diversity and inclusion to promote people’s career opportunities</a:t>
            </a:r>
          </a:p>
          <a:p>
            <a:r>
              <a:rPr lang="en-GB" sz="1400" dirty="0"/>
              <a:t>• about stereotyping in the workplace, its impact and how to challenge it</a:t>
            </a:r>
          </a:p>
          <a:p>
            <a:r>
              <a:rPr lang="en-GB" sz="1400" dirty="0"/>
              <a:t>• that there is a variety of routes into work e.g. college, apprenticeships, university, training</a:t>
            </a:r>
          </a:p>
        </p:txBody>
      </p:sp>
    </p:spTree>
    <p:extLst>
      <p:ext uri="{BB962C8B-B14F-4D97-AF65-F5344CB8AC3E}">
        <p14:creationId xmlns:p14="http://schemas.microsoft.com/office/powerpoint/2010/main" val="15243993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72620" y="150265"/>
            <a:ext cx="11555674" cy="1231106"/>
          </a:xfrm>
          <a:prstGeom prst="rect">
            <a:avLst/>
          </a:prstGeom>
          <a:noFill/>
        </p:spPr>
        <p:txBody>
          <a:bodyPr wrap="square" rtlCol="0">
            <a:spAutoFit/>
          </a:bodyPr>
          <a:lstStyle/>
          <a:p>
            <a:r>
              <a:rPr lang="en-GB" sz="2800" b="1" u="sng" dirty="0"/>
              <a:t>Year 5: </a:t>
            </a:r>
            <a:r>
              <a:rPr lang="en-GB" sz="2400" b="1" dirty="0">
                <a:solidFill>
                  <a:srgbClr val="000000"/>
                </a:solidFill>
                <a:latin typeface="Lato-Light"/>
                <a:ea typeface="Tahoma" panose="020B0604030504040204" pitchFamily="34" charset="0"/>
                <a:cs typeface="Tahoma" panose="020B0604030504040204" pitchFamily="34" charset="0"/>
              </a:rPr>
              <a:t>Term 3 –  </a:t>
            </a:r>
            <a:r>
              <a:rPr lang="en-GB" sz="1600" dirty="0"/>
              <a:t>Physical and emotional changes in puberty; external genitalia; personal  hygiene routines; support with puberty</a:t>
            </a:r>
            <a:r>
              <a:rPr lang="en-GB" sz="1600" b="1" dirty="0">
                <a:solidFill>
                  <a:srgbClr val="000000"/>
                </a:solidFill>
                <a:latin typeface="Lato-Light"/>
                <a:ea typeface="Tahoma" panose="020B0604030504040204" pitchFamily="34" charset="0"/>
                <a:cs typeface="Tahoma" panose="020B0604030504040204" pitchFamily="34" charset="0"/>
              </a:rPr>
              <a:t> </a:t>
            </a:r>
            <a:endParaRPr lang="en-GB" sz="1600" u="sng" dirty="0">
              <a:latin typeface="Lato-Light"/>
              <a:ea typeface="Tahoma" panose="020B0604030504040204" pitchFamily="34" charset="0"/>
              <a:cs typeface="Tahoma" panose="020B0604030504040204" pitchFamily="34" charset="0"/>
            </a:endParaRPr>
          </a:p>
          <a:p>
            <a:endParaRPr lang="en-GB" sz="2800" b="1" u="sng" dirty="0"/>
          </a:p>
        </p:txBody>
      </p:sp>
      <p:sp>
        <p:nvSpPr>
          <p:cNvPr id="10" name="Rectangle 9"/>
          <p:cNvSpPr/>
          <p:nvPr/>
        </p:nvSpPr>
        <p:spPr>
          <a:xfrm>
            <a:off x="408942" y="881248"/>
            <a:ext cx="11483030" cy="5786251"/>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t="100000" r="100000"/>
            </a:path>
            <a:tileRect l="-100000" b="-100000"/>
          </a:gra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p:cNvSpPr/>
          <p:nvPr/>
        </p:nvSpPr>
        <p:spPr>
          <a:xfrm>
            <a:off x="445264" y="843149"/>
            <a:ext cx="5384036" cy="5693866"/>
          </a:xfrm>
          <a:prstGeom prst="rect">
            <a:avLst/>
          </a:prstGeom>
        </p:spPr>
        <p:txBody>
          <a:bodyPr wrap="square">
            <a:spAutoFit/>
          </a:bodyPr>
          <a:lstStyle/>
          <a:p>
            <a:r>
              <a:rPr lang="en-GB" sz="1400" b="1" dirty="0">
                <a:solidFill>
                  <a:srgbClr val="000000"/>
                </a:solidFill>
                <a:latin typeface="Lato-Light"/>
                <a:ea typeface="Tahoma" panose="020B0604030504040204" pitchFamily="34" charset="0"/>
                <a:cs typeface="Tahoma" panose="020B0604030504040204" pitchFamily="34" charset="0"/>
              </a:rPr>
              <a:t>Curriculum targets</a:t>
            </a:r>
            <a:r>
              <a:rPr lang="en-GB" sz="1400" dirty="0">
                <a:solidFill>
                  <a:srgbClr val="000000"/>
                </a:solidFill>
                <a:latin typeface="Lato-Light"/>
                <a:ea typeface="Tahoma" panose="020B0604030504040204" pitchFamily="34" charset="0"/>
                <a:cs typeface="Tahoma" panose="020B0604030504040204" pitchFamily="34" charset="0"/>
              </a:rPr>
              <a:t>:</a:t>
            </a:r>
          </a:p>
          <a:p>
            <a:endParaRPr lang="en-GB" sz="1400" dirty="0">
              <a:solidFill>
                <a:srgbClr val="000000"/>
              </a:solidFill>
              <a:latin typeface="Lato-Light"/>
              <a:ea typeface="Tahoma" panose="020B0604030504040204" pitchFamily="34" charset="0"/>
              <a:cs typeface="Tahoma" panose="020B0604030504040204" pitchFamily="34" charset="0"/>
            </a:endParaRPr>
          </a:p>
          <a:p>
            <a:r>
              <a:rPr lang="en-GB" sz="1400" b="1" dirty="0"/>
              <a:t>Growing and changing</a:t>
            </a:r>
          </a:p>
          <a:p>
            <a:r>
              <a:rPr lang="en-GB" sz="1400" u="sng" dirty="0"/>
              <a:t>H30, H31, H32, H34</a:t>
            </a:r>
          </a:p>
          <a:p>
            <a:r>
              <a:rPr lang="en-GB" sz="1400" dirty="0"/>
              <a:t>• how to identify external genitalia and reproductive organs</a:t>
            </a:r>
          </a:p>
          <a:p>
            <a:r>
              <a:rPr lang="en-GB" sz="1400" dirty="0"/>
              <a:t>• about the physical and emotional changes during puberty</a:t>
            </a:r>
          </a:p>
          <a:p>
            <a:r>
              <a:rPr lang="en-GB" sz="1400" dirty="0"/>
              <a:t>• key facts about the menstrual cycle and menstrual wellbeing, erections and wet dreams</a:t>
            </a:r>
          </a:p>
          <a:p>
            <a:r>
              <a:rPr lang="en-GB" sz="1400" dirty="0"/>
              <a:t>• strategies to manage the changes during puberty including menstruation</a:t>
            </a:r>
          </a:p>
          <a:p>
            <a:r>
              <a:rPr lang="en-GB" sz="1400" dirty="0"/>
              <a:t>• the importance of personal hygiene routines during puberty including washing regularly and using deodorant</a:t>
            </a:r>
          </a:p>
          <a:p>
            <a:r>
              <a:rPr lang="en-GB" sz="1400" dirty="0"/>
              <a:t>• how to discuss the challenges of puberty with a trusted adult</a:t>
            </a:r>
          </a:p>
          <a:p>
            <a:r>
              <a:rPr lang="en-GB" sz="1400" dirty="0"/>
              <a:t>• how to get information, help and advice about puberty</a:t>
            </a:r>
          </a:p>
          <a:p>
            <a:endParaRPr lang="en-GB" sz="1400" dirty="0">
              <a:solidFill>
                <a:srgbClr val="000000"/>
              </a:solidFill>
              <a:latin typeface="Lato-Light"/>
              <a:ea typeface="Tahoma" panose="020B0604030504040204" pitchFamily="34" charset="0"/>
              <a:cs typeface="Tahoma" panose="020B0604030504040204" pitchFamily="34" charset="0"/>
            </a:endParaRPr>
          </a:p>
          <a:p>
            <a:r>
              <a:rPr lang="en-GB" sz="1400" b="1" dirty="0"/>
              <a:t>Physical health and Mental wellbeing</a:t>
            </a:r>
          </a:p>
          <a:p>
            <a:r>
              <a:rPr lang="en-GB" sz="1400" u="sng" dirty="0"/>
              <a:t>H8, H9, H10, H12</a:t>
            </a:r>
          </a:p>
          <a:p>
            <a:r>
              <a:rPr lang="en-GB" sz="1400" dirty="0"/>
              <a:t>• how sleep contributes to a healthy lifestyle</a:t>
            </a:r>
          </a:p>
          <a:p>
            <a:r>
              <a:rPr lang="en-GB" sz="1400" dirty="0"/>
              <a:t>• healthy sleep strategies and how to maintain them</a:t>
            </a:r>
          </a:p>
          <a:p>
            <a:r>
              <a:rPr lang="en-GB" sz="1400" dirty="0"/>
              <a:t>• about the benefits of being outdoors and in the sun for physical and mental health</a:t>
            </a:r>
          </a:p>
          <a:p>
            <a:r>
              <a:rPr lang="en-GB" sz="1400" dirty="0"/>
              <a:t>• how to manage risk in relation to sun exposure, including skin damage and heat</a:t>
            </a:r>
          </a:p>
          <a:p>
            <a:r>
              <a:rPr lang="en-GB" sz="1400" dirty="0"/>
              <a:t>stroke</a:t>
            </a:r>
            <a:endParaRPr lang="en-GB" sz="1400" dirty="0">
              <a:solidFill>
                <a:srgbClr val="000000"/>
              </a:solidFill>
              <a:latin typeface="Lato-Light"/>
              <a:ea typeface="Tahoma" panose="020B0604030504040204" pitchFamily="34" charset="0"/>
              <a:cs typeface="Tahoma" panose="020B0604030504040204" pitchFamily="34" charset="0"/>
            </a:endParaRPr>
          </a:p>
        </p:txBody>
      </p:sp>
      <p:sp>
        <p:nvSpPr>
          <p:cNvPr id="3" name="Rectangle 2"/>
          <p:cNvSpPr/>
          <p:nvPr/>
        </p:nvSpPr>
        <p:spPr>
          <a:xfrm>
            <a:off x="5829299" y="4655223"/>
            <a:ext cx="6062673" cy="2031325"/>
          </a:xfrm>
          <a:prstGeom prst="rect">
            <a:avLst/>
          </a:prstGeom>
        </p:spPr>
        <p:txBody>
          <a:bodyPr wrap="square">
            <a:spAutoFit/>
          </a:bodyPr>
          <a:lstStyle/>
          <a:p>
            <a:r>
              <a:rPr lang="en-GB" sz="1400" dirty="0"/>
              <a:t>• how medicines can contribute to health and how allergies can be managed</a:t>
            </a:r>
          </a:p>
          <a:p>
            <a:r>
              <a:rPr lang="en-GB" sz="1400" dirty="0"/>
              <a:t>• that some diseases can be prevented by vaccinations and immunisations</a:t>
            </a:r>
          </a:p>
          <a:p>
            <a:r>
              <a:rPr lang="en-GB" sz="1400" dirty="0"/>
              <a:t>• that bacteria and viruses can affect health</a:t>
            </a:r>
          </a:p>
          <a:p>
            <a:r>
              <a:rPr lang="en-GB" sz="1400" dirty="0"/>
              <a:t>• how they can prevent the spread of bacteria and viruses with everyday hygiene routines</a:t>
            </a:r>
          </a:p>
          <a:p>
            <a:r>
              <a:rPr lang="en-GB" sz="1400" dirty="0"/>
              <a:t>• to recognise the shared responsibility of keeping a clean environment</a:t>
            </a:r>
          </a:p>
        </p:txBody>
      </p:sp>
      <p:sp>
        <p:nvSpPr>
          <p:cNvPr id="4" name="Rectangle 3"/>
          <p:cNvSpPr/>
          <p:nvPr/>
        </p:nvSpPr>
        <p:spPr>
          <a:xfrm>
            <a:off x="5829300" y="881248"/>
            <a:ext cx="6062672" cy="3754874"/>
          </a:xfrm>
          <a:prstGeom prst="rect">
            <a:avLst/>
          </a:prstGeom>
        </p:spPr>
        <p:txBody>
          <a:bodyPr wrap="square">
            <a:spAutoFit/>
          </a:bodyPr>
          <a:lstStyle/>
          <a:p>
            <a:r>
              <a:rPr lang="en-GB" sz="1400" b="1" dirty="0"/>
              <a:t>Keeping safe</a:t>
            </a:r>
          </a:p>
          <a:p>
            <a:r>
              <a:rPr lang="en-GB" sz="1400" u="sng" dirty="0"/>
              <a:t>H38, H43, H44, H45</a:t>
            </a:r>
          </a:p>
          <a:p>
            <a:r>
              <a:rPr lang="en-GB" sz="1400" dirty="0"/>
              <a:t>• to identify when situations are becoming risky, unsafe or an emergency</a:t>
            </a:r>
          </a:p>
          <a:p>
            <a:r>
              <a:rPr lang="en-GB" sz="1400" dirty="0"/>
              <a:t>• to identify occasions where they can help take responsibility for their own safety</a:t>
            </a:r>
          </a:p>
          <a:p>
            <a:r>
              <a:rPr lang="en-GB" sz="1400" dirty="0"/>
              <a:t>• to differentiate between positive risk taking (e.g. trying a challenging new sport) and</a:t>
            </a:r>
          </a:p>
          <a:p>
            <a:r>
              <a:rPr lang="en-GB" sz="1400" dirty="0"/>
              <a:t>dangerous behaviour</a:t>
            </a:r>
          </a:p>
          <a:p>
            <a:r>
              <a:rPr lang="en-GB" sz="1400" dirty="0"/>
              <a:t>• how to deal with common injuries using basic first aid techniques</a:t>
            </a:r>
          </a:p>
          <a:p>
            <a:r>
              <a:rPr lang="en-GB" sz="1400" dirty="0"/>
              <a:t>• how to respond in an emergency, including when and how to contact different</a:t>
            </a:r>
          </a:p>
          <a:p>
            <a:r>
              <a:rPr lang="en-GB" sz="1400" dirty="0"/>
              <a:t>emergency services</a:t>
            </a:r>
          </a:p>
          <a:p>
            <a:r>
              <a:rPr lang="en-GB" sz="1400" dirty="0"/>
              <a:t>• that female genital mutilation (FGM) is against British law¹</a:t>
            </a:r>
          </a:p>
          <a:p>
            <a:r>
              <a:rPr lang="en-GB" sz="1400" dirty="0"/>
              <a:t>• what to do and whom to tell if they think they or someone they know might be at</a:t>
            </a:r>
          </a:p>
          <a:p>
            <a:r>
              <a:rPr lang="en-GB" sz="1400" dirty="0"/>
              <a:t>risk of FGM</a:t>
            </a:r>
          </a:p>
        </p:txBody>
      </p:sp>
      <p:cxnSp>
        <p:nvCxnSpPr>
          <p:cNvPr id="7" name="Straight Connector 6"/>
          <p:cNvCxnSpPr/>
          <p:nvPr/>
        </p:nvCxnSpPr>
        <p:spPr>
          <a:xfrm>
            <a:off x="445264" y="4540872"/>
            <a:ext cx="10737086"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6297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5264" y="150265"/>
            <a:ext cx="2752292" cy="954107"/>
          </a:xfrm>
          <a:prstGeom prst="rect">
            <a:avLst/>
          </a:prstGeom>
          <a:noFill/>
        </p:spPr>
        <p:txBody>
          <a:bodyPr wrap="none" rtlCol="0">
            <a:spAutoFit/>
          </a:bodyPr>
          <a:lstStyle/>
          <a:p>
            <a:r>
              <a:rPr lang="en-GB" sz="2800" b="1" u="sng" dirty="0"/>
              <a:t>Year 6: </a:t>
            </a:r>
            <a:r>
              <a:rPr lang="en-GB" sz="2400" b="1" dirty="0">
                <a:solidFill>
                  <a:srgbClr val="000000"/>
                </a:solidFill>
                <a:latin typeface="Lato-Light"/>
                <a:ea typeface="Tahoma" panose="020B0604030504040204" pitchFamily="34" charset="0"/>
                <a:cs typeface="Tahoma" panose="020B0604030504040204" pitchFamily="34" charset="0"/>
              </a:rPr>
              <a:t>Term 1 - </a:t>
            </a:r>
            <a:endParaRPr lang="en-GB" sz="2400" u="sng" dirty="0">
              <a:latin typeface="Lato-Light"/>
              <a:ea typeface="Tahoma" panose="020B0604030504040204" pitchFamily="34" charset="0"/>
              <a:cs typeface="Tahoma" panose="020B0604030504040204" pitchFamily="34" charset="0"/>
            </a:endParaRPr>
          </a:p>
          <a:p>
            <a:endParaRPr lang="en-GB" sz="2800" b="1" u="sng" dirty="0"/>
          </a:p>
        </p:txBody>
      </p:sp>
      <p:sp>
        <p:nvSpPr>
          <p:cNvPr id="10" name="Rectangle 9"/>
          <p:cNvSpPr/>
          <p:nvPr/>
        </p:nvSpPr>
        <p:spPr>
          <a:xfrm>
            <a:off x="123568" y="820645"/>
            <a:ext cx="11980001" cy="5887090"/>
          </a:xfrm>
          <a:prstGeom prst="rect">
            <a:avLst/>
          </a:prstGeom>
          <a:solidFill>
            <a:srgbClr val="FEA2A0"/>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p:cNvSpPr/>
          <p:nvPr/>
        </p:nvSpPr>
        <p:spPr>
          <a:xfrm>
            <a:off x="123568" y="843149"/>
            <a:ext cx="5424825" cy="5693866"/>
          </a:xfrm>
          <a:prstGeom prst="rect">
            <a:avLst/>
          </a:prstGeom>
        </p:spPr>
        <p:txBody>
          <a:bodyPr wrap="square">
            <a:spAutoFit/>
          </a:bodyPr>
          <a:lstStyle/>
          <a:p>
            <a:r>
              <a:rPr lang="en-GB" sz="1400" b="1" dirty="0">
                <a:solidFill>
                  <a:srgbClr val="000000"/>
                </a:solidFill>
                <a:latin typeface="Lato-Light"/>
                <a:ea typeface="Tahoma" panose="020B0604030504040204" pitchFamily="34" charset="0"/>
                <a:cs typeface="Tahoma" panose="020B0604030504040204" pitchFamily="34" charset="0"/>
              </a:rPr>
              <a:t>Curriculum targets</a:t>
            </a:r>
            <a:r>
              <a:rPr lang="en-GB" sz="1400" dirty="0">
                <a:solidFill>
                  <a:srgbClr val="000000"/>
                </a:solidFill>
                <a:latin typeface="Lato-Light"/>
                <a:ea typeface="Tahoma" panose="020B0604030504040204" pitchFamily="34" charset="0"/>
                <a:cs typeface="Tahoma" panose="020B0604030504040204" pitchFamily="34" charset="0"/>
              </a:rPr>
              <a:t>:</a:t>
            </a:r>
          </a:p>
          <a:p>
            <a:endParaRPr lang="en-GB" sz="1400" dirty="0">
              <a:solidFill>
                <a:srgbClr val="000000"/>
              </a:solidFill>
              <a:latin typeface="Lato-Light"/>
              <a:ea typeface="Tahoma" panose="020B0604030504040204" pitchFamily="34" charset="0"/>
              <a:cs typeface="Tahoma" panose="020B0604030504040204" pitchFamily="34" charset="0"/>
            </a:endParaRPr>
          </a:p>
          <a:p>
            <a:r>
              <a:rPr lang="en-GB" sz="1200" b="1" dirty="0">
                <a:latin typeface="Century Gothic (Body)"/>
              </a:rPr>
              <a:t>Keeping safe</a:t>
            </a:r>
          </a:p>
          <a:p>
            <a:r>
              <a:rPr lang="pt-BR" sz="1200" u="sng" dirty="0">
                <a:latin typeface="Century Gothic (Body)"/>
              </a:rPr>
              <a:t>H37, H42, H46, H47, H48, </a:t>
            </a:r>
            <a:r>
              <a:rPr lang="en-GB" sz="1200" u="sng" dirty="0">
                <a:latin typeface="Century Gothic (Body)"/>
              </a:rPr>
              <a:t>H49, H50</a:t>
            </a:r>
          </a:p>
          <a:p>
            <a:r>
              <a:rPr lang="en-GB" sz="1200" dirty="0">
                <a:latin typeface="Century Gothic (Body)"/>
              </a:rPr>
              <a:t>• how to protect personal information online</a:t>
            </a:r>
          </a:p>
          <a:p>
            <a:r>
              <a:rPr lang="en-GB" sz="1200" dirty="0">
                <a:latin typeface="Century Gothic (Body)"/>
              </a:rPr>
              <a:t>• to identify potential risks of personal information being misused</a:t>
            </a:r>
          </a:p>
          <a:p>
            <a:r>
              <a:rPr lang="en-GB" sz="1200" dirty="0">
                <a:latin typeface="Century Gothic (Body)"/>
              </a:rPr>
              <a:t>• strategies for dealing with requests for personal information or images of themselves</a:t>
            </a:r>
          </a:p>
          <a:p>
            <a:r>
              <a:rPr lang="en-GB" sz="1200" dirty="0">
                <a:latin typeface="Century Gothic (Body)"/>
              </a:rPr>
              <a:t>• to identify types of images that are appropriate to share with others and those which might not be appropriate</a:t>
            </a:r>
          </a:p>
          <a:p>
            <a:r>
              <a:rPr lang="en-GB" sz="1200" dirty="0">
                <a:latin typeface="Century Gothic (Body)"/>
              </a:rPr>
              <a:t>• that images or text can be quickly shared with others, even when only sent to one person, and what the impact of this might be</a:t>
            </a:r>
          </a:p>
          <a:p>
            <a:r>
              <a:rPr lang="en-GB" sz="1200" dirty="0">
                <a:latin typeface="Century Gothic (Body)"/>
              </a:rPr>
              <a:t>• what to do if they take, share or come across an image which may upset, hurt or embarrass them or others</a:t>
            </a:r>
          </a:p>
          <a:p>
            <a:r>
              <a:rPr lang="en-GB" sz="1200" dirty="0">
                <a:latin typeface="Century Gothic (Body)"/>
              </a:rPr>
              <a:t>• how to report the misuse of personal information or sharing of upsetting content/ images online</a:t>
            </a:r>
          </a:p>
          <a:p>
            <a:r>
              <a:rPr lang="en-GB" sz="1200" dirty="0">
                <a:latin typeface="Century Gothic (Body)"/>
              </a:rPr>
              <a:t>• about the different age rating systems for social media, T.V, films, games and online gaming</a:t>
            </a:r>
          </a:p>
          <a:p>
            <a:r>
              <a:rPr lang="en-GB" sz="1200" dirty="0">
                <a:latin typeface="Century Gothic (Body)"/>
              </a:rPr>
              <a:t>• why age restrictions are important and how they help people make safe decisions about what to watch, use or play</a:t>
            </a:r>
          </a:p>
          <a:p>
            <a:r>
              <a:rPr lang="en-GB" sz="1200" dirty="0">
                <a:latin typeface="Century Gothic (Body)"/>
              </a:rPr>
              <a:t>• about the risks and effects of different drugs</a:t>
            </a:r>
          </a:p>
          <a:p>
            <a:r>
              <a:rPr lang="en-GB" sz="1200" dirty="0">
                <a:latin typeface="Century Gothic (Body)"/>
              </a:rPr>
              <a:t>• about the laws relating to drugs common to everyday life and illegal drugs</a:t>
            </a:r>
          </a:p>
          <a:p>
            <a:r>
              <a:rPr lang="en-GB" sz="1200" dirty="0">
                <a:latin typeface="Century Gothic (Body)"/>
              </a:rPr>
              <a:t>• to recognise why people choose to use or not use drugs, including nicotine, alcohol and medicines as well as illegal drugs</a:t>
            </a:r>
          </a:p>
          <a:p>
            <a:r>
              <a:rPr lang="en-GB" sz="1200" dirty="0">
                <a:latin typeface="Century Gothic (Body)"/>
              </a:rPr>
              <a:t>• about the organisations where people can get help and support concerning drug use</a:t>
            </a:r>
          </a:p>
          <a:p>
            <a:r>
              <a:rPr lang="en-GB" sz="1200" dirty="0">
                <a:latin typeface="Century Gothic (Body)"/>
              </a:rPr>
              <a:t>• how to ask for help if they have concerns about drug use</a:t>
            </a:r>
          </a:p>
          <a:p>
            <a:r>
              <a:rPr lang="en-GB" sz="1200" dirty="0">
                <a:latin typeface="Century Gothic (Body)"/>
              </a:rPr>
              <a:t>• about mixed messages in the media relating to drug use and how they might influence opinions and decisions</a:t>
            </a:r>
            <a:endParaRPr lang="en-GB" sz="1200" dirty="0">
              <a:solidFill>
                <a:srgbClr val="000000"/>
              </a:solidFill>
              <a:latin typeface="Century Gothic (Body)"/>
              <a:ea typeface="Tahoma" panose="020B0604030504040204" pitchFamily="34" charset="0"/>
              <a:cs typeface="Tahoma" panose="020B0604030504040204" pitchFamily="34" charset="0"/>
            </a:endParaRPr>
          </a:p>
        </p:txBody>
      </p:sp>
      <p:sp>
        <p:nvSpPr>
          <p:cNvPr id="3" name="Rectangle 2">
            <a:extLst>
              <a:ext uri="{FF2B5EF4-FFF2-40B4-BE49-F238E27FC236}">
                <a16:creationId xmlns:a16="http://schemas.microsoft.com/office/drawing/2014/main" id="{1DB71257-B64A-487D-9C9E-534545215599}"/>
              </a:ext>
            </a:extLst>
          </p:cNvPr>
          <p:cNvSpPr/>
          <p:nvPr/>
        </p:nvSpPr>
        <p:spPr>
          <a:xfrm>
            <a:off x="5548393" y="760845"/>
            <a:ext cx="6520039" cy="6001643"/>
          </a:xfrm>
          <a:prstGeom prst="rect">
            <a:avLst/>
          </a:prstGeom>
        </p:spPr>
        <p:txBody>
          <a:bodyPr wrap="square">
            <a:spAutoFit/>
          </a:bodyPr>
          <a:lstStyle/>
          <a:p>
            <a:r>
              <a:rPr lang="en-GB" sz="1200" b="1" dirty="0">
                <a:latin typeface="Lato-Bold"/>
              </a:rPr>
              <a:t>Physical health and Mental wellbeing</a:t>
            </a:r>
          </a:p>
          <a:p>
            <a:r>
              <a:rPr lang="pt-BR" sz="1200" u="sng" dirty="0"/>
              <a:t>H13, H14, H15, H20, H21, </a:t>
            </a:r>
            <a:r>
              <a:rPr lang="en-GB" sz="1200" u="sng" dirty="0"/>
              <a:t>H22, H23, H24</a:t>
            </a:r>
          </a:p>
          <a:p>
            <a:r>
              <a:rPr lang="en-GB" sz="1200" dirty="0"/>
              <a:t>• that mental health is just as important as physical health and that both need looking after</a:t>
            </a:r>
          </a:p>
          <a:p>
            <a:r>
              <a:rPr lang="en-GB" sz="1200" dirty="0"/>
              <a:t>• to recognise that anyone can be affected by mental ill-health and that difficulties can be resolved with help and support</a:t>
            </a:r>
          </a:p>
          <a:p>
            <a:r>
              <a:rPr lang="en-GB" sz="1200" dirty="0"/>
              <a:t>• how negative experiences such as being bullied or feeling lonely can affect mental wellbeing</a:t>
            </a:r>
          </a:p>
          <a:p>
            <a:r>
              <a:rPr lang="en-GB" sz="1200" dirty="0"/>
              <a:t>• positive strategies for managing feelings</a:t>
            </a:r>
          </a:p>
          <a:p>
            <a:r>
              <a:rPr lang="en-GB" sz="1200" dirty="0"/>
              <a:t>• that there are situations when someone may experience mixed or conflicting feelings</a:t>
            </a:r>
          </a:p>
          <a:p>
            <a:r>
              <a:rPr lang="en-GB" sz="1200" dirty="0"/>
              <a:t>• how feelings can often be helpful, whilst recognising that they sometimes need to be overcome</a:t>
            </a:r>
          </a:p>
          <a:p>
            <a:r>
              <a:rPr lang="en-GB" sz="1200" dirty="0"/>
              <a:t>• to recognise that if someone experiences feelings that are not so good (most or all of the time) – help and support is available</a:t>
            </a:r>
          </a:p>
          <a:p>
            <a:r>
              <a:rPr lang="en-GB" sz="1200" dirty="0"/>
              <a:t>• identify where they and others can ask for help and support with mental wellbeing in and outside school</a:t>
            </a:r>
          </a:p>
          <a:p>
            <a:r>
              <a:rPr lang="en-GB" sz="1200" dirty="0"/>
              <a:t>• the importance of asking for support from a trusted adult</a:t>
            </a:r>
          </a:p>
          <a:p>
            <a:r>
              <a:rPr lang="en-GB" sz="1200" dirty="0"/>
              <a:t>• about the changes that may occur in life including death, and how these can cause conflicting feelings</a:t>
            </a:r>
          </a:p>
          <a:p>
            <a:r>
              <a:rPr lang="en-GB" sz="1200" dirty="0"/>
              <a:t>• that changes can mean people experience feelings of loss or grief</a:t>
            </a:r>
          </a:p>
          <a:p>
            <a:r>
              <a:rPr lang="en-GB" sz="1200" dirty="0"/>
              <a:t>• about the process of grieving and how grief can be expressed</a:t>
            </a:r>
          </a:p>
          <a:p>
            <a:r>
              <a:rPr lang="en-GB" sz="1200" dirty="0"/>
              <a:t>• about strategies that can help someone cope with the feelings associated with</a:t>
            </a:r>
          </a:p>
          <a:p>
            <a:r>
              <a:rPr lang="en-GB" sz="1200" dirty="0"/>
              <a:t>change or loss</a:t>
            </a:r>
          </a:p>
          <a:p>
            <a:r>
              <a:rPr lang="en-GB" sz="1200" dirty="0"/>
              <a:t>• to identify how to ask for help and support with loss, grief or other aspects of change</a:t>
            </a:r>
          </a:p>
          <a:p>
            <a:r>
              <a:rPr lang="en-GB" sz="1200" dirty="0"/>
              <a:t>• how balancing time online with other activities helps to maintain their health and wellbeing</a:t>
            </a:r>
          </a:p>
          <a:p>
            <a:r>
              <a:rPr lang="en-GB" sz="1200" dirty="0"/>
              <a:t>• strategies to manage time spent online and foster positive habits e.g. switching phone off at night</a:t>
            </a:r>
          </a:p>
          <a:p>
            <a:r>
              <a:rPr lang="en-GB" sz="1200" dirty="0"/>
              <a:t>• what to do and whom to tell if they are frightened or worried about something they have seen online</a:t>
            </a:r>
          </a:p>
        </p:txBody>
      </p:sp>
    </p:spTree>
    <p:extLst>
      <p:ext uri="{BB962C8B-B14F-4D97-AF65-F5344CB8AC3E}">
        <p14:creationId xmlns:p14="http://schemas.microsoft.com/office/powerpoint/2010/main" val="25375153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5264" y="150265"/>
            <a:ext cx="2752292" cy="954107"/>
          </a:xfrm>
          <a:prstGeom prst="rect">
            <a:avLst/>
          </a:prstGeom>
          <a:noFill/>
        </p:spPr>
        <p:txBody>
          <a:bodyPr wrap="none" rtlCol="0">
            <a:spAutoFit/>
          </a:bodyPr>
          <a:lstStyle/>
          <a:p>
            <a:r>
              <a:rPr lang="en-GB" sz="2800" b="1" u="sng" dirty="0"/>
              <a:t>Year 6: </a:t>
            </a:r>
            <a:r>
              <a:rPr lang="en-GB" sz="2400" b="1" dirty="0">
                <a:solidFill>
                  <a:srgbClr val="000000"/>
                </a:solidFill>
                <a:latin typeface="Lato-Light"/>
                <a:ea typeface="Tahoma" panose="020B0604030504040204" pitchFamily="34" charset="0"/>
                <a:cs typeface="Tahoma" panose="020B0604030504040204" pitchFamily="34" charset="0"/>
              </a:rPr>
              <a:t>Term 2 - </a:t>
            </a:r>
            <a:endParaRPr lang="en-GB" sz="2400" u="sng" dirty="0">
              <a:latin typeface="Lato-Light"/>
              <a:ea typeface="Tahoma" panose="020B0604030504040204" pitchFamily="34" charset="0"/>
              <a:cs typeface="Tahoma" panose="020B0604030504040204" pitchFamily="34" charset="0"/>
            </a:endParaRPr>
          </a:p>
          <a:p>
            <a:endParaRPr lang="en-GB" sz="2800" b="1" u="sng" dirty="0"/>
          </a:p>
        </p:txBody>
      </p:sp>
      <p:sp>
        <p:nvSpPr>
          <p:cNvPr id="10" name="Rectangle 9"/>
          <p:cNvSpPr/>
          <p:nvPr/>
        </p:nvSpPr>
        <p:spPr>
          <a:xfrm>
            <a:off x="445264" y="820645"/>
            <a:ext cx="11483030" cy="5531036"/>
          </a:xfrm>
          <a:prstGeom prst="rect">
            <a:avLst/>
          </a:prstGeom>
          <a:solidFill>
            <a:srgbClr val="FEA2A0"/>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p:cNvSpPr/>
          <p:nvPr/>
        </p:nvSpPr>
        <p:spPr>
          <a:xfrm>
            <a:off x="445264" y="825579"/>
            <a:ext cx="5242614" cy="5693866"/>
          </a:xfrm>
          <a:prstGeom prst="rect">
            <a:avLst/>
          </a:prstGeom>
        </p:spPr>
        <p:txBody>
          <a:bodyPr wrap="square">
            <a:spAutoFit/>
          </a:bodyPr>
          <a:lstStyle/>
          <a:p>
            <a:r>
              <a:rPr lang="en-GB" sz="1400" b="1" dirty="0">
                <a:solidFill>
                  <a:srgbClr val="000000"/>
                </a:solidFill>
                <a:latin typeface="Century Gothic (Body)"/>
                <a:ea typeface="Tahoma" panose="020B0604030504040204" pitchFamily="34" charset="0"/>
                <a:cs typeface="Tahoma" panose="020B0604030504040204" pitchFamily="34" charset="0"/>
              </a:rPr>
              <a:t>Curriculum targets</a:t>
            </a:r>
            <a:r>
              <a:rPr lang="en-GB" sz="1400" dirty="0">
                <a:solidFill>
                  <a:srgbClr val="000000"/>
                </a:solidFill>
                <a:latin typeface="Century Gothic (Body)"/>
                <a:ea typeface="Tahoma" panose="020B0604030504040204" pitchFamily="34" charset="0"/>
                <a:cs typeface="Tahoma" panose="020B0604030504040204" pitchFamily="34" charset="0"/>
              </a:rPr>
              <a:t>:</a:t>
            </a:r>
          </a:p>
          <a:p>
            <a:endParaRPr lang="en-GB" sz="1400" dirty="0">
              <a:solidFill>
                <a:srgbClr val="000000"/>
              </a:solidFill>
              <a:latin typeface="Century Gothic (Body)"/>
              <a:ea typeface="Tahoma" panose="020B0604030504040204" pitchFamily="34" charset="0"/>
              <a:cs typeface="Tahoma" panose="020B0604030504040204" pitchFamily="34" charset="0"/>
            </a:endParaRPr>
          </a:p>
          <a:p>
            <a:r>
              <a:rPr lang="en-GB" sz="1400" b="1" dirty="0">
                <a:latin typeface="Century Gothic (Body)"/>
                <a:cs typeface="Times New Roman" panose="02020603050405020304" pitchFamily="18" charset="0"/>
              </a:rPr>
              <a:t>Belonging to a community</a:t>
            </a:r>
          </a:p>
          <a:p>
            <a:r>
              <a:rPr lang="en-GB" sz="1400" dirty="0">
                <a:latin typeface="Century Gothic (Body)"/>
                <a:cs typeface="Times New Roman" panose="02020603050405020304" pitchFamily="18" charset="0"/>
              </a:rPr>
              <a:t>L8, L9, L10, R21</a:t>
            </a:r>
            <a:endParaRPr lang="en-GB" sz="1400" b="1" dirty="0">
              <a:solidFill>
                <a:srgbClr val="000000"/>
              </a:solidFill>
              <a:latin typeface="Century Gothic (Body)"/>
              <a:ea typeface="Tahoma" panose="020B0604030504040204" pitchFamily="34" charset="0"/>
              <a:cs typeface="Times New Roman" panose="02020603050405020304" pitchFamily="18" charset="0"/>
            </a:endParaRPr>
          </a:p>
          <a:p>
            <a:r>
              <a:rPr lang="en-GB" sz="1400" dirty="0">
                <a:latin typeface="Century Gothic (Body)"/>
                <a:cs typeface="Times New Roman" panose="02020603050405020304" pitchFamily="18" charset="0"/>
              </a:rPr>
              <a:t>• what prejudice means</a:t>
            </a:r>
          </a:p>
          <a:p>
            <a:r>
              <a:rPr lang="en-GB" sz="1400" dirty="0">
                <a:latin typeface="Century Gothic (Body)"/>
                <a:cs typeface="Times New Roman" panose="02020603050405020304" pitchFamily="18" charset="0"/>
              </a:rPr>
              <a:t>• to differentiate between prejudice and discrimination</a:t>
            </a:r>
          </a:p>
          <a:p>
            <a:r>
              <a:rPr lang="en-GB" sz="1400" dirty="0">
                <a:latin typeface="Century Gothic (Body)"/>
                <a:cs typeface="Times New Roman" panose="02020603050405020304" pitchFamily="18" charset="0"/>
              </a:rPr>
              <a:t>• how to recognise acts of discrimination</a:t>
            </a:r>
          </a:p>
          <a:p>
            <a:r>
              <a:rPr lang="en-GB" sz="1400" dirty="0">
                <a:latin typeface="Century Gothic (Body)"/>
                <a:cs typeface="Times New Roman" panose="02020603050405020304" pitchFamily="18" charset="0"/>
              </a:rPr>
              <a:t>• strategies to safely respond to and challenge discrimination</a:t>
            </a:r>
          </a:p>
          <a:p>
            <a:r>
              <a:rPr lang="en-GB" sz="1400" dirty="0">
                <a:latin typeface="Century Gothic (Body)"/>
                <a:cs typeface="Times New Roman" panose="02020603050405020304" pitchFamily="18" charset="0"/>
              </a:rPr>
              <a:t>• how to recognise stereotypes in different contexts and the influence they have on attitudes and understanding of different groups</a:t>
            </a:r>
          </a:p>
          <a:p>
            <a:r>
              <a:rPr lang="en-GB" sz="1400" dirty="0">
                <a:latin typeface="Century Gothic (Body)"/>
                <a:cs typeface="Times New Roman" panose="02020603050405020304" pitchFamily="18" charset="0"/>
              </a:rPr>
              <a:t>• how stereotypes are perpetuated and how to challenge this</a:t>
            </a:r>
          </a:p>
          <a:p>
            <a:endParaRPr lang="en-GB" sz="1400" dirty="0">
              <a:solidFill>
                <a:srgbClr val="000000"/>
              </a:solidFill>
              <a:latin typeface="Century Gothic (Body)"/>
              <a:ea typeface="Tahoma" panose="020B0604030504040204" pitchFamily="34" charset="0"/>
              <a:cs typeface="Times New Roman" panose="02020603050405020304" pitchFamily="18" charset="0"/>
            </a:endParaRPr>
          </a:p>
          <a:p>
            <a:r>
              <a:rPr lang="en-GB" sz="1400" b="1" dirty="0">
                <a:latin typeface="Century Gothic (Body)"/>
              </a:rPr>
              <a:t>Respecting ourselves and others</a:t>
            </a:r>
          </a:p>
          <a:p>
            <a:r>
              <a:rPr lang="en-GB" sz="1400" dirty="0">
                <a:latin typeface="Century Gothic (Body)"/>
              </a:rPr>
              <a:t>R30, R34</a:t>
            </a:r>
          </a:p>
          <a:p>
            <a:r>
              <a:rPr lang="en-GB" sz="1400" dirty="0">
                <a:latin typeface="Century Gothic (Body)"/>
              </a:rPr>
              <a:t>• about the link between values and behaviour and how to be a positive role model</a:t>
            </a:r>
          </a:p>
          <a:p>
            <a:r>
              <a:rPr lang="en-GB" sz="1400" dirty="0">
                <a:latin typeface="Century Gothic (Body)"/>
              </a:rPr>
              <a:t>• how to discuss issues respectfully</a:t>
            </a:r>
          </a:p>
          <a:p>
            <a:r>
              <a:rPr lang="en-GB" sz="1400" dirty="0">
                <a:latin typeface="Century Gothic (Body)"/>
              </a:rPr>
              <a:t>• how to listen to and respect other points of view</a:t>
            </a:r>
          </a:p>
          <a:p>
            <a:r>
              <a:rPr lang="en-GB" sz="1400" dirty="0">
                <a:latin typeface="Century Gothic (Body)"/>
              </a:rPr>
              <a:t>• how to constructively challenge points of view they disagree with</a:t>
            </a:r>
          </a:p>
          <a:p>
            <a:r>
              <a:rPr lang="en-GB" sz="1400" dirty="0">
                <a:latin typeface="Century Gothic (Body)"/>
              </a:rPr>
              <a:t>• ways to participate effectively in discussions online and manage conflict or disagreements</a:t>
            </a:r>
            <a:endParaRPr lang="en-GB" sz="1400" dirty="0">
              <a:solidFill>
                <a:srgbClr val="000000"/>
              </a:solidFill>
              <a:latin typeface="Century Gothic (Body)"/>
              <a:ea typeface="Tahoma" panose="020B060403050404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1401761A-EDFC-4248-BD10-B4886CCF8E37}"/>
              </a:ext>
            </a:extLst>
          </p:cNvPr>
          <p:cNvSpPr/>
          <p:nvPr/>
        </p:nvSpPr>
        <p:spPr>
          <a:xfrm>
            <a:off x="5687878" y="811387"/>
            <a:ext cx="6240416" cy="4462760"/>
          </a:xfrm>
          <a:prstGeom prst="rect">
            <a:avLst/>
          </a:prstGeom>
        </p:spPr>
        <p:txBody>
          <a:bodyPr wrap="square">
            <a:spAutoFit/>
          </a:bodyPr>
          <a:lstStyle/>
          <a:p>
            <a:r>
              <a:rPr lang="en-GB" sz="1400" b="1" dirty="0">
                <a:latin typeface="Lato-Bold"/>
              </a:rPr>
              <a:t>Families and friendships</a:t>
            </a:r>
          </a:p>
          <a:p>
            <a:r>
              <a:rPr lang="pt-BR" sz="1400" dirty="0"/>
              <a:t>R1, R2, R3, R4, R5, R7</a:t>
            </a:r>
          </a:p>
          <a:p>
            <a:r>
              <a:rPr lang="en-GB" sz="1400" dirty="0"/>
              <a:t>• what it means to be attracted to someone and different kinds of loving relationships</a:t>
            </a:r>
          </a:p>
          <a:p>
            <a:r>
              <a:rPr lang="en-GB" sz="1400" dirty="0"/>
              <a:t>• that people who love each other can be of any gender, ethnicity or faith</a:t>
            </a:r>
          </a:p>
          <a:p>
            <a:r>
              <a:rPr lang="en-GB" sz="1400" dirty="0"/>
              <a:t>• the difference between gender identity and sexual orientation and everyone’s right to be loved</a:t>
            </a:r>
          </a:p>
          <a:p>
            <a:r>
              <a:rPr lang="en-GB" sz="1400" dirty="0"/>
              <a:t>• about the qualities of healthy relationships that help individuals flourish</a:t>
            </a:r>
          </a:p>
          <a:p>
            <a:r>
              <a:rPr lang="en-GB" sz="1400" dirty="0"/>
              <a:t>• ways in which couples show their love and commitment to one another, including those who are not married or who live apart</a:t>
            </a:r>
          </a:p>
          <a:p>
            <a:r>
              <a:rPr lang="en-GB" sz="1400" dirty="0"/>
              <a:t>• what marriage and civil partnership mean e.g. a legal declaration of commitment made by two adults</a:t>
            </a:r>
          </a:p>
          <a:p>
            <a:r>
              <a:rPr lang="en-GB" sz="1400" dirty="0"/>
              <a:t>• that people have the right to choose whom they marry or whether to get married</a:t>
            </a:r>
          </a:p>
          <a:p>
            <a:r>
              <a:rPr lang="en-GB" sz="1400" dirty="0"/>
              <a:t>• that to force anyone into marriage is illegal</a:t>
            </a:r>
          </a:p>
          <a:p>
            <a:r>
              <a:rPr lang="en-GB" sz="1400" dirty="0"/>
              <a:t>• how and where to report forced marriage or ask for help if they are worried</a:t>
            </a:r>
            <a:endParaRPr lang="pt-BR" sz="1400" dirty="0"/>
          </a:p>
          <a:p>
            <a:endParaRPr lang="en-GB" dirty="0"/>
          </a:p>
        </p:txBody>
      </p:sp>
    </p:spTree>
    <p:extLst>
      <p:ext uri="{BB962C8B-B14F-4D97-AF65-F5344CB8AC3E}">
        <p14:creationId xmlns:p14="http://schemas.microsoft.com/office/powerpoint/2010/main" val="15243993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5264" y="150265"/>
            <a:ext cx="2752292" cy="954107"/>
          </a:xfrm>
          <a:prstGeom prst="rect">
            <a:avLst/>
          </a:prstGeom>
          <a:noFill/>
        </p:spPr>
        <p:txBody>
          <a:bodyPr wrap="none" rtlCol="0">
            <a:spAutoFit/>
          </a:bodyPr>
          <a:lstStyle/>
          <a:p>
            <a:r>
              <a:rPr lang="en-GB" sz="2800" b="1" u="sng" dirty="0"/>
              <a:t>Year 6: </a:t>
            </a:r>
            <a:r>
              <a:rPr lang="en-GB" sz="2400" b="1" dirty="0">
                <a:solidFill>
                  <a:srgbClr val="000000"/>
                </a:solidFill>
                <a:latin typeface="Lato-Light"/>
                <a:ea typeface="Tahoma" panose="020B0604030504040204" pitchFamily="34" charset="0"/>
                <a:cs typeface="Tahoma" panose="020B0604030504040204" pitchFamily="34" charset="0"/>
              </a:rPr>
              <a:t>Term 3 - </a:t>
            </a:r>
            <a:endParaRPr lang="en-GB" sz="2400" u="sng" dirty="0">
              <a:latin typeface="Lato-Light"/>
              <a:ea typeface="Tahoma" panose="020B0604030504040204" pitchFamily="34" charset="0"/>
              <a:cs typeface="Tahoma" panose="020B0604030504040204" pitchFamily="34" charset="0"/>
            </a:endParaRPr>
          </a:p>
          <a:p>
            <a:endParaRPr lang="en-GB" sz="2800" b="1" u="sng" dirty="0"/>
          </a:p>
        </p:txBody>
      </p:sp>
      <p:sp>
        <p:nvSpPr>
          <p:cNvPr id="10" name="Rectangle 9"/>
          <p:cNvSpPr/>
          <p:nvPr/>
        </p:nvSpPr>
        <p:spPr>
          <a:xfrm>
            <a:off x="445264" y="843149"/>
            <a:ext cx="11483030" cy="5531036"/>
          </a:xfrm>
          <a:prstGeom prst="rect">
            <a:avLst/>
          </a:prstGeom>
          <a:solidFill>
            <a:srgbClr val="FEA2A0"/>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p:cNvSpPr/>
          <p:nvPr/>
        </p:nvSpPr>
        <p:spPr>
          <a:xfrm>
            <a:off x="445264" y="843149"/>
            <a:ext cx="4188729" cy="4832092"/>
          </a:xfrm>
          <a:prstGeom prst="rect">
            <a:avLst/>
          </a:prstGeom>
        </p:spPr>
        <p:txBody>
          <a:bodyPr wrap="square">
            <a:spAutoFit/>
          </a:bodyPr>
          <a:lstStyle/>
          <a:p>
            <a:r>
              <a:rPr lang="en-GB" sz="1400" b="1" dirty="0">
                <a:solidFill>
                  <a:srgbClr val="000000"/>
                </a:solidFill>
                <a:latin typeface="Lato-Light"/>
                <a:ea typeface="Tahoma" panose="020B0604030504040204" pitchFamily="34" charset="0"/>
                <a:cs typeface="Tahoma" panose="020B0604030504040204" pitchFamily="34" charset="0"/>
              </a:rPr>
              <a:t>Curriculum targets</a:t>
            </a:r>
            <a:r>
              <a:rPr lang="en-GB" sz="1400" dirty="0">
                <a:solidFill>
                  <a:srgbClr val="000000"/>
                </a:solidFill>
                <a:latin typeface="Lato-Light"/>
                <a:ea typeface="Tahoma" panose="020B0604030504040204" pitchFamily="34" charset="0"/>
                <a:cs typeface="Tahoma" panose="020B0604030504040204" pitchFamily="34" charset="0"/>
              </a:rPr>
              <a:t>:</a:t>
            </a:r>
          </a:p>
          <a:p>
            <a:endParaRPr lang="en-GB" sz="1400" dirty="0">
              <a:solidFill>
                <a:srgbClr val="000000"/>
              </a:solidFill>
              <a:latin typeface="Century Gothic (Body)"/>
              <a:ea typeface="Tahoma" panose="020B0604030504040204" pitchFamily="34" charset="0"/>
              <a:cs typeface="Tahoma" panose="020B0604030504040204" pitchFamily="34" charset="0"/>
            </a:endParaRPr>
          </a:p>
          <a:p>
            <a:r>
              <a:rPr lang="en-GB" sz="1400" b="1" dirty="0">
                <a:latin typeface="Century Gothic (Body)"/>
              </a:rPr>
              <a:t>Safe relationships</a:t>
            </a:r>
            <a:endParaRPr lang="en-GB" sz="1400" dirty="0">
              <a:solidFill>
                <a:srgbClr val="000000"/>
              </a:solidFill>
              <a:latin typeface="Century Gothic (Body)"/>
              <a:ea typeface="Tahoma" panose="020B0604030504040204" pitchFamily="34" charset="0"/>
              <a:cs typeface="Tahoma" panose="020B0604030504040204" pitchFamily="34" charset="0"/>
            </a:endParaRPr>
          </a:p>
          <a:p>
            <a:r>
              <a:rPr lang="en-GB" sz="1400" u="sng" dirty="0">
                <a:latin typeface="Century Gothic (Body)"/>
              </a:rPr>
              <a:t>R26, R28, R29</a:t>
            </a:r>
          </a:p>
          <a:p>
            <a:r>
              <a:rPr lang="en-GB" sz="1400" dirty="0">
                <a:latin typeface="Century Gothic (Body)"/>
              </a:rPr>
              <a:t>• to compare the features of a healthy and unhealthy friendship</a:t>
            </a:r>
          </a:p>
          <a:p>
            <a:r>
              <a:rPr lang="en-GB" sz="1400" dirty="0">
                <a:latin typeface="Century Gothic (Body)"/>
              </a:rPr>
              <a:t>• about the shared responsibility if someone is put under pressure to do something</a:t>
            </a:r>
          </a:p>
          <a:p>
            <a:r>
              <a:rPr lang="en-GB" sz="1400" dirty="0">
                <a:latin typeface="Century Gothic (Body)"/>
              </a:rPr>
              <a:t>dangerous and something goes wrong</a:t>
            </a:r>
          </a:p>
          <a:p>
            <a:r>
              <a:rPr lang="en-GB" sz="1400" dirty="0">
                <a:latin typeface="Century Gothic (Body)"/>
              </a:rPr>
              <a:t>• strategies to respond to pressure from friends including online</a:t>
            </a:r>
          </a:p>
          <a:p>
            <a:r>
              <a:rPr lang="en-GB" sz="1400" dirty="0">
                <a:latin typeface="Century Gothic (Body)"/>
              </a:rPr>
              <a:t>• how to assess the risk of different online ‘challenges’ and ‘dares’</a:t>
            </a:r>
          </a:p>
          <a:p>
            <a:r>
              <a:rPr lang="en-GB" sz="1400" dirty="0">
                <a:latin typeface="Century Gothic (Body)"/>
              </a:rPr>
              <a:t>• how to recognise and respond to pressure from others to do something unsafe or</a:t>
            </a:r>
          </a:p>
          <a:p>
            <a:r>
              <a:rPr lang="en-GB" sz="1400" dirty="0">
                <a:latin typeface="Century Gothic (Body)"/>
              </a:rPr>
              <a:t>that makes them feel worried or uncomfortable</a:t>
            </a:r>
          </a:p>
          <a:p>
            <a:r>
              <a:rPr lang="en-GB" sz="1400" dirty="0">
                <a:latin typeface="Century Gothic (Body)"/>
              </a:rPr>
              <a:t>• how to get advice and report concerns about personal safety, including online</a:t>
            </a:r>
          </a:p>
          <a:p>
            <a:r>
              <a:rPr lang="en-GB" sz="1400" dirty="0">
                <a:latin typeface="Century Gothic (Body)"/>
              </a:rPr>
              <a:t>• what consent means and how to seek and give/not give permission in different</a:t>
            </a:r>
          </a:p>
          <a:p>
            <a:r>
              <a:rPr lang="en-GB" sz="1400" dirty="0">
                <a:latin typeface="Century Gothic (Body)"/>
              </a:rPr>
              <a:t>situations</a:t>
            </a:r>
            <a:endParaRPr lang="en-GB" sz="1400" dirty="0">
              <a:solidFill>
                <a:srgbClr val="000000"/>
              </a:solidFill>
              <a:latin typeface="Century Gothic (Body)"/>
              <a:ea typeface="Tahoma" panose="020B0604030504040204" pitchFamily="34" charset="0"/>
              <a:cs typeface="Tahoma" panose="020B0604030504040204" pitchFamily="34" charset="0"/>
            </a:endParaRPr>
          </a:p>
        </p:txBody>
      </p:sp>
      <p:sp>
        <p:nvSpPr>
          <p:cNvPr id="3" name="Rectangle 2">
            <a:extLst>
              <a:ext uri="{FF2B5EF4-FFF2-40B4-BE49-F238E27FC236}">
                <a16:creationId xmlns:a16="http://schemas.microsoft.com/office/drawing/2014/main" id="{B523C80D-2921-4365-AEDD-BC0890AB205B}"/>
              </a:ext>
            </a:extLst>
          </p:cNvPr>
          <p:cNvSpPr/>
          <p:nvPr/>
        </p:nvSpPr>
        <p:spPr>
          <a:xfrm>
            <a:off x="4773479" y="816145"/>
            <a:ext cx="7154816" cy="4616648"/>
          </a:xfrm>
          <a:prstGeom prst="rect">
            <a:avLst/>
          </a:prstGeom>
        </p:spPr>
        <p:txBody>
          <a:bodyPr wrap="square">
            <a:spAutoFit/>
          </a:bodyPr>
          <a:lstStyle/>
          <a:p>
            <a:r>
              <a:rPr lang="en-GB" sz="1400" b="1" dirty="0">
                <a:latin typeface="Century Gothic (Body)"/>
              </a:rPr>
              <a:t>Growing and changing</a:t>
            </a:r>
          </a:p>
          <a:p>
            <a:r>
              <a:rPr lang="en-GB" sz="1400" dirty="0">
                <a:latin typeface="Century Gothic (Body)"/>
              </a:rPr>
              <a:t>Human reproduction and birth; increasing independence; managing</a:t>
            </a:r>
          </a:p>
          <a:p>
            <a:r>
              <a:rPr lang="en-GB" sz="1400" dirty="0">
                <a:latin typeface="Century Gothic (Body)"/>
              </a:rPr>
              <a:t>Transitions</a:t>
            </a:r>
          </a:p>
          <a:p>
            <a:endParaRPr lang="en-GB" sz="1400" dirty="0">
              <a:latin typeface="Century Gothic (Body)"/>
            </a:endParaRPr>
          </a:p>
          <a:p>
            <a:r>
              <a:rPr lang="en-GB" sz="1400" u="sng" dirty="0">
                <a:latin typeface="Century Gothic (Body)"/>
              </a:rPr>
              <a:t>H24, H33, H35, H36</a:t>
            </a:r>
          </a:p>
          <a:p>
            <a:r>
              <a:rPr lang="en-GB" sz="1400" dirty="0">
                <a:latin typeface="Century Gothic (Body)"/>
              </a:rPr>
              <a:t>• to recognise some of the changes as they grow up e.g. increasing independence</a:t>
            </a:r>
          </a:p>
          <a:p>
            <a:r>
              <a:rPr lang="en-GB" sz="1400" dirty="0">
                <a:latin typeface="Century Gothic (Body)"/>
              </a:rPr>
              <a:t>• about what being more independent might be like, including how it may feel</a:t>
            </a:r>
          </a:p>
          <a:p>
            <a:r>
              <a:rPr lang="en-GB" sz="1400" dirty="0">
                <a:latin typeface="Century Gothic (Body)"/>
              </a:rPr>
              <a:t>• about the transition to secondary school and how this may affect their feelings</a:t>
            </a:r>
          </a:p>
          <a:p>
            <a:r>
              <a:rPr lang="en-GB" sz="1400" dirty="0">
                <a:latin typeface="Century Gothic (Body)"/>
              </a:rPr>
              <a:t>• about how relationships may change as they grow up or move to secondary school</a:t>
            </a:r>
          </a:p>
          <a:p>
            <a:r>
              <a:rPr lang="en-GB" sz="1400" dirty="0">
                <a:latin typeface="Century Gothic (Body)"/>
              </a:rPr>
              <a:t>• practical strategies that can help to manage times of change and transition e.g. practising the bus route to secondary school</a:t>
            </a:r>
          </a:p>
          <a:p>
            <a:r>
              <a:rPr lang="en-GB" sz="1400" dirty="0">
                <a:latin typeface="Century Gothic (Body)"/>
              </a:rPr>
              <a:t>• identify the links between love, committed relationships and conception</a:t>
            </a:r>
          </a:p>
          <a:p>
            <a:r>
              <a:rPr lang="en-GB" sz="1400" dirty="0">
                <a:latin typeface="Century Gothic (Body)"/>
              </a:rPr>
              <a:t>• what sexual intercourse is, and how it can be one part of an intimate relationship between consenting adults</a:t>
            </a:r>
          </a:p>
          <a:p>
            <a:r>
              <a:rPr lang="en-GB" sz="1400" dirty="0">
                <a:latin typeface="Century Gothic (Body)"/>
              </a:rPr>
              <a:t>• how pregnancy occurs i.e. when a sperm meets an egg and the fertilised egg settles into the lining of the womb</a:t>
            </a:r>
          </a:p>
          <a:p>
            <a:r>
              <a:rPr lang="en-GB" sz="1400" dirty="0">
                <a:latin typeface="Century Gothic (Body)"/>
              </a:rPr>
              <a:t>• that pregnancy can be prevented with contraception²</a:t>
            </a:r>
          </a:p>
          <a:p>
            <a:r>
              <a:rPr lang="en-GB" sz="1400" dirty="0">
                <a:latin typeface="Century Gothic (Body)"/>
              </a:rPr>
              <a:t>• about the responsibilities of being a parent or carer and how having a baby changes someone’s life</a:t>
            </a:r>
          </a:p>
        </p:txBody>
      </p:sp>
    </p:spTree>
    <p:extLst>
      <p:ext uri="{BB962C8B-B14F-4D97-AF65-F5344CB8AC3E}">
        <p14:creationId xmlns:p14="http://schemas.microsoft.com/office/powerpoint/2010/main" val="387629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alpha val="93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680CD8D-E0D2-491F-BB08-64CB9F523A9B}"/>
              </a:ext>
            </a:extLst>
          </p:cNvPr>
          <p:cNvSpPr/>
          <p:nvPr/>
        </p:nvSpPr>
        <p:spPr>
          <a:xfrm>
            <a:off x="207462" y="90073"/>
            <a:ext cx="3220305" cy="369332"/>
          </a:xfrm>
          <a:prstGeom prst="rect">
            <a:avLst/>
          </a:prstGeom>
        </p:spPr>
        <p:txBody>
          <a:bodyPr wrap="none">
            <a:spAutoFit/>
          </a:bodyPr>
          <a:lstStyle/>
          <a:p>
            <a:r>
              <a:rPr lang="en-GB" b="1" dirty="0">
                <a:solidFill>
                  <a:srgbClr val="000000"/>
                </a:solidFill>
                <a:latin typeface="LeagueSpartan-Bold"/>
              </a:rPr>
              <a:t>CORE THEME 2: </a:t>
            </a:r>
            <a:r>
              <a:rPr lang="en-GB" b="1" dirty="0">
                <a:solidFill>
                  <a:srgbClr val="96529C"/>
                </a:solidFill>
                <a:latin typeface="LeagueSpartan-Bold"/>
              </a:rPr>
              <a:t>RELATIONSHIPS</a:t>
            </a:r>
            <a:endParaRPr lang="en-GB" dirty="0"/>
          </a:p>
        </p:txBody>
      </p:sp>
      <p:sp>
        <p:nvSpPr>
          <p:cNvPr id="3" name="Rectangle 2">
            <a:extLst>
              <a:ext uri="{FF2B5EF4-FFF2-40B4-BE49-F238E27FC236}">
                <a16:creationId xmlns:a16="http://schemas.microsoft.com/office/drawing/2014/main" id="{93ABB2AD-A476-4A0F-81A8-878157092C6E}"/>
              </a:ext>
            </a:extLst>
          </p:cNvPr>
          <p:cNvSpPr/>
          <p:nvPr/>
        </p:nvSpPr>
        <p:spPr>
          <a:xfrm>
            <a:off x="93421" y="643747"/>
            <a:ext cx="6642939" cy="4862870"/>
          </a:xfrm>
          <a:prstGeom prst="rect">
            <a:avLst/>
          </a:prstGeom>
        </p:spPr>
        <p:txBody>
          <a:bodyPr wrap="square">
            <a:spAutoFit/>
          </a:bodyPr>
          <a:lstStyle/>
          <a:p>
            <a:r>
              <a:rPr lang="en-GB" b="1" dirty="0">
                <a:latin typeface="LeagueSpartan-Bold"/>
              </a:rPr>
              <a:t>KS1 </a:t>
            </a:r>
            <a:r>
              <a:rPr lang="en-GB" dirty="0">
                <a:latin typeface="ITCAvantGardePro-Md"/>
              </a:rPr>
              <a:t>Learning opportunities in Relationships</a:t>
            </a:r>
          </a:p>
          <a:p>
            <a:endParaRPr lang="en-GB" sz="1600" b="1" dirty="0"/>
          </a:p>
          <a:p>
            <a:r>
              <a:rPr lang="en-GB" sz="1200" b="1" dirty="0"/>
              <a:t>Families and close positive relationships</a:t>
            </a:r>
            <a:endParaRPr lang="en-GB" sz="1200" b="1" dirty="0">
              <a:latin typeface="ITCAvantGardePro-Md"/>
            </a:endParaRPr>
          </a:p>
          <a:p>
            <a:r>
              <a:rPr lang="en-GB" sz="1200" b="1" dirty="0">
                <a:solidFill>
                  <a:srgbClr val="FF0000"/>
                </a:solidFill>
              </a:rPr>
              <a:t>R</a:t>
            </a:r>
            <a:r>
              <a:rPr lang="en-GB" sz="1200" b="1" dirty="0">
                <a:solidFill>
                  <a:schemeClr val="accent2">
                    <a:lumMod val="50000"/>
                  </a:schemeClr>
                </a:solidFill>
              </a:rPr>
              <a:t>1. </a:t>
            </a:r>
            <a:r>
              <a:rPr lang="en-GB" sz="1200" dirty="0"/>
              <a:t>about the roles different people (e.g. acquaintances, friends and relatives) play in our lives</a:t>
            </a:r>
          </a:p>
          <a:p>
            <a:r>
              <a:rPr lang="en-GB" sz="1200" b="1" dirty="0">
                <a:solidFill>
                  <a:srgbClr val="FF0000"/>
                </a:solidFill>
              </a:rPr>
              <a:t>R2. </a:t>
            </a:r>
            <a:r>
              <a:rPr lang="en-GB" sz="1200" dirty="0">
                <a:solidFill>
                  <a:srgbClr val="FF0000"/>
                </a:solidFill>
              </a:rPr>
              <a:t>to identify the people who love and care for them and </a:t>
            </a:r>
            <a:r>
              <a:rPr lang="en-GB" sz="1200" dirty="0">
                <a:solidFill>
                  <a:schemeClr val="accent2">
                    <a:lumMod val="50000"/>
                  </a:schemeClr>
                </a:solidFill>
              </a:rPr>
              <a:t>what they do to help them feel cared for</a:t>
            </a:r>
          </a:p>
          <a:p>
            <a:r>
              <a:rPr lang="en-GB" sz="1200" b="1" dirty="0">
                <a:solidFill>
                  <a:srgbClr val="FF0000"/>
                </a:solidFill>
              </a:rPr>
              <a:t>R</a:t>
            </a:r>
            <a:r>
              <a:rPr lang="en-GB" sz="1200" b="1" dirty="0">
                <a:solidFill>
                  <a:schemeClr val="accent2">
                    <a:lumMod val="50000"/>
                  </a:schemeClr>
                </a:solidFill>
              </a:rPr>
              <a:t>3</a:t>
            </a:r>
            <a:r>
              <a:rPr lang="en-GB" sz="1200" b="1" dirty="0"/>
              <a:t>. </a:t>
            </a:r>
            <a:r>
              <a:rPr lang="en-GB" sz="1200" dirty="0">
                <a:solidFill>
                  <a:schemeClr val="accent5">
                    <a:lumMod val="50000"/>
                  </a:schemeClr>
                </a:solidFill>
              </a:rPr>
              <a:t>about different types of families including those that may be different to their own</a:t>
            </a:r>
          </a:p>
          <a:p>
            <a:r>
              <a:rPr lang="en-GB" sz="1200" b="1" dirty="0">
                <a:solidFill>
                  <a:schemeClr val="accent5">
                    <a:lumMod val="50000"/>
                  </a:schemeClr>
                </a:solidFill>
              </a:rPr>
              <a:t>R4. </a:t>
            </a:r>
            <a:r>
              <a:rPr lang="en-GB" sz="1200" dirty="0"/>
              <a:t>to identify common features of family life</a:t>
            </a:r>
          </a:p>
          <a:p>
            <a:r>
              <a:rPr lang="en-GB" sz="1200" b="1" dirty="0">
                <a:solidFill>
                  <a:srgbClr val="FF0000"/>
                </a:solidFill>
              </a:rPr>
              <a:t>R</a:t>
            </a:r>
            <a:r>
              <a:rPr lang="en-GB" sz="1200" b="1" dirty="0">
                <a:solidFill>
                  <a:schemeClr val="accent2">
                    <a:lumMod val="50000"/>
                  </a:schemeClr>
                </a:solidFill>
              </a:rPr>
              <a:t>5</a:t>
            </a:r>
            <a:r>
              <a:rPr lang="en-GB" sz="1200" b="1" dirty="0"/>
              <a:t>. </a:t>
            </a:r>
            <a:r>
              <a:rPr lang="en-GB" sz="1200" dirty="0">
                <a:solidFill>
                  <a:schemeClr val="accent5">
                    <a:lumMod val="50000"/>
                  </a:schemeClr>
                </a:solidFill>
              </a:rPr>
              <a:t>that it is important to tell someone (such as their teacher) if something about their family makes them unhappy or worried</a:t>
            </a:r>
          </a:p>
          <a:p>
            <a:endParaRPr lang="en-GB" sz="1200" dirty="0"/>
          </a:p>
          <a:p>
            <a:r>
              <a:rPr lang="en-GB" sz="1200" b="1" dirty="0"/>
              <a:t>Friendships</a:t>
            </a:r>
          </a:p>
          <a:p>
            <a:r>
              <a:rPr lang="en-GB" sz="1200" b="1" dirty="0">
                <a:solidFill>
                  <a:srgbClr val="FF0000"/>
                </a:solidFill>
              </a:rPr>
              <a:t>R</a:t>
            </a:r>
            <a:r>
              <a:rPr lang="en-GB" sz="1200" b="1" dirty="0">
                <a:solidFill>
                  <a:schemeClr val="accent2">
                    <a:lumMod val="50000"/>
                  </a:schemeClr>
                </a:solidFill>
              </a:rPr>
              <a:t>6</a:t>
            </a:r>
            <a:r>
              <a:rPr lang="en-GB" sz="1200" b="1" dirty="0"/>
              <a:t>. </a:t>
            </a:r>
            <a:r>
              <a:rPr lang="en-GB" sz="1200" dirty="0">
                <a:solidFill>
                  <a:schemeClr val="accent5">
                    <a:lumMod val="50000"/>
                  </a:schemeClr>
                </a:solidFill>
              </a:rPr>
              <a:t>about how people make friends and what makes a good friendship</a:t>
            </a:r>
          </a:p>
          <a:p>
            <a:r>
              <a:rPr lang="en-GB" sz="1200" b="1" dirty="0">
                <a:solidFill>
                  <a:schemeClr val="accent2">
                    <a:lumMod val="50000"/>
                  </a:schemeClr>
                </a:solidFill>
              </a:rPr>
              <a:t>R7. </a:t>
            </a:r>
            <a:r>
              <a:rPr lang="en-GB" sz="1200" dirty="0">
                <a:solidFill>
                  <a:schemeClr val="accent2">
                    <a:lumMod val="50000"/>
                  </a:schemeClr>
                </a:solidFill>
              </a:rPr>
              <a:t>about how to recognise when they or someone else feels lonely </a:t>
            </a:r>
            <a:r>
              <a:rPr lang="en-GB" sz="1200" dirty="0">
                <a:solidFill>
                  <a:schemeClr val="accent5">
                    <a:lumMod val="50000"/>
                  </a:schemeClr>
                </a:solidFill>
              </a:rPr>
              <a:t>and what to do</a:t>
            </a:r>
          </a:p>
          <a:p>
            <a:r>
              <a:rPr lang="en-GB" sz="1200" b="1" dirty="0">
                <a:solidFill>
                  <a:schemeClr val="accent5">
                    <a:lumMod val="50000"/>
                  </a:schemeClr>
                </a:solidFill>
              </a:rPr>
              <a:t>R8. </a:t>
            </a:r>
            <a:r>
              <a:rPr lang="en-GB" sz="1200" dirty="0">
                <a:solidFill>
                  <a:schemeClr val="accent5">
                    <a:lumMod val="50000"/>
                  </a:schemeClr>
                </a:solidFill>
              </a:rPr>
              <a:t>simple strategies to resolve arguments between friends positively</a:t>
            </a:r>
          </a:p>
          <a:p>
            <a:r>
              <a:rPr lang="en-GB" sz="1200" b="1" dirty="0">
                <a:solidFill>
                  <a:schemeClr val="accent2">
                    <a:lumMod val="50000"/>
                  </a:schemeClr>
                </a:solidFill>
              </a:rPr>
              <a:t>R9. </a:t>
            </a:r>
            <a:r>
              <a:rPr lang="en-GB" sz="1200" dirty="0">
                <a:solidFill>
                  <a:schemeClr val="accent2">
                    <a:lumMod val="50000"/>
                  </a:schemeClr>
                </a:solidFill>
              </a:rPr>
              <a:t>how to ask for help </a:t>
            </a:r>
            <a:r>
              <a:rPr lang="en-GB" sz="1200" dirty="0">
                <a:solidFill>
                  <a:schemeClr val="accent5">
                    <a:lumMod val="50000"/>
                  </a:schemeClr>
                </a:solidFill>
              </a:rPr>
              <a:t>if a friendship is making them feel unhappy</a:t>
            </a:r>
          </a:p>
          <a:p>
            <a:endParaRPr lang="en-GB" sz="1200" dirty="0"/>
          </a:p>
          <a:p>
            <a:r>
              <a:rPr lang="en-GB" sz="1200" b="1" dirty="0"/>
              <a:t>Respecting your self and others</a:t>
            </a:r>
          </a:p>
          <a:p>
            <a:r>
              <a:rPr lang="en-GB" sz="1200" b="1" dirty="0">
                <a:solidFill>
                  <a:srgbClr val="FF0000"/>
                </a:solidFill>
              </a:rPr>
              <a:t>R</a:t>
            </a:r>
            <a:r>
              <a:rPr lang="en-GB" sz="1200" b="1" dirty="0">
                <a:solidFill>
                  <a:schemeClr val="accent2">
                    <a:lumMod val="50000"/>
                  </a:schemeClr>
                </a:solidFill>
              </a:rPr>
              <a:t>2</a:t>
            </a:r>
            <a:r>
              <a:rPr lang="en-GB" sz="1200" b="1" dirty="0">
                <a:solidFill>
                  <a:schemeClr val="accent5">
                    <a:lumMod val="50000"/>
                  </a:schemeClr>
                </a:solidFill>
              </a:rPr>
              <a:t>1</a:t>
            </a:r>
            <a:r>
              <a:rPr lang="en-GB" sz="1200" b="1" dirty="0"/>
              <a:t>. </a:t>
            </a:r>
            <a:r>
              <a:rPr lang="en-GB" sz="1200" dirty="0"/>
              <a:t>about what is kind and unkind behaviour, and how this can affect others</a:t>
            </a:r>
          </a:p>
          <a:p>
            <a:r>
              <a:rPr lang="en-GB" sz="1200" b="1" dirty="0">
                <a:solidFill>
                  <a:srgbClr val="FF0000"/>
                </a:solidFill>
              </a:rPr>
              <a:t>R</a:t>
            </a:r>
            <a:r>
              <a:rPr lang="en-GB" sz="1200" b="1" dirty="0">
                <a:solidFill>
                  <a:schemeClr val="accent2">
                    <a:lumMod val="50000"/>
                  </a:schemeClr>
                </a:solidFill>
              </a:rPr>
              <a:t>2</a:t>
            </a:r>
            <a:r>
              <a:rPr lang="en-GB" sz="1200" b="1" dirty="0">
                <a:solidFill>
                  <a:schemeClr val="accent5">
                    <a:lumMod val="50000"/>
                  </a:schemeClr>
                </a:solidFill>
              </a:rPr>
              <a:t>2</a:t>
            </a:r>
            <a:r>
              <a:rPr lang="en-GB" sz="1200" b="1" dirty="0"/>
              <a:t>. </a:t>
            </a:r>
            <a:r>
              <a:rPr lang="en-GB" sz="1200" dirty="0"/>
              <a:t>about how to treat themselves and others with respect; how to be polite and</a:t>
            </a:r>
          </a:p>
          <a:p>
            <a:r>
              <a:rPr lang="en-GB" sz="1200" dirty="0"/>
              <a:t>courteous</a:t>
            </a:r>
          </a:p>
          <a:p>
            <a:r>
              <a:rPr lang="en-GB" sz="1200" b="1" dirty="0">
                <a:solidFill>
                  <a:srgbClr val="FF0000"/>
                </a:solidFill>
              </a:rPr>
              <a:t>R</a:t>
            </a:r>
            <a:r>
              <a:rPr lang="en-GB" sz="1200" b="1" dirty="0">
                <a:solidFill>
                  <a:schemeClr val="accent2">
                    <a:lumMod val="50000"/>
                  </a:schemeClr>
                </a:solidFill>
              </a:rPr>
              <a:t>2</a:t>
            </a:r>
            <a:r>
              <a:rPr lang="en-GB" sz="1200" b="1" dirty="0">
                <a:solidFill>
                  <a:schemeClr val="accent5">
                    <a:lumMod val="50000"/>
                  </a:schemeClr>
                </a:solidFill>
              </a:rPr>
              <a:t>3</a:t>
            </a:r>
            <a:r>
              <a:rPr lang="en-GB" sz="1200" b="1" dirty="0"/>
              <a:t>. </a:t>
            </a:r>
            <a:r>
              <a:rPr lang="en-GB" sz="1200" dirty="0"/>
              <a:t>to recognise the ways in which they are the same and different to others</a:t>
            </a:r>
          </a:p>
          <a:p>
            <a:r>
              <a:rPr lang="en-GB" sz="1200" b="1" dirty="0">
                <a:solidFill>
                  <a:srgbClr val="FF0000"/>
                </a:solidFill>
              </a:rPr>
              <a:t>R</a:t>
            </a:r>
            <a:r>
              <a:rPr lang="en-GB" sz="1200" b="1" dirty="0">
                <a:solidFill>
                  <a:schemeClr val="accent2">
                    <a:lumMod val="50000"/>
                  </a:schemeClr>
                </a:solidFill>
              </a:rPr>
              <a:t>2</a:t>
            </a:r>
            <a:r>
              <a:rPr lang="en-GB" sz="1200" b="1" dirty="0">
                <a:solidFill>
                  <a:schemeClr val="accent5">
                    <a:lumMod val="50000"/>
                  </a:schemeClr>
                </a:solidFill>
              </a:rPr>
              <a:t>4</a:t>
            </a:r>
            <a:r>
              <a:rPr lang="en-GB" sz="1200" b="1" dirty="0"/>
              <a:t>. </a:t>
            </a:r>
            <a:r>
              <a:rPr lang="en-GB" sz="1200" dirty="0"/>
              <a:t>how to listen to other people and play and work cooperatively</a:t>
            </a:r>
          </a:p>
          <a:p>
            <a:r>
              <a:rPr lang="en-GB" sz="1200" b="1" dirty="0">
                <a:solidFill>
                  <a:srgbClr val="FF0000"/>
                </a:solidFill>
              </a:rPr>
              <a:t>R</a:t>
            </a:r>
            <a:r>
              <a:rPr lang="en-GB" sz="1200" b="1" dirty="0">
                <a:solidFill>
                  <a:schemeClr val="accent2">
                    <a:lumMod val="50000"/>
                  </a:schemeClr>
                </a:solidFill>
              </a:rPr>
              <a:t>2</a:t>
            </a:r>
            <a:r>
              <a:rPr lang="en-GB" sz="1200" b="1" dirty="0">
                <a:solidFill>
                  <a:schemeClr val="accent5">
                    <a:lumMod val="50000"/>
                  </a:schemeClr>
                </a:solidFill>
              </a:rPr>
              <a:t>5</a:t>
            </a:r>
            <a:r>
              <a:rPr lang="en-GB" sz="1200" b="1" dirty="0"/>
              <a:t>. </a:t>
            </a:r>
            <a:r>
              <a:rPr lang="en-GB" sz="1200" dirty="0"/>
              <a:t>how to talk about and share their opinions on things that matter to them</a:t>
            </a:r>
          </a:p>
        </p:txBody>
      </p:sp>
      <p:sp>
        <p:nvSpPr>
          <p:cNvPr id="4" name="Rectangle 3">
            <a:extLst>
              <a:ext uri="{FF2B5EF4-FFF2-40B4-BE49-F238E27FC236}">
                <a16:creationId xmlns:a16="http://schemas.microsoft.com/office/drawing/2014/main" id="{C5003A01-CF0A-4665-A83F-F909F8563157}"/>
              </a:ext>
            </a:extLst>
          </p:cNvPr>
          <p:cNvSpPr/>
          <p:nvPr/>
        </p:nvSpPr>
        <p:spPr>
          <a:xfrm>
            <a:off x="6736360" y="297373"/>
            <a:ext cx="5362219" cy="5432256"/>
          </a:xfrm>
          <a:prstGeom prst="rect">
            <a:avLst/>
          </a:prstGeom>
        </p:spPr>
        <p:txBody>
          <a:bodyPr wrap="square">
            <a:spAutoFit/>
          </a:bodyPr>
          <a:lstStyle/>
          <a:p>
            <a:r>
              <a:rPr lang="en-GB" sz="1400" b="1" dirty="0">
                <a:latin typeface="ITCAvantGardePro-Bk"/>
              </a:rPr>
              <a:t>Managing hurtful behaviour and bullying</a:t>
            </a:r>
          </a:p>
          <a:p>
            <a:r>
              <a:rPr lang="en-GB" sz="1100" b="1" dirty="0">
                <a:solidFill>
                  <a:srgbClr val="FF0000"/>
                </a:solidFill>
              </a:rPr>
              <a:t>R10. </a:t>
            </a:r>
            <a:r>
              <a:rPr lang="en-GB" sz="1100" dirty="0">
                <a:solidFill>
                  <a:srgbClr val="FF0000"/>
                </a:solidFill>
              </a:rPr>
              <a:t>that bodies and feelings can be hurt by words and actions; that people can say hurtful things </a:t>
            </a:r>
            <a:r>
              <a:rPr lang="en-GB" sz="1100" dirty="0">
                <a:solidFill>
                  <a:schemeClr val="accent5">
                    <a:lumMod val="50000"/>
                  </a:schemeClr>
                </a:solidFill>
              </a:rPr>
              <a:t>online</a:t>
            </a:r>
          </a:p>
          <a:p>
            <a:r>
              <a:rPr lang="en-GB" sz="1100" b="1" dirty="0">
                <a:solidFill>
                  <a:schemeClr val="accent2">
                    <a:lumMod val="50000"/>
                  </a:schemeClr>
                </a:solidFill>
              </a:rPr>
              <a:t>R11. </a:t>
            </a:r>
            <a:r>
              <a:rPr lang="en-GB" sz="1100" dirty="0">
                <a:solidFill>
                  <a:schemeClr val="accent2">
                    <a:lumMod val="50000"/>
                  </a:schemeClr>
                </a:solidFill>
              </a:rPr>
              <a:t>about how people may feel if they experience hurtful behaviour or bullying</a:t>
            </a:r>
          </a:p>
          <a:p>
            <a:r>
              <a:rPr lang="en-GB" sz="1100" b="1" dirty="0">
                <a:solidFill>
                  <a:schemeClr val="accent5">
                    <a:lumMod val="50000"/>
                  </a:schemeClr>
                </a:solidFill>
              </a:rPr>
              <a:t>R12. </a:t>
            </a:r>
            <a:r>
              <a:rPr lang="en-GB" sz="1100" dirty="0">
                <a:solidFill>
                  <a:schemeClr val="accent5">
                    <a:lumMod val="50000"/>
                  </a:schemeClr>
                </a:solidFill>
              </a:rPr>
              <a:t>that hurtful behaviour (offline and online) including teasing, name-calling, bullying and deliberately excluding others is not acceptable; how to report bullying; the importance of telling a trusted adult</a:t>
            </a:r>
          </a:p>
          <a:p>
            <a:endParaRPr lang="en-GB" sz="1400" b="1" dirty="0"/>
          </a:p>
          <a:p>
            <a:r>
              <a:rPr lang="en-GB" sz="1400" b="1" dirty="0"/>
              <a:t>Safe relationships</a:t>
            </a:r>
          </a:p>
          <a:p>
            <a:r>
              <a:rPr lang="en-GB" sz="1200" b="1" dirty="0">
                <a:solidFill>
                  <a:srgbClr val="FF0000"/>
                </a:solidFill>
              </a:rPr>
              <a:t>R1</a:t>
            </a:r>
            <a:r>
              <a:rPr lang="en-GB" sz="1200" b="1" dirty="0">
                <a:solidFill>
                  <a:schemeClr val="accent2">
                    <a:lumMod val="50000"/>
                  </a:schemeClr>
                </a:solidFill>
              </a:rPr>
              <a:t>3</a:t>
            </a:r>
            <a:r>
              <a:rPr lang="en-GB" sz="1200" b="1" dirty="0">
                <a:solidFill>
                  <a:srgbClr val="FF0000"/>
                </a:solidFill>
              </a:rPr>
              <a:t>. </a:t>
            </a:r>
            <a:r>
              <a:rPr lang="en-GB" sz="1200" dirty="0">
                <a:solidFill>
                  <a:srgbClr val="FF0000"/>
                </a:solidFill>
              </a:rPr>
              <a:t>to recognise that some things are private and the importance of respecting privacy; that parts of their body covered by underwear are private</a:t>
            </a:r>
          </a:p>
          <a:p>
            <a:r>
              <a:rPr lang="en-GB" sz="1200" b="1" dirty="0">
                <a:solidFill>
                  <a:schemeClr val="accent5">
                    <a:lumMod val="50000"/>
                  </a:schemeClr>
                </a:solidFill>
              </a:rPr>
              <a:t>R14. </a:t>
            </a:r>
            <a:r>
              <a:rPr lang="en-GB" sz="1200" dirty="0">
                <a:solidFill>
                  <a:schemeClr val="accent5">
                    <a:lumMod val="50000"/>
                  </a:schemeClr>
                </a:solidFill>
              </a:rPr>
              <a:t>that sometimes people may behave differently online, including by pretending to be someone they are not</a:t>
            </a:r>
          </a:p>
          <a:p>
            <a:r>
              <a:rPr lang="en-GB" sz="1200" b="1" dirty="0">
                <a:solidFill>
                  <a:srgbClr val="FF0000"/>
                </a:solidFill>
              </a:rPr>
              <a:t>R15. </a:t>
            </a:r>
            <a:r>
              <a:rPr lang="en-GB" sz="1200" dirty="0">
                <a:solidFill>
                  <a:srgbClr val="FF0000"/>
                </a:solidFill>
              </a:rPr>
              <a:t>how to respond safely to adults they don’t know</a:t>
            </a:r>
          </a:p>
          <a:p>
            <a:r>
              <a:rPr lang="en-GB" sz="1200" b="1" dirty="0">
                <a:solidFill>
                  <a:srgbClr val="FF0000"/>
                </a:solidFill>
              </a:rPr>
              <a:t>R</a:t>
            </a:r>
            <a:r>
              <a:rPr lang="en-GB" sz="1200" b="1" dirty="0">
                <a:solidFill>
                  <a:schemeClr val="accent2">
                    <a:lumMod val="50000"/>
                  </a:schemeClr>
                </a:solidFill>
              </a:rPr>
              <a:t>1</a:t>
            </a:r>
            <a:r>
              <a:rPr lang="en-GB" sz="1200" b="1" dirty="0">
                <a:solidFill>
                  <a:schemeClr val="accent5">
                    <a:lumMod val="50000"/>
                  </a:schemeClr>
                </a:solidFill>
              </a:rPr>
              <a:t>6</a:t>
            </a:r>
            <a:r>
              <a:rPr lang="en-GB" sz="1200" b="1" dirty="0">
                <a:solidFill>
                  <a:srgbClr val="FF0000"/>
                </a:solidFill>
              </a:rPr>
              <a:t>. </a:t>
            </a:r>
            <a:r>
              <a:rPr lang="en-GB" sz="1200" dirty="0">
                <a:solidFill>
                  <a:srgbClr val="FF0000"/>
                </a:solidFill>
              </a:rPr>
              <a:t>about how to respond if physical contact makes them feel uncomfortable or unsafe</a:t>
            </a:r>
          </a:p>
          <a:p>
            <a:r>
              <a:rPr lang="en-GB" sz="1200" b="1" dirty="0">
                <a:solidFill>
                  <a:srgbClr val="FF0000"/>
                </a:solidFill>
              </a:rPr>
              <a:t>R</a:t>
            </a:r>
            <a:r>
              <a:rPr lang="en-GB" sz="1200" b="1" dirty="0">
                <a:solidFill>
                  <a:schemeClr val="accent2">
                    <a:lumMod val="50000"/>
                  </a:schemeClr>
                </a:solidFill>
              </a:rPr>
              <a:t>1</a:t>
            </a:r>
            <a:r>
              <a:rPr lang="en-GB" sz="1200" b="1" dirty="0">
                <a:solidFill>
                  <a:schemeClr val="accent5">
                    <a:lumMod val="50000"/>
                  </a:schemeClr>
                </a:solidFill>
              </a:rPr>
              <a:t>7</a:t>
            </a:r>
            <a:r>
              <a:rPr lang="en-GB" sz="1200" b="1" dirty="0">
                <a:solidFill>
                  <a:srgbClr val="FF0000"/>
                </a:solidFill>
              </a:rPr>
              <a:t>. </a:t>
            </a:r>
            <a:r>
              <a:rPr lang="en-GB" sz="1200" dirty="0">
                <a:solidFill>
                  <a:srgbClr val="FF0000"/>
                </a:solidFill>
              </a:rPr>
              <a:t>about knowing there are situations when they should ask for permission and also when their permission should be sought</a:t>
            </a:r>
          </a:p>
          <a:p>
            <a:r>
              <a:rPr lang="en-GB" sz="1200" b="1" dirty="0">
                <a:solidFill>
                  <a:srgbClr val="FF0000"/>
                </a:solidFill>
              </a:rPr>
              <a:t>R</a:t>
            </a:r>
            <a:r>
              <a:rPr lang="en-GB" sz="1200" b="1" dirty="0">
                <a:solidFill>
                  <a:schemeClr val="accent2">
                    <a:lumMod val="50000"/>
                  </a:schemeClr>
                </a:solidFill>
              </a:rPr>
              <a:t>1</a:t>
            </a:r>
            <a:r>
              <a:rPr lang="en-GB" sz="1200" b="1" dirty="0">
                <a:solidFill>
                  <a:schemeClr val="accent5">
                    <a:lumMod val="50000"/>
                  </a:schemeClr>
                </a:solidFill>
              </a:rPr>
              <a:t>8</a:t>
            </a:r>
            <a:r>
              <a:rPr lang="en-GB" sz="1200" b="1" dirty="0">
                <a:solidFill>
                  <a:srgbClr val="FF0000"/>
                </a:solidFill>
              </a:rPr>
              <a:t>. </a:t>
            </a:r>
            <a:r>
              <a:rPr lang="en-GB" sz="1200" dirty="0">
                <a:solidFill>
                  <a:srgbClr val="FF0000"/>
                </a:solidFill>
              </a:rPr>
              <a:t>about the importance of not keeping adults’ secrets (only happy surprises  that others will find out about eventually)</a:t>
            </a:r>
            <a:r>
              <a:rPr lang="en-GB" sz="1200" b="1" dirty="0">
                <a:solidFill>
                  <a:srgbClr val="FF0000"/>
                </a:solidFill>
              </a:rPr>
              <a:t> </a:t>
            </a:r>
          </a:p>
          <a:p>
            <a:r>
              <a:rPr lang="en-GB" sz="1200" b="1" dirty="0">
                <a:solidFill>
                  <a:schemeClr val="accent2">
                    <a:lumMod val="50000"/>
                  </a:schemeClr>
                </a:solidFill>
              </a:rPr>
              <a:t>R19. </a:t>
            </a:r>
            <a:r>
              <a:rPr lang="en-GB" sz="1200" dirty="0">
                <a:solidFill>
                  <a:schemeClr val="accent2">
                    <a:lumMod val="50000"/>
                  </a:schemeClr>
                </a:solidFill>
              </a:rPr>
              <a:t>basic techniques for resisting pressure to do something they don’t want to do and which may make them unsafe</a:t>
            </a:r>
          </a:p>
          <a:p>
            <a:r>
              <a:rPr lang="en-GB" sz="1200" b="1" dirty="0">
                <a:solidFill>
                  <a:srgbClr val="FF0000"/>
                </a:solidFill>
              </a:rPr>
              <a:t>R</a:t>
            </a:r>
            <a:r>
              <a:rPr lang="en-GB" sz="1200" b="1" dirty="0">
                <a:solidFill>
                  <a:schemeClr val="accent2">
                    <a:lumMod val="50000"/>
                  </a:schemeClr>
                </a:solidFill>
              </a:rPr>
              <a:t>2</a:t>
            </a:r>
            <a:r>
              <a:rPr lang="en-GB" sz="1200" b="1" dirty="0">
                <a:solidFill>
                  <a:schemeClr val="accent5">
                    <a:lumMod val="50000"/>
                  </a:schemeClr>
                </a:solidFill>
              </a:rPr>
              <a:t>0</a:t>
            </a:r>
            <a:r>
              <a:rPr lang="en-GB" sz="1200" b="1" dirty="0">
                <a:solidFill>
                  <a:srgbClr val="FF0000"/>
                </a:solidFill>
              </a:rPr>
              <a:t>. </a:t>
            </a:r>
            <a:r>
              <a:rPr lang="en-GB" sz="1200" dirty="0">
                <a:solidFill>
                  <a:srgbClr val="FF0000"/>
                </a:solidFill>
              </a:rPr>
              <a:t>what to do if they feel unsafe or worried for themselves or others; who to ask for help and vocabulary to use when asking for help; importance of keeping trying until they are heard</a:t>
            </a:r>
            <a:endParaRPr lang="en-GB" sz="900" b="1" dirty="0">
              <a:solidFill>
                <a:srgbClr val="FF0000"/>
              </a:solidFill>
            </a:endParaRPr>
          </a:p>
          <a:p>
            <a:endParaRPr lang="en-GB" sz="1200" dirty="0"/>
          </a:p>
        </p:txBody>
      </p:sp>
      <p:sp>
        <p:nvSpPr>
          <p:cNvPr id="5" name="TextBox 4"/>
          <p:cNvSpPr txBox="1"/>
          <p:nvPr/>
        </p:nvSpPr>
        <p:spPr>
          <a:xfrm>
            <a:off x="1552489" y="6335236"/>
            <a:ext cx="9451626" cy="369332"/>
          </a:xfrm>
          <a:prstGeom prst="rect">
            <a:avLst/>
          </a:prstGeom>
          <a:noFill/>
        </p:spPr>
        <p:txBody>
          <a:bodyPr wrap="none" rtlCol="0">
            <a:spAutoFit/>
          </a:bodyPr>
          <a:lstStyle/>
          <a:p>
            <a:r>
              <a:rPr lang="en-GB" dirty="0">
                <a:solidFill>
                  <a:srgbClr val="FF0000"/>
                </a:solidFill>
              </a:rPr>
              <a:t>Reception coverage     		</a:t>
            </a:r>
            <a:r>
              <a:rPr lang="en-GB" dirty="0">
                <a:solidFill>
                  <a:schemeClr val="accent2">
                    <a:lumMod val="50000"/>
                  </a:schemeClr>
                </a:solidFill>
              </a:rPr>
              <a:t>Year 1 coverage		</a:t>
            </a:r>
            <a:r>
              <a:rPr lang="en-GB" dirty="0">
                <a:solidFill>
                  <a:schemeClr val="accent5">
                    <a:lumMod val="50000"/>
                  </a:schemeClr>
                </a:solidFill>
              </a:rPr>
              <a:t>Year 2 coverage</a:t>
            </a:r>
          </a:p>
        </p:txBody>
      </p:sp>
    </p:spTree>
    <p:extLst>
      <p:ext uri="{BB962C8B-B14F-4D97-AF65-F5344CB8AC3E}">
        <p14:creationId xmlns:p14="http://schemas.microsoft.com/office/powerpoint/2010/main" val="4215023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Rectangle 1"/>
          <p:cNvSpPr/>
          <p:nvPr/>
        </p:nvSpPr>
        <p:spPr>
          <a:xfrm>
            <a:off x="271896" y="705534"/>
            <a:ext cx="5398971" cy="2431435"/>
          </a:xfrm>
          <a:prstGeom prst="rect">
            <a:avLst/>
          </a:prstGeom>
        </p:spPr>
        <p:txBody>
          <a:bodyPr wrap="square">
            <a:spAutoFit/>
          </a:bodyPr>
          <a:lstStyle/>
          <a:p>
            <a:r>
              <a:rPr lang="en-GB" b="1" dirty="0"/>
              <a:t>KS1 </a:t>
            </a:r>
            <a:r>
              <a:rPr lang="en-GB" dirty="0"/>
              <a:t>Learning opportunities in Living in the Wider World                 </a:t>
            </a:r>
            <a:r>
              <a:rPr lang="en-GB" i="1" dirty="0"/>
              <a:t>Pupils learn...</a:t>
            </a:r>
          </a:p>
          <a:p>
            <a:endParaRPr lang="en-GB" b="1" i="1" dirty="0"/>
          </a:p>
          <a:p>
            <a:r>
              <a:rPr lang="en-GB" sz="1400" b="1" i="1" dirty="0">
                <a:solidFill>
                  <a:srgbClr val="FF0000"/>
                </a:solidFill>
              </a:rPr>
              <a:t>Shared</a:t>
            </a:r>
            <a:r>
              <a:rPr lang="en-GB" sz="1400" b="1" i="1" dirty="0"/>
              <a:t> </a:t>
            </a:r>
            <a:r>
              <a:rPr lang="en-GB" sz="1400" b="1" i="1" dirty="0">
                <a:solidFill>
                  <a:schemeClr val="accent2">
                    <a:lumMod val="50000"/>
                  </a:schemeClr>
                </a:solidFill>
              </a:rPr>
              <a:t>respon</a:t>
            </a:r>
            <a:r>
              <a:rPr lang="en-GB" sz="1400" b="1" i="1" dirty="0">
                <a:solidFill>
                  <a:schemeClr val="accent5">
                    <a:lumMod val="50000"/>
                  </a:schemeClr>
                </a:solidFill>
              </a:rPr>
              <a:t>sibilities </a:t>
            </a:r>
            <a:r>
              <a:rPr lang="en-GB" sz="1400" b="1" i="1" u="sng" dirty="0"/>
              <a:t>– all three year group repeat</a:t>
            </a:r>
          </a:p>
          <a:p>
            <a:r>
              <a:rPr lang="en-GB" sz="1400" b="1" dirty="0"/>
              <a:t>L1. </a:t>
            </a:r>
            <a:r>
              <a:rPr lang="en-GB" sz="1400" dirty="0"/>
              <a:t>about what rules are, why they are needed, and why different rules are needed for different situations</a:t>
            </a:r>
          </a:p>
          <a:p>
            <a:r>
              <a:rPr lang="en-GB" sz="1400" b="1" dirty="0"/>
              <a:t>L2. </a:t>
            </a:r>
            <a:r>
              <a:rPr lang="en-GB" sz="1400" dirty="0"/>
              <a:t>how people and other living things have different needs; about the responsibilities of caring for them</a:t>
            </a:r>
          </a:p>
          <a:p>
            <a:r>
              <a:rPr lang="en-GB" sz="1400" b="1" dirty="0"/>
              <a:t>L3. </a:t>
            </a:r>
            <a:r>
              <a:rPr lang="en-GB" sz="1400" dirty="0"/>
              <a:t>about things they can do to help look after their environment</a:t>
            </a:r>
          </a:p>
        </p:txBody>
      </p:sp>
      <p:sp>
        <p:nvSpPr>
          <p:cNvPr id="3" name="Rectangle 2"/>
          <p:cNvSpPr/>
          <p:nvPr/>
        </p:nvSpPr>
        <p:spPr>
          <a:xfrm>
            <a:off x="254000" y="3309054"/>
            <a:ext cx="5416868" cy="1384995"/>
          </a:xfrm>
          <a:prstGeom prst="rect">
            <a:avLst/>
          </a:prstGeom>
        </p:spPr>
        <p:txBody>
          <a:bodyPr wrap="square">
            <a:spAutoFit/>
          </a:bodyPr>
          <a:lstStyle/>
          <a:p>
            <a:r>
              <a:rPr lang="en-GB" sz="1400" b="1" dirty="0">
                <a:solidFill>
                  <a:schemeClr val="accent5">
                    <a:lumMod val="50000"/>
                  </a:schemeClr>
                </a:solidFill>
              </a:rPr>
              <a:t>Communities</a:t>
            </a:r>
          </a:p>
          <a:p>
            <a:r>
              <a:rPr lang="en-GB" sz="1400" b="1" dirty="0"/>
              <a:t>L4. </a:t>
            </a:r>
            <a:r>
              <a:rPr lang="en-GB" sz="1400" dirty="0"/>
              <a:t>about the different groups they belong to</a:t>
            </a:r>
          </a:p>
          <a:p>
            <a:r>
              <a:rPr lang="en-GB" sz="1400" b="1" dirty="0"/>
              <a:t>L5. </a:t>
            </a:r>
            <a:r>
              <a:rPr lang="en-GB" sz="1400" dirty="0"/>
              <a:t>about the different roles and responsibilities people have in their community</a:t>
            </a:r>
          </a:p>
          <a:p>
            <a:r>
              <a:rPr lang="en-GB" sz="1400" b="1" dirty="0"/>
              <a:t>L6. </a:t>
            </a:r>
            <a:r>
              <a:rPr lang="en-GB" sz="1400" dirty="0"/>
              <a:t>to recognise the ways they are the same as, and different to, other people</a:t>
            </a:r>
          </a:p>
        </p:txBody>
      </p:sp>
      <p:sp>
        <p:nvSpPr>
          <p:cNvPr id="4" name="Rectangle 3"/>
          <p:cNvSpPr/>
          <p:nvPr/>
        </p:nvSpPr>
        <p:spPr>
          <a:xfrm>
            <a:off x="289795" y="5078769"/>
            <a:ext cx="5381073" cy="1169551"/>
          </a:xfrm>
          <a:prstGeom prst="rect">
            <a:avLst/>
          </a:prstGeom>
        </p:spPr>
        <p:txBody>
          <a:bodyPr wrap="square">
            <a:spAutoFit/>
          </a:bodyPr>
          <a:lstStyle/>
          <a:p>
            <a:r>
              <a:rPr lang="en-GB" sz="1400" b="1" dirty="0"/>
              <a:t>Media literacy &amp; digital resilience</a:t>
            </a:r>
          </a:p>
          <a:p>
            <a:r>
              <a:rPr lang="en-GB" sz="1400" b="1" dirty="0">
                <a:solidFill>
                  <a:schemeClr val="accent5">
                    <a:lumMod val="50000"/>
                  </a:schemeClr>
                </a:solidFill>
              </a:rPr>
              <a:t>L7. </a:t>
            </a:r>
            <a:r>
              <a:rPr lang="en-GB" sz="1400" dirty="0"/>
              <a:t>about how the internet and digital devices can be used safely to find things out and to communicate with others</a:t>
            </a:r>
          </a:p>
          <a:p>
            <a:r>
              <a:rPr lang="en-GB" sz="1400" b="1" dirty="0">
                <a:solidFill>
                  <a:schemeClr val="accent2">
                    <a:lumMod val="50000"/>
                  </a:schemeClr>
                </a:solidFill>
              </a:rPr>
              <a:t>L8</a:t>
            </a:r>
            <a:r>
              <a:rPr lang="en-GB" sz="1400" b="1" dirty="0"/>
              <a:t>. </a:t>
            </a:r>
            <a:r>
              <a:rPr lang="en-GB" sz="1400" dirty="0"/>
              <a:t>about the role of the internet in everyday life</a:t>
            </a:r>
          </a:p>
          <a:p>
            <a:r>
              <a:rPr lang="en-GB" sz="1400" b="1" dirty="0">
                <a:solidFill>
                  <a:schemeClr val="accent5">
                    <a:lumMod val="50000"/>
                  </a:schemeClr>
                </a:solidFill>
              </a:rPr>
              <a:t>L9</a:t>
            </a:r>
            <a:r>
              <a:rPr lang="en-GB" sz="1400" b="1" dirty="0"/>
              <a:t>. </a:t>
            </a:r>
            <a:r>
              <a:rPr lang="en-GB" sz="1400" dirty="0"/>
              <a:t>that not all information seen online is true</a:t>
            </a:r>
          </a:p>
        </p:txBody>
      </p:sp>
      <p:sp>
        <p:nvSpPr>
          <p:cNvPr id="5" name="Rectangle 4"/>
          <p:cNvSpPr/>
          <p:nvPr/>
        </p:nvSpPr>
        <p:spPr>
          <a:xfrm>
            <a:off x="6159500" y="3131323"/>
            <a:ext cx="5803900" cy="2246769"/>
          </a:xfrm>
          <a:prstGeom prst="rect">
            <a:avLst/>
          </a:prstGeom>
        </p:spPr>
        <p:txBody>
          <a:bodyPr wrap="square">
            <a:spAutoFit/>
          </a:bodyPr>
          <a:lstStyle/>
          <a:p>
            <a:r>
              <a:rPr lang="en-GB" sz="1400" b="1" dirty="0"/>
              <a:t>Economic wellbeing: Money</a:t>
            </a:r>
          </a:p>
          <a:p>
            <a:r>
              <a:rPr lang="en-GB" sz="1400" b="1" dirty="0">
                <a:solidFill>
                  <a:srgbClr val="FF0000"/>
                </a:solidFill>
              </a:rPr>
              <a:t>L10</a:t>
            </a:r>
            <a:r>
              <a:rPr lang="en-GB" sz="1400" b="1" dirty="0"/>
              <a:t>. </a:t>
            </a:r>
            <a:r>
              <a:rPr lang="en-GB" sz="1400" dirty="0"/>
              <a:t>what money is; forms that money comes in; that money comes from different sources</a:t>
            </a:r>
          </a:p>
          <a:p>
            <a:r>
              <a:rPr lang="en-GB" sz="1400" b="1" dirty="0">
                <a:solidFill>
                  <a:schemeClr val="accent2">
                    <a:lumMod val="50000"/>
                  </a:schemeClr>
                </a:solidFill>
              </a:rPr>
              <a:t>L11</a:t>
            </a:r>
            <a:r>
              <a:rPr lang="en-GB" sz="1400" b="1" dirty="0"/>
              <a:t>. </a:t>
            </a:r>
            <a:r>
              <a:rPr lang="en-GB" sz="1400" dirty="0"/>
              <a:t>that people make different choices about how to save and spend money</a:t>
            </a:r>
          </a:p>
          <a:p>
            <a:r>
              <a:rPr lang="en-GB" sz="1400" b="1" dirty="0">
                <a:solidFill>
                  <a:schemeClr val="accent2">
                    <a:lumMod val="50000"/>
                  </a:schemeClr>
                </a:solidFill>
              </a:rPr>
              <a:t>L12</a:t>
            </a:r>
            <a:r>
              <a:rPr lang="en-GB" sz="1400" b="1" dirty="0"/>
              <a:t>. </a:t>
            </a:r>
            <a:r>
              <a:rPr lang="en-GB" sz="1400" dirty="0"/>
              <a:t>about the difference between needs and wants; that sometimes people may</a:t>
            </a:r>
          </a:p>
          <a:p>
            <a:r>
              <a:rPr lang="en-GB" sz="1400" dirty="0"/>
              <a:t>not always be able to have the things they want</a:t>
            </a:r>
          </a:p>
          <a:p>
            <a:r>
              <a:rPr lang="en-GB" sz="1400" b="1" dirty="0">
                <a:solidFill>
                  <a:schemeClr val="accent5">
                    <a:lumMod val="50000"/>
                  </a:schemeClr>
                </a:solidFill>
              </a:rPr>
              <a:t>L13</a:t>
            </a:r>
            <a:r>
              <a:rPr lang="en-GB" sz="1400" b="1" dirty="0"/>
              <a:t>. </a:t>
            </a:r>
            <a:r>
              <a:rPr lang="en-GB" sz="1400" dirty="0"/>
              <a:t>that money needs to be looked after; different ways of doing this</a:t>
            </a:r>
          </a:p>
        </p:txBody>
      </p:sp>
      <p:sp>
        <p:nvSpPr>
          <p:cNvPr id="6" name="Rectangle 5"/>
          <p:cNvSpPr/>
          <p:nvPr/>
        </p:nvSpPr>
        <p:spPr>
          <a:xfrm>
            <a:off x="6159500" y="722699"/>
            <a:ext cx="5803900" cy="1600438"/>
          </a:xfrm>
          <a:prstGeom prst="rect">
            <a:avLst/>
          </a:prstGeom>
        </p:spPr>
        <p:txBody>
          <a:bodyPr wrap="square">
            <a:spAutoFit/>
          </a:bodyPr>
          <a:lstStyle/>
          <a:p>
            <a:r>
              <a:rPr lang="en-GB" sz="1400" b="1" dirty="0"/>
              <a:t>Economic wellbeing: Aspirations, work and career</a:t>
            </a:r>
          </a:p>
          <a:p>
            <a:r>
              <a:rPr lang="en-GB" sz="1400" b="1" dirty="0">
                <a:solidFill>
                  <a:srgbClr val="FF0000"/>
                </a:solidFill>
              </a:rPr>
              <a:t>L</a:t>
            </a:r>
            <a:r>
              <a:rPr lang="en-GB" sz="1400" b="1" dirty="0">
                <a:solidFill>
                  <a:schemeClr val="accent2">
                    <a:lumMod val="50000"/>
                  </a:schemeClr>
                </a:solidFill>
              </a:rPr>
              <a:t>1</a:t>
            </a:r>
            <a:r>
              <a:rPr lang="en-GB" sz="1400" b="1" dirty="0">
                <a:solidFill>
                  <a:schemeClr val="accent5">
                    <a:lumMod val="50000"/>
                  </a:schemeClr>
                </a:solidFill>
              </a:rPr>
              <a:t>4</a:t>
            </a:r>
            <a:r>
              <a:rPr lang="en-GB" sz="1400" b="1" dirty="0"/>
              <a:t>. </a:t>
            </a:r>
            <a:r>
              <a:rPr lang="en-GB" sz="1400" dirty="0"/>
              <a:t>that everyone has different strengths</a:t>
            </a:r>
          </a:p>
          <a:p>
            <a:r>
              <a:rPr lang="en-GB" sz="1400" b="1" dirty="0">
                <a:solidFill>
                  <a:schemeClr val="accent2">
                    <a:lumMod val="50000"/>
                  </a:schemeClr>
                </a:solidFill>
              </a:rPr>
              <a:t>L15</a:t>
            </a:r>
            <a:r>
              <a:rPr lang="en-GB" sz="1400" b="1" dirty="0"/>
              <a:t>. </a:t>
            </a:r>
            <a:r>
              <a:rPr lang="en-GB" sz="1400" dirty="0"/>
              <a:t>that jobs help people to earn money to pay for things</a:t>
            </a:r>
          </a:p>
          <a:p>
            <a:r>
              <a:rPr lang="en-GB" sz="1400" b="1" dirty="0">
                <a:solidFill>
                  <a:srgbClr val="FF0000"/>
                </a:solidFill>
              </a:rPr>
              <a:t>L1</a:t>
            </a:r>
            <a:r>
              <a:rPr lang="en-GB" sz="1400" b="1" dirty="0">
                <a:solidFill>
                  <a:schemeClr val="accent2">
                    <a:lumMod val="50000"/>
                  </a:schemeClr>
                </a:solidFill>
              </a:rPr>
              <a:t>6</a:t>
            </a:r>
            <a:r>
              <a:rPr lang="en-GB" sz="1400" b="1" dirty="0"/>
              <a:t>. </a:t>
            </a:r>
            <a:r>
              <a:rPr lang="en-GB" sz="1400" dirty="0"/>
              <a:t>different jobs that people they know or people who work in the community do</a:t>
            </a:r>
          </a:p>
          <a:p>
            <a:r>
              <a:rPr lang="en-GB" sz="1400" b="1" dirty="0">
                <a:solidFill>
                  <a:srgbClr val="FF0000"/>
                </a:solidFill>
              </a:rPr>
              <a:t>L</a:t>
            </a:r>
            <a:r>
              <a:rPr lang="en-GB" sz="1400" b="1" dirty="0">
                <a:solidFill>
                  <a:schemeClr val="accent2">
                    <a:lumMod val="50000"/>
                  </a:schemeClr>
                </a:solidFill>
              </a:rPr>
              <a:t>17</a:t>
            </a:r>
            <a:r>
              <a:rPr lang="en-GB" sz="1400" b="1" dirty="0"/>
              <a:t>. </a:t>
            </a:r>
            <a:r>
              <a:rPr lang="en-GB" sz="1400" dirty="0"/>
              <a:t>about some of the strengths and interests someone might need to do different jobs</a:t>
            </a:r>
          </a:p>
        </p:txBody>
      </p:sp>
      <p:sp>
        <p:nvSpPr>
          <p:cNvPr id="7" name="Rectangle 6"/>
          <p:cNvSpPr/>
          <p:nvPr/>
        </p:nvSpPr>
        <p:spPr>
          <a:xfrm>
            <a:off x="254000" y="120134"/>
            <a:ext cx="5416868" cy="369332"/>
          </a:xfrm>
          <a:prstGeom prst="rect">
            <a:avLst/>
          </a:prstGeom>
        </p:spPr>
        <p:txBody>
          <a:bodyPr wrap="none">
            <a:spAutoFit/>
          </a:bodyPr>
          <a:lstStyle/>
          <a:p>
            <a:r>
              <a:rPr lang="en-GB" b="1" dirty="0">
                <a:solidFill>
                  <a:srgbClr val="000000"/>
                </a:solidFill>
                <a:latin typeface="LeagueSpartan-Bold"/>
              </a:rPr>
              <a:t>CORE THEME 3: </a:t>
            </a:r>
            <a:r>
              <a:rPr lang="en-GB" b="1" dirty="0">
                <a:solidFill>
                  <a:srgbClr val="96529C"/>
                </a:solidFill>
                <a:latin typeface="LeagueSpartan-Bold"/>
              </a:rPr>
              <a:t>LIVING IN THE WIDER WORLD</a:t>
            </a:r>
            <a:endParaRPr lang="en-GB" dirty="0"/>
          </a:p>
        </p:txBody>
      </p:sp>
      <p:sp>
        <p:nvSpPr>
          <p:cNvPr id="8" name="TextBox 7"/>
          <p:cNvSpPr txBox="1"/>
          <p:nvPr/>
        </p:nvSpPr>
        <p:spPr>
          <a:xfrm>
            <a:off x="1552489" y="6335236"/>
            <a:ext cx="9451626" cy="369332"/>
          </a:xfrm>
          <a:prstGeom prst="rect">
            <a:avLst/>
          </a:prstGeom>
          <a:noFill/>
        </p:spPr>
        <p:txBody>
          <a:bodyPr wrap="none" rtlCol="0">
            <a:spAutoFit/>
          </a:bodyPr>
          <a:lstStyle/>
          <a:p>
            <a:r>
              <a:rPr lang="en-GB" dirty="0">
                <a:solidFill>
                  <a:srgbClr val="FF0000"/>
                </a:solidFill>
              </a:rPr>
              <a:t>Reception coverage     		</a:t>
            </a:r>
            <a:r>
              <a:rPr lang="en-GB" dirty="0">
                <a:solidFill>
                  <a:schemeClr val="accent2">
                    <a:lumMod val="50000"/>
                  </a:schemeClr>
                </a:solidFill>
              </a:rPr>
              <a:t>Year 1 coverage		</a:t>
            </a:r>
            <a:r>
              <a:rPr lang="en-GB" dirty="0">
                <a:solidFill>
                  <a:schemeClr val="accent5">
                    <a:lumMod val="50000"/>
                  </a:schemeClr>
                </a:solidFill>
              </a:rPr>
              <a:t>Year 2 coverage</a:t>
            </a:r>
          </a:p>
        </p:txBody>
      </p:sp>
    </p:spTree>
    <p:extLst>
      <p:ext uri="{BB962C8B-B14F-4D97-AF65-F5344CB8AC3E}">
        <p14:creationId xmlns:p14="http://schemas.microsoft.com/office/powerpoint/2010/main" val="563163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9317" y="820645"/>
            <a:ext cx="11713133" cy="5531036"/>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269317" y="108718"/>
            <a:ext cx="5834867" cy="954107"/>
          </a:xfrm>
          <a:prstGeom prst="rect">
            <a:avLst/>
          </a:prstGeom>
          <a:noFill/>
        </p:spPr>
        <p:txBody>
          <a:bodyPr wrap="none" rtlCol="0">
            <a:spAutoFit/>
          </a:bodyPr>
          <a:lstStyle/>
          <a:p>
            <a:pPr lvl="0"/>
            <a:r>
              <a:rPr lang="en-GB" sz="2800" b="1" u="sng" dirty="0"/>
              <a:t>Reception: </a:t>
            </a:r>
            <a:r>
              <a:rPr lang="en-GB" sz="2800" dirty="0">
                <a:solidFill>
                  <a:srgbClr val="000000"/>
                </a:solidFill>
                <a:latin typeface="Tahoma" panose="020B0604030504040204" pitchFamily="34" charset="0"/>
                <a:ea typeface="Tahoma" panose="020B0604030504040204" pitchFamily="34" charset="0"/>
                <a:cs typeface="Tahoma" panose="020B0604030504040204" pitchFamily="34" charset="0"/>
              </a:rPr>
              <a:t>– Health and Wellbeing</a:t>
            </a:r>
          </a:p>
          <a:p>
            <a:endParaRPr lang="en-GB" sz="2800" b="1" u="sng" dirty="0"/>
          </a:p>
        </p:txBody>
      </p:sp>
      <p:sp>
        <p:nvSpPr>
          <p:cNvPr id="7" name="Rectangle 6"/>
          <p:cNvSpPr/>
          <p:nvPr/>
        </p:nvSpPr>
        <p:spPr>
          <a:xfrm>
            <a:off x="4299835" y="1200894"/>
            <a:ext cx="3993590" cy="4770537"/>
          </a:xfrm>
          <a:prstGeom prst="rect">
            <a:avLst/>
          </a:prstGeom>
        </p:spPr>
        <p:txBody>
          <a:bodyPr wrap="square">
            <a:spAutoFit/>
          </a:bodyPr>
          <a:lstStyle/>
          <a:p>
            <a:r>
              <a:rPr lang="en-GB" sz="1400" b="1" dirty="0">
                <a:latin typeface="Lato-Light"/>
              </a:rPr>
              <a:t>H21. </a:t>
            </a:r>
            <a:r>
              <a:rPr lang="en-GB" sz="1400" dirty="0">
                <a:latin typeface="Lato-Light"/>
              </a:rPr>
              <a:t>to recognise what makes them special</a:t>
            </a:r>
          </a:p>
          <a:p>
            <a:endParaRPr lang="en-GB" sz="1400" b="1" dirty="0">
              <a:latin typeface="Lato-Light"/>
            </a:endParaRPr>
          </a:p>
          <a:p>
            <a:r>
              <a:rPr lang="en-GB" sz="1400" b="1" dirty="0">
                <a:latin typeface="Lato-Light"/>
              </a:rPr>
              <a:t>H25. </a:t>
            </a:r>
            <a:r>
              <a:rPr lang="en-GB" sz="1400" dirty="0">
                <a:latin typeface="Lato-Light"/>
              </a:rPr>
              <a:t>to name the main parts of the body including external genitalia (e.g. head, neck, arms, elbows, legs, knees, face, ears, eyes, hair, mouth, teeth, penis, testicles and vulva)</a:t>
            </a:r>
          </a:p>
          <a:p>
            <a:endParaRPr lang="en-GB" sz="1400" b="1" dirty="0">
              <a:latin typeface="Lato-Light"/>
            </a:endParaRPr>
          </a:p>
          <a:p>
            <a:r>
              <a:rPr lang="en-GB" sz="1400" b="1" dirty="0">
                <a:latin typeface="Lato-Light"/>
              </a:rPr>
              <a:t>H27. </a:t>
            </a:r>
            <a:r>
              <a:rPr lang="en-GB" sz="1400" dirty="0">
                <a:latin typeface="Lato-Light"/>
              </a:rPr>
              <a:t>about preparing to move to a new class/year group</a:t>
            </a:r>
          </a:p>
          <a:p>
            <a:pPr lvl="0"/>
            <a:endParaRPr lang="en-GB" dirty="0">
              <a:solidFill>
                <a:srgbClr val="000000"/>
              </a:solidFill>
              <a:latin typeface="Tahoma" panose="020B0604030504040204" pitchFamily="34" charset="0"/>
              <a:ea typeface="Tahoma" panose="020B0604030504040204" pitchFamily="34" charset="0"/>
              <a:cs typeface="Tahoma" panose="020B0604030504040204" pitchFamily="34" charset="0"/>
            </a:endParaRPr>
          </a:p>
          <a:p>
            <a:r>
              <a:rPr lang="en-GB" sz="1400" b="1" dirty="0">
                <a:latin typeface="Lato-Light"/>
              </a:rPr>
              <a:t>H28. </a:t>
            </a:r>
            <a:r>
              <a:rPr lang="en-GB" sz="1400" dirty="0">
                <a:latin typeface="Lato-Light"/>
              </a:rPr>
              <a:t>about rules and age restrictions that keep us safe</a:t>
            </a:r>
          </a:p>
          <a:p>
            <a:endParaRPr lang="en-GB" sz="1400" b="1" dirty="0">
              <a:latin typeface="Lato-Light"/>
            </a:endParaRPr>
          </a:p>
          <a:p>
            <a:r>
              <a:rPr lang="en-GB" sz="1400" b="1" dirty="0">
                <a:latin typeface="Lato-Light"/>
              </a:rPr>
              <a:t>H29. </a:t>
            </a:r>
            <a:r>
              <a:rPr lang="en-GB" sz="1400" dirty="0">
                <a:latin typeface="Lato-Light"/>
              </a:rPr>
              <a:t>to recognise risk in simple everyday situations and what action to take to </a:t>
            </a:r>
          </a:p>
          <a:p>
            <a:pPr lvl="0"/>
            <a:endParaRPr lang="en-GB"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lvl="0"/>
            <a:endParaRPr lang="en-GB"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lvl="0"/>
            <a:endParaRPr lang="en-GB"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lvl="0"/>
            <a:endParaRPr lang="en-GB"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lvl="0"/>
            <a:endParaRPr lang="en-GB" dirty="0">
              <a:solidFill>
                <a:srgbClr val="000000"/>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angle 5"/>
          <p:cNvSpPr/>
          <p:nvPr/>
        </p:nvSpPr>
        <p:spPr>
          <a:xfrm>
            <a:off x="269317" y="936555"/>
            <a:ext cx="3890559" cy="4062651"/>
          </a:xfrm>
          <a:prstGeom prst="rect">
            <a:avLst/>
          </a:prstGeom>
        </p:spPr>
        <p:txBody>
          <a:bodyPr wrap="square">
            <a:spAutoFit/>
          </a:bodyPr>
          <a:lstStyle/>
          <a:p>
            <a:r>
              <a:rPr lang="en-GB" b="1" dirty="0">
                <a:solidFill>
                  <a:srgbClr val="000000"/>
                </a:solidFill>
                <a:latin typeface="Tahoma" panose="020B0604030504040204" pitchFamily="34" charset="0"/>
                <a:ea typeface="Tahoma" panose="020B0604030504040204" pitchFamily="34" charset="0"/>
                <a:cs typeface="Tahoma" panose="020B0604030504040204" pitchFamily="34" charset="0"/>
              </a:rPr>
              <a:t>Curriculum targets</a:t>
            </a:r>
            <a:r>
              <a:rPr lang="en-GB" dirty="0">
                <a:solidFill>
                  <a:srgbClr val="000000"/>
                </a:solidFill>
                <a:latin typeface="Tahoma" panose="020B0604030504040204" pitchFamily="34" charset="0"/>
                <a:ea typeface="Tahoma" panose="020B0604030504040204" pitchFamily="34" charset="0"/>
                <a:cs typeface="Tahoma" panose="020B0604030504040204" pitchFamily="34" charset="0"/>
              </a:rPr>
              <a:t>: </a:t>
            </a:r>
          </a:p>
          <a:p>
            <a:endParaRPr lang="en-GB" sz="1400" b="1" dirty="0"/>
          </a:p>
          <a:p>
            <a:r>
              <a:rPr lang="en-GB" sz="1400" b="1" dirty="0"/>
              <a:t>H28. </a:t>
            </a:r>
            <a:r>
              <a:rPr lang="en-GB" sz="1400" dirty="0"/>
              <a:t>about rules and age restrictions that keep us safe</a:t>
            </a:r>
          </a:p>
          <a:p>
            <a:endParaRPr lang="en-GB" sz="1400" b="1" dirty="0">
              <a:solidFill>
                <a:srgbClr val="000000"/>
              </a:solidFill>
              <a:latin typeface="Lato-Light"/>
            </a:endParaRPr>
          </a:p>
          <a:p>
            <a:r>
              <a:rPr lang="en-GB" sz="1400" b="1" dirty="0">
                <a:solidFill>
                  <a:srgbClr val="000000"/>
                </a:solidFill>
                <a:latin typeface="Lato-Light"/>
              </a:rPr>
              <a:t>H2</a:t>
            </a:r>
            <a:r>
              <a:rPr lang="en-GB" sz="1400" dirty="0">
                <a:solidFill>
                  <a:srgbClr val="000000"/>
                </a:solidFill>
                <a:latin typeface="Lato-Light"/>
              </a:rPr>
              <a:t> </a:t>
            </a:r>
            <a:r>
              <a:rPr lang="en-GB" sz="1400" dirty="0">
                <a:solidFill>
                  <a:srgbClr val="000000"/>
                </a:solidFill>
                <a:latin typeface="Lato-Light"/>
                <a:ea typeface="Tahoma" panose="020B0604030504040204" pitchFamily="34" charset="0"/>
                <a:cs typeface="Tahoma" panose="020B0604030504040204" pitchFamily="34" charset="0"/>
              </a:rPr>
              <a:t>–</a:t>
            </a:r>
            <a:r>
              <a:rPr lang="en-GB" sz="1400" dirty="0">
                <a:solidFill>
                  <a:srgbClr val="000000"/>
                </a:solidFill>
                <a:latin typeface="Lato-Light"/>
              </a:rPr>
              <a:t> about foods that support good health and the risks of eating too much sugar</a:t>
            </a:r>
          </a:p>
          <a:p>
            <a:endParaRPr lang="en-GB" sz="1400" b="1" dirty="0">
              <a:solidFill>
                <a:srgbClr val="000000"/>
              </a:solidFill>
              <a:latin typeface="Lato-Light"/>
            </a:endParaRPr>
          </a:p>
          <a:p>
            <a:r>
              <a:rPr lang="en-GB" sz="1400" b="1" dirty="0">
                <a:solidFill>
                  <a:srgbClr val="000000"/>
                </a:solidFill>
                <a:latin typeface="Lato-Light"/>
              </a:rPr>
              <a:t>H3</a:t>
            </a:r>
            <a:r>
              <a:rPr lang="en-GB" sz="1400" dirty="0">
                <a:solidFill>
                  <a:srgbClr val="000000"/>
                </a:solidFill>
                <a:latin typeface="Lato-Light"/>
              </a:rPr>
              <a:t> </a:t>
            </a:r>
            <a:r>
              <a:rPr lang="en-GB" sz="1400" dirty="0">
                <a:solidFill>
                  <a:srgbClr val="000000"/>
                </a:solidFill>
                <a:latin typeface="Lato-Light"/>
                <a:ea typeface="Tahoma" panose="020B0604030504040204" pitchFamily="34" charset="0"/>
                <a:cs typeface="Tahoma" panose="020B0604030504040204" pitchFamily="34" charset="0"/>
              </a:rPr>
              <a:t>–</a:t>
            </a:r>
            <a:r>
              <a:rPr lang="en-GB" sz="1400" dirty="0">
                <a:solidFill>
                  <a:srgbClr val="000000"/>
                </a:solidFill>
                <a:latin typeface="Lato-Light"/>
              </a:rPr>
              <a:t> about how physical activity helps us to stay healthy; and ways to be physically active everyday</a:t>
            </a:r>
          </a:p>
          <a:p>
            <a:endParaRPr lang="en-GB" sz="1400" b="1" dirty="0">
              <a:solidFill>
                <a:srgbClr val="000000"/>
              </a:solidFill>
              <a:latin typeface="Lato-Light"/>
              <a:ea typeface="Tahoma" panose="020B0604030504040204" pitchFamily="34" charset="0"/>
              <a:cs typeface="Tahoma" panose="020B0604030504040204" pitchFamily="34" charset="0"/>
            </a:endParaRPr>
          </a:p>
          <a:p>
            <a:r>
              <a:rPr lang="en-GB" sz="1400" b="1" dirty="0">
                <a:solidFill>
                  <a:srgbClr val="000000"/>
                </a:solidFill>
                <a:latin typeface="Lato-Light"/>
                <a:ea typeface="Tahoma" panose="020B0604030504040204" pitchFamily="34" charset="0"/>
                <a:cs typeface="Tahoma" panose="020B0604030504040204" pitchFamily="34" charset="0"/>
              </a:rPr>
              <a:t>H11</a:t>
            </a:r>
            <a:r>
              <a:rPr lang="en-GB" sz="1400" dirty="0">
                <a:solidFill>
                  <a:srgbClr val="000000"/>
                </a:solidFill>
                <a:latin typeface="Lato-Light"/>
                <a:ea typeface="Tahoma" panose="020B0604030504040204" pitchFamily="34" charset="0"/>
                <a:cs typeface="Tahoma" panose="020B0604030504040204" pitchFamily="34" charset="0"/>
              </a:rPr>
              <a:t> –</a:t>
            </a:r>
            <a:r>
              <a:rPr lang="en-GB" sz="1400" b="1" dirty="0">
                <a:latin typeface="Lato-Light"/>
              </a:rPr>
              <a:t> </a:t>
            </a:r>
            <a:r>
              <a:rPr lang="en-GB" sz="1400" dirty="0">
                <a:latin typeface="Lato-Light"/>
              </a:rPr>
              <a:t>about different feelings that humans can experience</a:t>
            </a:r>
          </a:p>
          <a:p>
            <a:endParaRPr lang="en-GB" sz="1400" b="1" dirty="0">
              <a:solidFill>
                <a:srgbClr val="000000"/>
              </a:solidFill>
              <a:latin typeface="Lato-Bold"/>
            </a:endParaRPr>
          </a:p>
          <a:p>
            <a:r>
              <a:rPr lang="en-GB" sz="1400" b="1" dirty="0">
                <a:solidFill>
                  <a:srgbClr val="000000"/>
                </a:solidFill>
                <a:latin typeface="Lato-Bold"/>
              </a:rPr>
              <a:t>H8. </a:t>
            </a:r>
            <a:r>
              <a:rPr lang="en-GB" sz="1400" dirty="0">
                <a:solidFill>
                  <a:srgbClr val="000000"/>
                </a:solidFill>
                <a:latin typeface="Lato-Light"/>
              </a:rPr>
              <a:t>how to keep safe in the sun and protect skin from sun damage</a:t>
            </a:r>
          </a:p>
          <a:p>
            <a:endParaRPr lang="en-GB" sz="1600" dirty="0">
              <a:latin typeface="Lato-Light"/>
            </a:endParaRPr>
          </a:p>
        </p:txBody>
      </p:sp>
      <p:sp>
        <p:nvSpPr>
          <p:cNvPr id="8" name="Rectangle 7"/>
          <p:cNvSpPr/>
          <p:nvPr/>
        </p:nvSpPr>
        <p:spPr>
          <a:xfrm>
            <a:off x="8293425" y="1413608"/>
            <a:ext cx="3689025" cy="3108543"/>
          </a:xfrm>
          <a:prstGeom prst="rect">
            <a:avLst/>
          </a:prstGeom>
        </p:spPr>
        <p:txBody>
          <a:bodyPr wrap="square">
            <a:spAutoFit/>
          </a:bodyPr>
          <a:lstStyle/>
          <a:p>
            <a:r>
              <a:rPr lang="en-GB" sz="1400" b="1" dirty="0">
                <a:latin typeface="Lato-Light"/>
              </a:rPr>
              <a:t>H32. </a:t>
            </a:r>
            <a:r>
              <a:rPr lang="en-GB" sz="1400" dirty="0">
                <a:latin typeface="Lato-Light"/>
              </a:rPr>
              <a:t>ways to keep safe in familiar and unfamiliar environments (e.g. park, swimming pool, on the street) and how to cross the road safely</a:t>
            </a:r>
          </a:p>
          <a:p>
            <a:endParaRPr lang="en-GB" sz="1400" b="1" dirty="0">
              <a:latin typeface="Lato-Light"/>
            </a:endParaRPr>
          </a:p>
          <a:p>
            <a:r>
              <a:rPr lang="en-GB" sz="1400" b="1" dirty="0">
                <a:latin typeface="Lato-Light"/>
              </a:rPr>
              <a:t>H33. </a:t>
            </a:r>
            <a:r>
              <a:rPr lang="en-GB" sz="1400" dirty="0">
                <a:latin typeface="Lato-Light"/>
              </a:rPr>
              <a:t>about the people whose job it is to help keep us safe</a:t>
            </a:r>
          </a:p>
          <a:p>
            <a:endParaRPr lang="en-GB" sz="1400" b="1" dirty="0">
              <a:latin typeface="Lato-Light"/>
            </a:endParaRPr>
          </a:p>
          <a:p>
            <a:r>
              <a:rPr lang="en-GB" sz="1400" b="1" dirty="0">
                <a:latin typeface="Lato-Light"/>
              </a:rPr>
              <a:t>H34. </a:t>
            </a:r>
            <a:r>
              <a:rPr lang="en-GB" sz="1400" dirty="0">
                <a:latin typeface="Lato-Light"/>
              </a:rPr>
              <a:t>basic rules to keep safe online, including what is meant by personal information and what should be kept private; the importance of telling a trusted adult if they come across something that scares them</a:t>
            </a:r>
          </a:p>
        </p:txBody>
      </p:sp>
      <p:sp>
        <p:nvSpPr>
          <p:cNvPr id="2" name="Rectangle 1">
            <a:extLst>
              <a:ext uri="{FF2B5EF4-FFF2-40B4-BE49-F238E27FC236}">
                <a16:creationId xmlns:a16="http://schemas.microsoft.com/office/drawing/2014/main" id="{04005A34-9155-4F8A-9CC2-585E2BE6F8A4}"/>
              </a:ext>
            </a:extLst>
          </p:cNvPr>
          <p:cNvSpPr/>
          <p:nvPr/>
        </p:nvSpPr>
        <p:spPr>
          <a:xfrm>
            <a:off x="1666842" y="4929359"/>
            <a:ext cx="8874683" cy="1107996"/>
          </a:xfrm>
          <a:prstGeom prst="rect">
            <a:avLst/>
          </a:prstGeom>
        </p:spPr>
        <p:txBody>
          <a:bodyPr wrap="square">
            <a:spAutoFit/>
          </a:bodyPr>
          <a:lstStyle/>
          <a:p>
            <a:r>
              <a:rPr lang="en-GB" sz="1200" dirty="0">
                <a:latin typeface="Calibri" panose="020F0502020204030204" pitchFamily="34" charset="0"/>
                <a:ea typeface="Times New Roman" panose="02020603050405020304" pitchFamily="18" charset="0"/>
                <a:cs typeface="Calibri" panose="020F0502020204030204" pitchFamily="34" charset="0"/>
              </a:rPr>
              <a:t>The statement achieved by Reception over the Year is:</a:t>
            </a:r>
          </a:p>
          <a:p>
            <a:endParaRPr lang="en-GB" sz="600" dirty="0">
              <a:latin typeface="Calibri" panose="020F0502020204030204" pitchFamily="34" charset="0"/>
              <a:ea typeface="Times New Roman" panose="02020603050405020304" pitchFamily="18" charset="0"/>
              <a:cs typeface="Calibri" panose="020F0502020204030204" pitchFamily="34" charset="0"/>
            </a:endParaRPr>
          </a:p>
          <a:p>
            <a:r>
              <a:rPr lang="en-GB" sz="1200" b="1" dirty="0">
                <a:latin typeface="Calibri" panose="020F0502020204030204" pitchFamily="34" charset="0"/>
                <a:ea typeface="Times New Roman" panose="02020603050405020304" pitchFamily="18" charset="0"/>
                <a:cs typeface="Calibri" panose="020F0502020204030204" pitchFamily="34" charset="0"/>
              </a:rPr>
              <a:t>Managing Feeling and behaviour </a:t>
            </a:r>
            <a:endParaRPr lang="en-GB" sz="1200" b="1" dirty="0">
              <a:latin typeface="Calibri" panose="020F0502020204030204" pitchFamily="34" charset="0"/>
              <a:ea typeface="Times New Roman" panose="02020603050405020304" pitchFamily="18" charset="0"/>
              <a:cs typeface="Times New Roman" panose="02020603050405020304" pitchFamily="18" charset="0"/>
            </a:endParaRPr>
          </a:p>
          <a:p>
            <a:r>
              <a:rPr lang="en-GB" sz="1200" dirty="0">
                <a:latin typeface="Calibri" panose="020F0502020204030204" pitchFamily="34" charset="0"/>
                <a:ea typeface="Times New Roman" panose="02020603050405020304" pitchFamily="18" charset="0"/>
                <a:cs typeface="Calibri" panose="020F0502020204030204" pitchFamily="34" charset="0"/>
              </a:rPr>
              <a:t>Children talk about how they and others show feelings, talk about their own and others’ behaviour, and its consequences, and know that some behaviour is unacceptable. They work as part of a group or class, and understand and follow the rules. They adjust their behaviour to different situations, and take changes of routine in their stride.</a:t>
            </a:r>
            <a:endParaRPr lang="en-GB" sz="12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823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9812" y="819391"/>
            <a:ext cx="11612200" cy="5531036"/>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p:cNvSpPr txBox="1"/>
          <p:nvPr/>
        </p:nvSpPr>
        <p:spPr>
          <a:xfrm>
            <a:off x="269317" y="108718"/>
            <a:ext cx="4541564" cy="954107"/>
          </a:xfrm>
          <a:prstGeom prst="rect">
            <a:avLst/>
          </a:prstGeom>
          <a:noFill/>
        </p:spPr>
        <p:txBody>
          <a:bodyPr wrap="none" rtlCol="0">
            <a:spAutoFit/>
          </a:bodyPr>
          <a:lstStyle/>
          <a:p>
            <a:r>
              <a:rPr lang="en-GB" sz="2800" b="1" u="sng" dirty="0"/>
              <a:t>Reception: </a:t>
            </a:r>
            <a:r>
              <a:rPr lang="en-GB" sz="2800" dirty="0">
                <a:solidFill>
                  <a:srgbClr val="000000"/>
                </a:solidFill>
                <a:latin typeface="Tahoma" panose="020B0604030504040204" pitchFamily="34" charset="0"/>
                <a:ea typeface="Tahoma" panose="020B0604030504040204" pitchFamily="34" charset="0"/>
                <a:cs typeface="Tahoma" panose="020B0604030504040204" pitchFamily="34" charset="0"/>
              </a:rPr>
              <a:t>– Relationships</a:t>
            </a:r>
          </a:p>
          <a:p>
            <a:endParaRPr lang="en-GB" sz="2800" b="1" u="sng" dirty="0"/>
          </a:p>
        </p:txBody>
      </p:sp>
      <p:sp>
        <p:nvSpPr>
          <p:cNvPr id="7" name="Rectangle 6"/>
          <p:cNvSpPr/>
          <p:nvPr/>
        </p:nvSpPr>
        <p:spPr>
          <a:xfrm>
            <a:off x="269317" y="823750"/>
            <a:ext cx="3993590" cy="369332"/>
          </a:xfrm>
          <a:prstGeom prst="rect">
            <a:avLst/>
          </a:prstGeom>
        </p:spPr>
        <p:txBody>
          <a:bodyPr wrap="square">
            <a:spAutoFit/>
          </a:bodyPr>
          <a:lstStyle/>
          <a:p>
            <a:pPr lvl="0"/>
            <a:r>
              <a:rPr lang="en-GB" b="1" dirty="0">
                <a:solidFill>
                  <a:srgbClr val="000000"/>
                </a:solidFill>
                <a:latin typeface="Tahoma" panose="020B0604030504040204" pitchFamily="34" charset="0"/>
                <a:ea typeface="Tahoma" panose="020B0604030504040204" pitchFamily="34" charset="0"/>
                <a:cs typeface="Tahoma" panose="020B0604030504040204" pitchFamily="34" charset="0"/>
              </a:rPr>
              <a:t>Curriculum targets</a:t>
            </a:r>
            <a:r>
              <a:rPr lang="en-GB" dirty="0">
                <a:solidFill>
                  <a:srgbClr val="000000"/>
                </a:solidFill>
                <a:latin typeface="Tahoma" panose="020B0604030504040204" pitchFamily="34" charset="0"/>
                <a:ea typeface="Tahoma" panose="020B0604030504040204" pitchFamily="34" charset="0"/>
                <a:cs typeface="Tahoma" panose="020B0604030504040204" pitchFamily="34" charset="0"/>
              </a:rPr>
              <a:t>:</a:t>
            </a:r>
          </a:p>
        </p:txBody>
      </p:sp>
      <p:sp>
        <p:nvSpPr>
          <p:cNvPr id="2" name="Rectangle 1"/>
          <p:cNvSpPr/>
          <p:nvPr/>
        </p:nvSpPr>
        <p:spPr>
          <a:xfrm>
            <a:off x="8165206" y="585771"/>
            <a:ext cx="3696806" cy="5232202"/>
          </a:xfrm>
          <a:prstGeom prst="rect">
            <a:avLst/>
          </a:prstGeom>
        </p:spPr>
        <p:txBody>
          <a:bodyPr wrap="square">
            <a:spAutoFit/>
          </a:bodyPr>
          <a:lstStyle/>
          <a:p>
            <a:endParaRPr lang="en-GB" sz="1400" b="1" dirty="0">
              <a:solidFill>
                <a:srgbClr val="000000"/>
              </a:solidFill>
              <a:latin typeface="Lato-Light"/>
            </a:endParaRPr>
          </a:p>
          <a:p>
            <a:r>
              <a:rPr lang="en-GB" sz="1400" b="1" dirty="0">
                <a:solidFill>
                  <a:srgbClr val="000000"/>
                </a:solidFill>
                <a:latin typeface="Lato-Light"/>
              </a:rPr>
              <a:t>R20. </a:t>
            </a:r>
            <a:r>
              <a:rPr lang="en-GB" sz="1400" dirty="0">
                <a:solidFill>
                  <a:srgbClr val="000000"/>
                </a:solidFill>
                <a:latin typeface="Lato-Light"/>
              </a:rPr>
              <a:t>what to do if they feel unsafe or worried for themselves or others; who to ask for help and vocabulary to use when asking for help; importance of keeping trying until they are heard.</a:t>
            </a:r>
          </a:p>
          <a:p>
            <a:endParaRPr lang="en-GB" sz="1400" dirty="0">
              <a:solidFill>
                <a:srgbClr val="000000"/>
              </a:solidFill>
              <a:latin typeface="Lato-Light"/>
            </a:endParaRPr>
          </a:p>
          <a:p>
            <a:pPr lvl="0"/>
            <a:r>
              <a:rPr lang="en-GB" sz="1400" b="1" dirty="0">
                <a:latin typeface="Lato-Light"/>
              </a:rPr>
              <a:t>R21. </a:t>
            </a:r>
            <a:r>
              <a:rPr lang="en-GB" sz="1400" dirty="0">
                <a:latin typeface="Lato-Light"/>
              </a:rPr>
              <a:t>about what is kind and unkind behaviour, and how this can affect others</a:t>
            </a:r>
          </a:p>
          <a:p>
            <a:pPr lvl="0"/>
            <a:endParaRPr lang="en-GB" sz="1400" dirty="0">
              <a:latin typeface="Lato-Light"/>
            </a:endParaRPr>
          </a:p>
          <a:p>
            <a:pPr lvl="0"/>
            <a:r>
              <a:rPr lang="en-GB" sz="1400" b="1" dirty="0">
                <a:latin typeface="Lato-Light"/>
              </a:rPr>
              <a:t>R22. </a:t>
            </a:r>
            <a:r>
              <a:rPr lang="en-GB" sz="1400" dirty="0">
                <a:latin typeface="Lato-Light"/>
              </a:rPr>
              <a:t>about how to treat themselves and others with respect; how to be polite and courteous</a:t>
            </a:r>
          </a:p>
          <a:p>
            <a:pPr lvl="0"/>
            <a:endParaRPr lang="en-GB" sz="1400" b="1" dirty="0">
              <a:latin typeface="Lato-Light"/>
            </a:endParaRPr>
          </a:p>
          <a:p>
            <a:pPr lvl="0"/>
            <a:r>
              <a:rPr lang="en-GB" sz="1400" b="1" dirty="0">
                <a:latin typeface="Lato-Light"/>
              </a:rPr>
              <a:t>R23. </a:t>
            </a:r>
            <a:r>
              <a:rPr lang="en-GB" sz="1400" dirty="0">
                <a:latin typeface="Lato-Light"/>
              </a:rPr>
              <a:t>to recognise the ways in which they are the same and different to others</a:t>
            </a:r>
          </a:p>
          <a:p>
            <a:pPr lvl="0"/>
            <a:endParaRPr lang="en-GB" sz="1400" b="1" dirty="0">
              <a:latin typeface="Lato-Light"/>
            </a:endParaRPr>
          </a:p>
          <a:p>
            <a:pPr lvl="0"/>
            <a:r>
              <a:rPr lang="en-GB" sz="1400" b="1" dirty="0">
                <a:latin typeface="Lato-Light"/>
              </a:rPr>
              <a:t>R24. </a:t>
            </a:r>
            <a:r>
              <a:rPr lang="en-GB" sz="1400" dirty="0">
                <a:latin typeface="Lato-Light"/>
              </a:rPr>
              <a:t>how to listen to other people and play and work cooperatively</a:t>
            </a:r>
          </a:p>
          <a:p>
            <a:endParaRPr lang="en-GB" sz="1400" b="1" dirty="0">
              <a:latin typeface="Lato-Light"/>
            </a:endParaRPr>
          </a:p>
          <a:p>
            <a:r>
              <a:rPr lang="en-GB" sz="1400" b="1" dirty="0">
                <a:latin typeface="Lato-Light"/>
              </a:rPr>
              <a:t>R25. </a:t>
            </a:r>
            <a:r>
              <a:rPr lang="en-GB" sz="1400" dirty="0">
                <a:latin typeface="Lato-Light"/>
              </a:rPr>
              <a:t>how to talk about and share their opinions on things that matter to them</a:t>
            </a:r>
          </a:p>
          <a:p>
            <a:pPr lvl="0"/>
            <a:endParaRPr lang="en-GB" sz="1400" dirty="0"/>
          </a:p>
          <a:p>
            <a:pPr lvl="0"/>
            <a:endParaRPr lang="en-GB" sz="1200" dirty="0">
              <a:solidFill>
                <a:srgbClr val="000000"/>
              </a:solidFill>
            </a:endParaRPr>
          </a:p>
        </p:txBody>
      </p:sp>
      <p:sp>
        <p:nvSpPr>
          <p:cNvPr id="4" name="Rectangle 3"/>
          <p:cNvSpPr/>
          <p:nvPr/>
        </p:nvSpPr>
        <p:spPr>
          <a:xfrm>
            <a:off x="249812" y="1270274"/>
            <a:ext cx="3696806" cy="738664"/>
          </a:xfrm>
          <a:prstGeom prst="rect">
            <a:avLst/>
          </a:prstGeom>
        </p:spPr>
        <p:txBody>
          <a:bodyPr wrap="square">
            <a:spAutoFit/>
          </a:bodyPr>
          <a:lstStyle/>
          <a:p>
            <a:pPr lvl="0"/>
            <a:r>
              <a:rPr lang="en-GB" sz="1400" b="1" dirty="0">
                <a:solidFill>
                  <a:srgbClr val="000000"/>
                </a:solidFill>
                <a:latin typeface="Lato-Light"/>
              </a:rPr>
              <a:t>R1. </a:t>
            </a:r>
            <a:r>
              <a:rPr lang="en-GB" sz="1400" dirty="0">
                <a:solidFill>
                  <a:srgbClr val="000000"/>
                </a:solidFill>
                <a:latin typeface="Lato-Light"/>
              </a:rPr>
              <a:t>about the roles different people (e.g. acquaintances, friends and relatives) play in our lives</a:t>
            </a:r>
          </a:p>
        </p:txBody>
      </p:sp>
      <p:sp>
        <p:nvSpPr>
          <p:cNvPr id="12" name="Rectangle 11"/>
          <p:cNvSpPr/>
          <p:nvPr/>
        </p:nvSpPr>
        <p:spPr>
          <a:xfrm>
            <a:off x="289084" y="2085922"/>
            <a:ext cx="3657534" cy="738664"/>
          </a:xfrm>
          <a:prstGeom prst="rect">
            <a:avLst/>
          </a:prstGeom>
        </p:spPr>
        <p:txBody>
          <a:bodyPr wrap="square">
            <a:spAutoFit/>
          </a:bodyPr>
          <a:lstStyle/>
          <a:p>
            <a:pPr lvl="0"/>
            <a:r>
              <a:rPr lang="en-GB" sz="1400" b="1" dirty="0">
                <a:solidFill>
                  <a:srgbClr val="000000"/>
                </a:solidFill>
                <a:latin typeface="Lato-Light"/>
              </a:rPr>
              <a:t>R2. </a:t>
            </a:r>
            <a:r>
              <a:rPr lang="en-GB" sz="1400" dirty="0">
                <a:solidFill>
                  <a:srgbClr val="000000"/>
                </a:solidFill>
                <a:latin typeface="Lato-Light"/>
              </a:rPr>
              <a:t>to identify the people who love and care for them and what they do to help them feel cared for</a:t>
            </a:r>
          </a:p>
        </p:txBody>
      </p:sp>
      <p:sp>
        <p:nvSpPr>
          <p:cNvPr id="14" name="Rectangle 13"/>
          <p:cNvSpPr/>
          <p:nvPr/>
        </p:nvSpPr>
        <p:spPr>
          <a:xfrm>
            <a:off x="249812" y="3105772"/>
            <a:ext cx="3696806" cy="738664"/>
          </a:xfrm>
          <a:prstGeom prst="rect">
            <a:avLst/>
          </a:prstGeom>
        </p:spPr>
        <p:txBody>
          <a:bodyPr wrap="square">
            <a:spAutoFit/>
          </a:bodyPr>
          <a:lstStyle/>
          <a:p>
            <a:pPr lvl="0"/>
            <a:r>
              <a:rPr lang="en-GB" sz="1400" b="1" dirty="0">
                <a:solidFill>
                  <a:srgbClr val="000000"/>
                </a:solidFill>
                <a:latin typeface="Lato-Light"/>
              </a:rPr>
              <a:t>R3. </a:t>
            </a:r>
            <a:r>
              <a:rPr lang="en-GB" sz="1400" dirty="0">
                <a:solidFill>
                  <a:srgbClr val="000000"/>
                </a:solidFill>
                <a:latin typeface="Lato-Light"/>
              </a:rPr>
              <a:t>about different types of families including those that may be different to their own</a:t>
            </a:r>
          </a:p>
        </p:txBody>
      </p:sp>
      <p:sp>
        <p:nvSpPr>
          <p:cNvPr id="15" name="Rectangle 14"/>
          <p:cNvSpPr/>
          <p:nvPr/>
        </p:nvSpPr>
        <p:spPr>
          <a:xfrm>
            <a:off x="269448" y="3954569"/>
            <a:ext cx="3657534" cy="738664"/>
          </a:xfrm>
          <a:prstGeom prst="rect">
            <a:avLst/>
          </a:prstGeom>
        </p:spPr>
        <p:txBody>
          <a:bodyPr wrap="square">
            <a:spAutoFit/>
          </a:bodyPr>
          <a:lstStyle/>
          <a:p>
            <a:pPr lvl="0"/>
            <a:r>
              <a:rPr lang="en-GB" sz="1400" b="1" dirty="0">
                <a:solidFill>
                  <a:srgbClr val="000000"/>
                </a:solidFill>
                <a:latin typeface="Lato-Light"/>
              </a:rPr>
              <a:t>R5. </a:t>
            </a:r>
            <a:r>
              <a:rPr lang="en-GB" sz="1400" dirty="0">
                <a:solidFill>
                  <a:srgbClr val="000000"/>
                </a:solidFill>
                <a:latin typeface="Lato-Light"/>
              </a:rPr>
              <a:t>that it is important to tell someone (such as their teacher) if something about their family makes them unhappy or worried</a:t>
            </a:r>
          </a:p>
        </p:txBody>
      </p:sp>
      <p:sp>
        <p:nvSpPr>
          <p:cNvPr id="16" name="Rectangle 15"/>
          <p:cNvSpPr/>
          <p:nvPr/>
        </p:nvSpPr>
        <p:spPr>
          <a:xfrm>
            <a:off x="289084" y="4867381"/>
            <a:ext cx="3696806" cy="523220"/>
          </a:xfrm>
          <a:prstGeom prst="rect">
            <a:avLst/>
          </a:prstGeom>
        </p:spPr>
        <p:txBody>
          <a:bodyPr wrap="square">
            <a:spAutoFit/>
          </a:bodyPr>
          <a:lstStyle/>
          <a:p>
            <a:pPr lvl="0"/>
            <a:r>
              <a:rPr lang="en-GB" sz="1400" b="1" dirty="0">
                <a:solidFill>
                  <a:srgbClr val="000000"/>
                </a:solidFill>
                <a:latin typeface="Lato-Light"/>
              </a:rPr>
              <a:t>R6. </a:t>
            </a:r>
            <a:r>
              <a:rPr lang="en-GB" sz="1400" dirty="0">
                <a:solidFill>
                  <a:srgbClr val="000000"/>
                </a:solidFill>
                <a:latin typeface="Lato-Light"/>
              </a:rPr>
              <a:t>about how people make friends and what makes a good friendship</a:t>
            </a:r>
          </a:p>
        </p:txBody>
      </p:sp>
      <p:sp>
        <p:nvSpPr>
          <p:cNvPr id="18" name="Rectangle 17"/>
          <p:cNvSpPr/>
          <p:nvPr/>
        </p:nvSpPr>
        <p:spPr>
          <a:xfrm>
            <a:off x="4318190" y="823750"/>
            <a:ext cx="3696806" cy="4616648"/>
          </a:xfrm>
          <a:prstGeom prst="rect">
            <a:avLst/>
          </a:prstGeom>
        </p:spPr>
        <p:txBody>
          <a:bodyPr wrap="square">
            <a:spAutoFit/>
          </a:bodyPr>
          <a:lstStyle/>
          <a:p>
            <a:pPr lvl="0"/>
            <a:r>
              <a:rPr lang="en-GB" sz="1400" b="1" dirty="0">
                <a:solidFill>
                  <a:srgbClr val="000000"/>
                </a:solidFill>
                <a:latin typeface="Lato-Light"/>
              </a:rPr>
              <a:t>R13. </a:t>
            </a:r>
            <a:r>
              <a:rPr lang="en-GB" sz="1400" dirty="0">
                <a:solidFill>
                  <a:srgbClr val="000000"/>
                </a:solidFill>
                <a:latin typeface="Lato-Light"/>
              </a:rPr>
              <a:t>to recognise that some things are private and the importance of respecting privacy; that parts of their body covered by underwear are private</a:t>
            </a:r>
          </a:p>
          <a:p>
            <a:pPr lvl="0"/>
            <a:endParaRPr lang="en-GB" sz="1400" b="1" dirty="0">
              <a:solidFill>
                <a:srgbClr val="000000"/>
              </a:solidFill>
              <a:latin typeface="Lato-Light"/>
            </a:endParaRPr>
          </a:p>
          <a:p>
            <a:pPr lvl="0"/>
            <a:r>
              <a:rPr lang="en-GB" sz="1400" b="1" dirty="0">
                <a:solidFill>
                  <a:srgbClr val="000000"/>
                </a:solidFill>
                <a:latin typeface="Lato-Light"/>
              </a:rPr>
              <a:t>R15. </a:t>
            </a:r>
            <a:r>
              <a:rPr lang="en-GB" sz="1400" dirty="0">
                <a:solidFill>
                  <a:srgbClr val="000000"/>
                </a:solidFill>
                <a:latin typeface="Lato-Light"/>
              </a:rPr>
              <a:t>how to respond safely to adults they don’t know</a:t>
            </a:r>
          </a:p>
          <a:p>
            <a:pPr lvl="0"/>
            <a:endParaRPr lang="en-GB" sz="1400" b="1" dirty="0">
              <a:solidFill>
                <a:srgbClr val="000000"/>
              </a:solidFill>
              <a:latin typeface="Lato-Light"/>
            </a:endParaRPr>
          </a:p>
          <a:p>
            <a:pPr lvl="0"/>
            <a:r>
              <a:rPr lang="en-GB" sz="1400" b="1" dirty="0">
                <a:solidFill>
                  <a:srgbClr val="000000"/>
                </a:solidFill>
                <a:latin typeface="Lato-Light"/>
              </a:rPr>
              <a:t>R16. </a:t>
            </a:r>
            <a:r>
              <a:rPr lang="en-GB" sz="1400" dirty="0">
                <a:solidFill>
                  <a:srgbClr val="000000"/>
                </a:solidFill>
                <a:latin typeface="Lato-Light"/>
              </a:rPr>
              <a:t>about how to respond if physical contact makes them feel uncomfortable or unsafe</a:t>
            </a:r>
          </a:p>
          <a:p>
            <a:pPr lvl="0"/>
            <a:endParaRPr lang="en-GB" sz="1400" b="1" dirty="0">
              <a:solidFill>
                <a:srgbClr val="000000"/>
              </a:solidFill>
              <a:latin typeface="Lato-Light"/>
            </a:endParaRPr>
          </a:p>
          <a:p>
            <a:pPr lvl="0"/>
            <a:r>
              <a:rPr lang="en-GB" sz="1400" b="1" dirty="0">
                <a:solidFill>
                  <a:srgbClr val="000000"/>
                </a:solidFill>
                <a:latin typeface="Lato-Light"/>
              </a:rPr>
              <a:t>R17. </a:t>
            </a:r>
            <a:r>
              <a:rPr lang="en-GB" sz="1400" dirty="0">
                <a:solidFill>
                  <a:srgbClr val="000000"/>
                </a:solidFill>
                <a:latin typeface="Lato-Light"/>
              </a:rPr>
              <a:t>about knowing there are situations when they should ask for permission and also when their permission should be sought</a:t>
            </a:r>
          </a:p>
          <a:p>
            <a:pPr lvl="0"/>
            <a:endParaRPr lang="en-GB" sz="1400" b="1" dirty="0">
              <a:solidFill>
                <a:srgbClr val="000000"/>
              </a:solidFill>
              <a:latin typeface="Lato-Light"/>
            </a:endParaRPr>
          </a:p>
          <a:p>
            <a:pPr lvl="0"/>
            <a:r>
              <a:rPr lang="en-GB" sz="1400" b="1" dirty="0">
                <a:solidFill>
                  <a:srgbClr val="000000"/>
                </a:solidFill>
                <a:latin typeface="Lato-Light"/>
              </a:rPr>
              <a:t>R18. </a:t>
            </a:r>
            <a:r>
              <a:rPr lang="en-GB" sz="1400" dirty="0">
                <a:solidFill>
                  <a:srgbClr val="000000"/>
                </a:solidFill>
                <a:latin typeface="Lato-Light"/>
              </a:rPr>
              <a:t>about the importance of not keeping adults’ secrets (only happy surprises  that others will find out about eventually)</a:t>
            </a:r>
            <a:r>
              <a:rPr lang="en-GB" sz="1400" b="1" dirty="0">
                <a:solidFill>
                  <a:srgbClr val="000000"/>
                </a:solidFill>
                <a:latin typeface="Lato-Light"/>
              </a:rPr>
              <a:t> </a:t>
            </a:r>
          </a:p>
          <a:p>
            <a:pPr lvl="0"/>
            <a:endParaRPr lang="en-GB" sz="1400" b="1" dirty="0">
              <a:solidFill>
                <a:srgbClr val="000000"/>
              </a:solidFill>
              <a:latin typeface="Lato-Light"/>
            </a:endParaRPr>
          </a:p>
        </p:txBody>
      </p:sp>
      <p:sp>
        <p:nvSpPr>
          <p:cNvPr id="19" name="Rectangle 18"/>
          <p:cNvSpPr/>
          <p:nvPr/>
        </p:nvSpPr>
        <p:spPr>
          <a:xfrm>
            <a:off x="289083" y="5523659"/>
            <a:ext cx="3851287" cy="738664"/>
          </a:xfrm>
          <a:prstGeom prst="rect">
            <a:avLst/>
          </a:prstGeom>
        </p:spPr>
        <p:txBody>
          <a:bodyPr wrap="square">
            <a:spAutoFit/>
          </a:bodyPr>
          <a:lstStyle/>
          <a:p>
            <a:pPr lvl="0"/>
            <a:r>
              <a:rPr lang="en-GB" sz="1400" b="1" dirty="0">
                <a:solidFill>
                  <a:srgbClr val="000000"/>
                </a:solidFill>
                <a:latin typeface="Lato-Light"/>
              </a:rPr>
              <a:t>R10. </a:t>
            </a:r>
            <a:r>
              <a:rPr lang="en-GB" sz="1400" dirty="0">
                <a:solidFill>
                  <a:srgbClr val="000000"/>
                </a:solidFill>
                <a:latin typeface="Lato-Light"/>
              </a:rPr>
              <a:t>that bodies and feelings can be hurt by words and actions; that people can say hurtful things online</a:t>
            </a:r>
          </a:p>
        </p:txBody>
      </p:sp>
      <p:sp>
        <p:nvSpPr>
          <p:cNvPr id="13" name="Rectangle 12">
            <a:extLst>
              <a:ext uri="{FF2B5EF4-FFF2-40B4-BE49-F238E27FC236}">
                <a16:creationId xmlns:a16="http://schemas.microsoft.com/office/drawing/2014/main" id="{153F5C52-4E4D-4955-B820-DF0B536946F8}"/>
              </a:ext>
            </a:extLst>
          </p:cNvPr>
          <p:cNvSpPr/>
          <p:nvPr/>
        </p:nvSpPr>
        <p:spPr>
          <a:xfrm>
            <a:off x="4343083" y="5408002"/>
            <a:ext cx="7599105" cy="1031051"/>
          </a:xfrm>
          <a:prstGeom prst="rect">
            <a:avLst/>
          </a:prstGeom>
        </p:spPr>
        <p:txBody>
          <a:bodyPr wrap="square">
            <a:spAutoFit/>
          </a:bodyPr>
          <a:lstStyle/>
          <a:p>
            <a:r>
              <a:rPr lang="en-GB" sz="1100" dirty="0">
                <a:latin typeface="Calibri" panose="020F0502020204030204" pitchFamily="34" charset="0"/>
                <a:ea typeface="Times New Roman" panose="02020603050405020304" pitchFamily="18" charset="0"/>
                <a:cs typeface="Calibri" panose="020F0502020204030204" pitchFamily="34" charset="0"/>
              </a:rPr>
              <a:t>The statement achieved by Reception over the Year is:</a:t>
            </a:r>
          </a:p>
          <a:p>
            <a:endParaRPr lang="en-GB" sz="600" dirty="0">
              <a:latin typeface="Calibri" panose="020F0502020204030204" pitchFamily="34" charset="0"/>
              <a:ea typeface="Times New Roman" panose="02020603050405020304" pitchFamily="18" charset="0"/>
              <a:cs typeface="Calibri" panose="020F0502020204030204" pitchFamily="34" charset="0"/>
            </a:endParaRPr>
          </a:p>
          <a:p>
            <a:r>
              <a:rPr lang="en-GB" sz="1100" b="1" dirty="0">
                <a:latin typeface="Calibri" panose="020F0502020204030204" pitchFamily="34" charset="0"/>
                <a:ea typeface="Times New Roman" panose="02020603050405020304" pitchFamily="18" charset="0"/>
                <a:cs typeface="Calibri" panose="020F0502020204030204" pitchFamily="34" charset="0"/>
              </a:rPr>
              <a:t>Making relationships </a:t>
            </a:r>
            <a:endParaRPr lang="en-GB" sz="1100" b="1" dirty="0">
              <a:latin typeface="Calibri" panose="020F0502020204030204" pitchFamily="34" charset="0"/>
              <a:ea typeface="Times New Roman" panose="02020603050405020304" pitchFamily="18" charset="0"/>
              <a:cs typeface="Times New Roman" panose="02020603050405020304" pitchFamily="18" charset="0"/>
            </a:endParaRPr>
          </a:p>
          <a:p>
            <a:r>
              <a:rPr lang="en-GB" sz="1100" dirty="0">
                <a:latin typeface="Calibri" panose="020F0502020204030204" pitchFamily="34" charset="0"/>
                <a:ea typeface="Times New Roman" panose="02020603050405020304" pitchFamily="18" charset="0"/>
                <a:cs typeface="Calibri" panose="020F0502020204030204" pitchFamily="34" charset="0"/>
              </a:rPr>
              <a:t>Children play co-operatively, taking turns with others. They take account of one another’s ideas about how to organise their activity. They show sensitivity to others’ needs and feelings, and form positive relationships with adults and other children </a:t>
            </a:r>
          </a:p>
          <a:p>
            <a:endParaRPr lang="en-GB" sz="1100" b="1" dirty="0">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524663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9317" y="820645"/>
            <a:ext cx="11675836" cy="5531036"/>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p:cNvSpPr txBox="1"/>
          <p:nvPr/>
        </p:nvSpPr>
        <p:spPr>
          <a:xfrm>
            <a:off x="269317" y="108718"/>
            <a:ext cx="6364243" cy="954107"/>
          </a:xfrm>
          <a:prstGeom prst="rect">
            <a:avLst/>
          </a:prstGeom>
          <a:noFill/>
        </p:spPr>
        <p:txBody>
          <a:bodyPr wrap="none" rtlCol="0">
            <a:spAutoFit/>
          </a:bodyPr>
          <a:lstStyle/>
          <a:p>
            <a:r>
              <a:rPr lang="en-GB" sz="2800" b="1" u="sng" dirty="0"/>
              <a:t>Reception: </a:t>
            </a:r>
            <a:r>
              <a:rPr lang="en-GB" sz="2800" dirty="0">
                <a:solidFill>
                  <a:srgbClr val="000000"/>
                </a:solidFill>
                <a:latin typeface="Tahoma" panose="020B0604030504040204" pitchFamily="34" charset="0"/>
                <a:ea typeface="Tahoma" panose="020B0604030504040204" pitchFamily="34" charset="0"/>
                <a:cs typeface="Tahoma" panose="020B0604030504040204" pitchFamily="34" charset="0"/>
              </a:rPr>
              <a:t>– Living in the wider world</a:t>
            </a:r>
          </a:p>
          <a:p>
            <a:endParaRPr lang="en-GB" sz="2800" b="1" u="sng" dirty="0"/>
          </a:p>
        </p:txBody>
      </p:sp>
      <p:sp>
        <p:nvSpPr>
          <p:cNvPr id="7" name="Rectangle 6"/>
          <p:cNvSpPr/>
          <p:nvPr/>
        </p:nvSpPr>
        <p:spPr>
          <a:xfrm>
            <a:off x="269317" y="823750"/>
            <a:ext cx="3993590" cy="4001095"/>
          </a:xfrm>
          <a:prstGeom prst="rect">
            <a:avLst/>
          </a:prstGeom>
        </p:spPr>
        <p:txBody>
          <a:bodyPr wrap="square">
            <a:spAutoFit/>
          </a:bodyPr>
          <a:lstStyle/>
          <a:p>
            <a:pPr lvl="0"/>
            <a:r>
              <a:rPr lang="en-GB" b="1" dirty="0">
                <a:solidFill>
                  <a:srgbClr val="000000"/>
                </a:solidFill>
                <a:latin typeface="Tahoma" panose="020B0604030504040204" pitchFamily="34" charset="0"/>
                <a:ea typeface="Tahoma" panose="020B0604030504040204" pitchFamily="34" charset="0"/>
                <a:cs typeface="Tahoma" panose="020B0604030504040204" pitchFamily="34" charset="0"/>
              </a:rPr>
              <a:t>Curriculum targets</a:t>
            </a:r>
            <a:r>
              <a:rPr lang="en-GB" dirty="0">
                <a:solidFill>
                  <a:srgbClr val="000000"/>
                </a:solidFill>
                <a:latin typeface="Tahoma" panose="020B0604030504040204" pitchFamily="34" charset="0"/>
                <a:ea typeface="Tahoma" panose="020B0604030504040204" pitchFamily="34" charset="0"/>
                <a:cs typeface="Tahoma" panose="020B0604030504040204" pitchFamily="34" charset="0"/>
              </a:rPr>
              <a:t>:</a:t>
            </a:r>
          </a:p>
          <a:p>
            <a:endParaRPr lang="en-GB" b="1" i="1" dirty="0">
              <a:solidFill>
                <a:srgbClr val="FF0000"/>
              </a:solidFill>
            </a:endParaRPr>
          </a:p>
          <a:p>
            <a:r>
              <a:rPr lang="en-GB" sz="1600" b="1" i="1" dirty="0"/>
              <a:t>Shared responsibilities</a:t>
            </a:r>
          </a:p>
          <a:p>
            <a:r>
              <a:rPr lang="en-GB" sz="1600" b="1" dirty="0"/>
              <a:t>L1. </a:t>
            </a:r>
            <a:r>
              <a:rPr lang="en-GB" sz="1600" dirty="0"/>
              <a:t>about what rules are, why they are needed, and why different rules are needed for different situations</a:t>
            </a:r>
          </a:p>
          <a:p>
            <a:endParaRPr lang="en-GB" sz="1600" dirty="0"/>
          </a:p>
          <a:p>
            <a:r>
              <a:rPr lang="en-GB" sz="1600" b="1" dirty="0"/>
              <a:t>L2. </a:t>
            </a:r>
            <a:r>
              <a:rPr lang="en-GB" sz="1600" dirty="0"/>
              <a:t>how people and other living things have different needs; about the responsibilities of caring for them</a:t>
            </a:r>
          </a:p>
          <a:p>
            <a:endParaRPr lang="en-GB" sz="1600" dirty="0"/>
          </a:p>
          <a:p>
            <a:r>
              <a:rPr lang="en-GB" sz="1600" b="1" dirty="0"/>
              <a:t>L3. </a:t>
            </a:r>
            <a:r>
              <a:rPr lang="en-GB" sz="1600" dirty="0"/>
              <a:t>about things they can do to help look after their environment</a:t>
            </a:r>
          </a:p>
          <a:p>
            <a:pPr lvl="0"/>
            <a:endParaRPr lang="en-GB"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lvl="0"/>
            <a:endParaRPr lang="en-GB" dirty="0">
              <a:solidFill>
                <a:srgbClr val="000000"/>
              </a:solidFill>
              <a:latin typeface="Tahoma" panose="020B0604030504040204" pitchFamily="34" charset="0"/>
              <a:ea typeface="Tahoma" panose="020B0604030504040204" pitchFamily="34" charset="0"/>
              <a:cs typeface="Tahoma" panose="020B0604030504040204" pitchFamily="34" charset="0"/>
            </a:endParaRPr>
          </a:p>
        </p:txBody>
      </p:sp>
      <p:sp>
        <p:nvSpPr>
          <p:cNvPr id="23" name="Rectangle 22"/>
          <p:cNvSpPr/>
          <p:nvPr/>
        </p:nvSpPr>
        <p:spPr>
          <a:xfrm>
            <a:off x="5196399" y="1062825"/>
            <a:ext cx="6057900" cy="2800767"/>
          </a:xfrm>
          <a:prstGeom prst="rect">
            <a:avLst/>
          </a:prstGeom>
        </p:spPr>
        <p:txBody>
          <a:bodyPr wrap="square">
            <a:spAutoFit/>
          </a:bodyPr>
          <a:lstStyle/>
          <a:p>
            <a:r>
              <a:rPr lang="en-GB" sz="1600" b="1" dirty="0"/>
              <a:t>Economic wellbeing: Aspirations, work and career</a:t>
            </a:r>
          </a:p>
          <a:p>
            <a:endParaRPr lang="en-GB" sz="1600" b="1" dirty="0"/>
          </a:p>
          <a:p>
            <a:r>
              <a:rPr lang="en-GB" sz="1600" b="1" dirty="0"/>
              <a:t>L14. </a:t>
            </a:r>
            <a:r>
              <a:rPr lang="en-GB" sz="1600" dirty="0"/>
              <a:t>that everyone has different strengths</a:t>
            </a:r>
          </a:p>
          <a:p>
            <a:endParaRPr lang="en-GB" sz="1600" dirty="0"/>
          </a:p>
          <a:p>
            <a:r>
              <a:rPr lang="en-GB" sz="1600" b="1" dirty="0"/>
              <a:t>L15. </a:t>
            </a:r>
            <a:r>
              <a:rPr lang="en-GB" sz="1600" dirty="0"/>
              <a:t>that jobs help people to earn money to pay for things</a:t>
            </a:r>
          </a:p>
          <a:p>
            <a:endParaRPr lang="en-GB" sz="1600" dirty="0"/>
          </a:p>
          <a:p>
            <a:r>
              <a:rPr lang="en-GB" sz="1600" b="1" dirty="0"/>
              <a:t>L16. </a:t>
            </a:r>
            <a:r>
              <a:rPr lang="en-GB" sz="1600" dirty="0"/>
              <a:t>different jobs that people they know or people who work in the community do </a:t>
            </a:r>
            <a:endParaRPr lang="en-GB" sz="1600" dirty="0">
              <a:solidFill>
                <a:srgbClr val="FF0000"/>
              </a:solidFill>
            </a:endParaRPr>
          </a:p>
          <a:p>
            <a:endParaRPr lang="en-GB" sz="1600" dirty="0"/>
          </a:p>
          <a:p>
            <a:r>
              <a:rPr lang="en-GB" sz="1600" b="1" dirty="0"/>
              <a:t>L17. </a:t>
            </a:r>
            <a:r>
              <a:rPr lang="en-GB" sz="1600" dirty="0"/>
              <a:t>about some of the strengths and interests someone might need to do different jobs</a:t>
            </a:r>
          </a:p>
        </p:txBody>
      </p:sp>
      <p:sp>
        <p:nvSpPr>
          <p:cNvPr id="8" name="Rectangle 7"/>
          <p:cNvSpPr/>
          <p:nvPr/>
        </p:nvSpPr>
        <p:spPr>
          <a:xfrm>
            <a:off x="284891" y="4495351"/>
            <a:ext cx="3610453" cy="1508105"/>
          </a:xfrm>
          <a:prstGeom prst="rect">
            <a:avLst/>
          </a:prstGeom>
        </p:spPr>
        <p:txBody>
          <a:bodyPr wrap="square">
            <a:spAutoFit/>
          </a:bodyPr>
          <a:lstStyle/>
          <a:p>
            <a:pPr lvl="0"/>
            <a:r>
              <a:rPr lang="en-GB" sz="1600" b="1" dirty="0">
                <a:solidFill>
                  <a:srgbClr val="000000"/>
                </a:solidFill>
              </a:rPr>
              <a:t>Economic wellbeing: Money</a:t>
            </a:r>
          </a:p>
          <a:p>
            <a:r>
              <a:rPr lang="en-GB" sz="1600" b="1" dirty="0"/>
              <a:t>L10. </a:t>
            </a:r>
            <a:r>
              <a:rPr lang="en-GB" sz="1600" dirty="0"/>
              <a:t>what </a:t>
            </a:r>
            <a:r>
              <a:rPr lang="en-GB" sz="1600" dirty="0">
                <a:solidFill>
                  <a:srgbClr val="000000"/>
                </a:solidFill>
              </a:rPr>
              <a:t>money is; forms that money comes in; that money </a:t>
            </a:r>
            <a:r>
              <a:rPr lang="en-GB" sz="1600" dirty="0"/>
              <a:t>comes from different sources – link into Maths topic work</a:t>
            </a:r>
          </a:p>
          <a:p>
            <a:pPr lvl="0"/>
            <a:r>
              <a:rPr lang="en-GB" sz="1200" dirty="0">
                <a:solidFill>
                  <a:srgbClr val="000000"/>
                </a:solidFill>
              </a:rPr>
              <a:t> </a:t>
            </a:r>
            <a:endParaRPr lang="en-GB" sz="1600" dirty="0"/>
          </a:p>
        </p:txBody>
      </p:sp>
      <p:sp>
        <p:nvSpPr>
          <p:cNvPr id="4" name="Rectangle 3">
            <a:extLst>
              <a:ext uri="{FF2B5EF4-FFF2-40B4-BE49-F238E27FC236}">
                <a16:creationId xmlns:a16="http://schemas.microsoft.com/office/drawing/2014/main" id="{CB1A86E1-C57D-43AB-B1FE-7E2F0C2BE010}"/>
              </a:ext>
            </a:extLst>
          </p:cNvPr>
          <p:cNvSpPr/>
          <p:nvPr/>
        </p:nvSpPr>
        <p:spPr>
          <a:xfrm>
            <a:off x="4759773" y="4471736"/>
            <a:ext cx="6931152" cy="1523494"/>
          </a:xfrm>
          <a:prstGeom prst="rect">
            <a:avLst/>
          </a:prstGeom>
        </p:spPr>
        <p:txBody>
          <a:bodyPr wrap="square">
            <a:spAutoFit/>
          </a:bodyPr>
          <a:lstStyle/>
          <a:p>
            <a:r>
              <a:rPr lang="en-GB" sz="1400" dirty="0">
                <a:latin typeface="Calibri" panose="020F0502020204030204" pitchFamily="34" charset="0"/>
                <a:ea typeface="Times New Roman" panose="02020603050405020304" pitchFamily="18" charset="0"/>
                <a:cs typeface="Calibri" panose="020F0502020204030204" pitchFamily="34" charset="0"/>
              </a:rPr>
              <a:t>The statement achieved by Reception over the Year is:</a:t>
            </a:r>
          </a:p>
          <a:p>
            <a:endParaRPr lang="en-GB" sz="900" dirty="0">
              <a:latin typeface="Calibri" panose="020F0502020204030204" pitchFamily="34" charset="0"/>
              <a:ea typeface="Times New Roman" panose="02020603050405020304" pitchFamily="18" charset="0"/>
              <a:cs typeface="Calibri" panose="020F0502020204030204" pitchFamily="34" charset="0"/>
            </a:endParaRPr>
          </a:p>
          <a:p>
            <a:r>
              <a:rPr lang="en-GB" sz="1400" b="1" dirty="0">
                <a:latin typeface="Calibri" panose="020F0502020204030204" pitchFamily="34" charset="0"/>
                <a:ea typeface="Times New Roman" panose="02020603050405020304" pitchFamily="18" charset="0"/>
                <a:cs typeface="Calibri" panose="020F0502020204030204" pitchFamily="34" charset="0"/>
              </a:rPr>
              <a:t>Self confidence and self awareness </a:t>
            </a:r>
            <a:endParaRPr lang="en-GB" sz="1400" b="1" dirty="0">
              <a:latin typeface="Calibri" panose="020F0502020204030204" pitchFamily="34" charset="0"/>
              <a:ea typeface="Times New Roman" panose="02020603050405020304" pitchFamily="18" charset="0"/>
              <a:cs typeface="Times New Roman" panose="02020603050405020304" pitchFamily="18" charset="0"/>
            </a:endParaRPr>
          </a:p>
          <a:p>
            <a:r>
              <a:rPr lang="en-GB" sz="1400" dirty="0">
                <a:latin typeface="Calibri" panose="020F0502020204030204" pitchFamily="34" charset="0"/>
                <a:ea typeface="Times New Roman" panose="02020603050405020304" pitchFamily="18" charset="0"/>
                <a:cs typeface="Calibri" panose="020F0502020204030204" pitchFamily="34" charset="0"/>
              </a:rPr>
              <a:t>Children are confident to try new activities, and say why they like some activities more than others. They are confident to speak in a familiar group, will talk about their ideas, and will choose the resources they need for their chosen activities. They say when they do or don’t need help.</a:t>
            </a:r>
          </a:p>
        </p:txBody>
      </p:sp>
    </p:spTree>
    <p:extLst>
      <p:ext uri="{BB962C8B-B14F-4D97-AF65-F5344CB8AC3E}">
        <p14:creationId xmlns:p14="http://schemas.microsoft.com/office/powerpoint/2010/main" val="996210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69317" y="820645"/>
            <a:ext cx="11658977" cy="553103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p:cNvSpPr txBox="1"/>
          <p:nvPr/>
        </p:nvSpPr>
        <p:spPr>
          <a:xfrm>
            <a:off x="445264" y="150265"/>
            <a:ext cx="9502666" cy="954107"/>
          </a:xfrm>
          <a:prstGeom prst="rect">
            <a:avLst/>
          </a:prstGeom>
          <a:noFill/>
        </p:spPr>
        <p:txBody>
          <a:bodyPr wrap="none" rtlCol="0">
            <a:spAutoFit/>
          </a:bodyPr>
          <a:lstStyle/>
          <a:p>
            <a:pPr lvl="0"/>
            <a:r>
              <a:rPr lang="en-GB" sz="2800" b="1" u="sng" dirty="0"/>
              <a:t>Year 1: Topic 1 - </a:t>
            </a:r>
            <a:r>
              <a:rPr lang="en-GB" sz="2800" u="sng" dirty="0">
                <a:solidFill>
                  <a:srgbClr val="000000"/>
                </a:solidFill>
                <a:latin typeface="Tahoma" panose="020B0604030504040204" pitchFamily="34" charset="0"/>
                <a:ea typeface="Tahoma" panose="020B0604030504040204" pitchFamily="34" charset="0"/>
                <a:cs typeface="Tahoma" panose="020B0604030504040204" pitchFamily="34" charset="0"/>
              </a:rPr>
              <a:t>Health and wellbeing - Important People</a:t>
            </a:r>
          </a:p>
          <a:p>
            <a:endParaRPr lang="en-GB" sz="2800" b="1" u="sng" dirty="0"/>
          </a:p>
        </p:txBody>
      </p:sp>
      <p:sp>
        <p:nvSpPr>
          <p:cNvPr id="6" name="Rectangle 5"/>
          <p:cNvSpPr/>
          <p:nvPr/>
        </p:nvSpPr>
        <p:spPr>
          <a:xfrm>
            <a:off x="308695" y="842638"/>
            <a:ext cx="3850555" cy="5109091"/>
          </a:xfrm>
          <a:prstGeom prst="rect">
            <a:avLst/>
          </a:prstGeom>
        </p:spPr>
        <p:txBody>
          <a:bodyPr wrap="square">
            <a:spAutoFit/>
          </a:bodyPr>
          <a:lstStyle/>
          <a:p>
            <a:r>
              <a:rPr lang="en-GB" b="1" dirty="0">
                <a:solidFill>
                  <a:srgbClr val="000000"/>
                </a:solidFill>
                <a:latin typeface="Tahoma" panose="020B0604030504040204" pitchFamily="34" charset="0"/>
                <a:ea typeface="Tahoma" panose="020B0604030504040204" pitchFamily="34" charset="0"/>
                <a:cs typeface="Tahoma" panose="020B0604030504040204" pitchFamily="34" charset="0"/>
              </a:rPr>
              <a:t>Curriculum targets</a:t>
            </a:r>
            <a:r>
              <a:rPr lang="en-GB" dirty="0">
                <a:solidFill>
                  <a:srgbClr val="000000"/>
                </a:solidFill>
                <a:latin typeface="Tahoma" panose="020B0604030504040204" pitchFamily="34" charset="0"/>
                <a:ea typeface="Tahoma" panose="020B0604030504040204" pitchFamily="34" charset="0"/>
                <a:cs typeface="Tahoma" panose="020B0604030504040204" pitchFamily="34" charset="0"/>
              </a:rPr>
              <a:t>: </a:t>
            </a:r>
          </a:p>
          <a:p>
            <a:r>
              <a:rPr lang="en-GB" sz="1400" b="1" dirty="0">
                <a:latin typeface="Lato-Light"/>
              </a:rPr>
              <a:t>H28. </a:t>
            </a:r>
            <a:r>
              <a:rPr lang="en-GB" sz="1400" dirty="0">
                <a:latin typeface="Lato-Light"/>
              </a:rPr>
              <a:t>about rules and age restrictions that keep us safe</a:t>
            </a:r>
          </a:p>
          <a:p>
            <a:endParaRPr lang="en-GB" sz="1400" b="1" dirty="0">
              <a:latin typeface="Lato-Light"/>
            </a:endParaRPr>
          </a:p>
          <a:p>
            <a:r>
              <a:rPr lang="en-GB" sz="1400" b="1" dirty="0">
                <a:latin typeface="Lato-Light"/>
              </a:rPr>
              <a:t>R1. </a:t>
            </a:r>
            <a:r>
              <a:rPr lang="en-GB" sz="1400" dirty="0">
                <a:latin typeface="Lato-Light"/>
              </a:rPr>
              <a:t>about the roles different people (e.g. acquaintances, friends and relatives) play in our lives</a:t>
            </a:r>
          </a:p>
          <a:p>
            <a:endParaRPr lang="en-GB" sz="1400" b="1" dirty="0">
              <a:latin typeface="Lato-Light"/>
            </a:endParaRPr>
          </a:p>
          <a:p>
            <a:r>
              <a:rPr lang="en-GB" sz="1400" b="1" dirty="0">
                <a:latin typeface="Lato-Light"/>
              </a:rPr>
              <a:t>R2. </a:t>
            </a:r>
            <a:r>
              <a:rPr lang="en-GB" sz="1400" dirty="0">
                <a:latin typeface="Lato-Light"/>
              </a:rPr>
              <a:t>to identify the people who love and care for them and what they do to help them feel cared for</a:t>
            </a:r>
          </a:p>
          <a:p>
            <a:endParaRPr lang="en-GB" sz="1400" b="1" dirty="0">
              <a:latin typeface="Lato-Light"/>
            </a:endParaRPr>
          </a:p>
          <a:p>
            <a:r>
              <a:rPr lang="en-GB" sz="1400" b="1" dirty="0">
                <a:latin typeface="Lato-Light"/>
              </a:rPr>
              <a:t>R3. </a:t>
            </a:r>
            <a:r>
              <a:rPr lang="en-GB" sz="1400" dirty="0">
                <a:latin typeface="Lato-Light"/>
              </a:rPr>
              <a:t>about different types of families including those that may be different to their own</a:t>
            </a:r>
          </a:p>
          <a:p>
            <a:endParaRPr lang="en-GB" sz="1400" b="1" dirty="0">
              <a:latin typeface="Lato-Light"/>
            </a:endParaRPr>
          </a:p>
          <a:p>
            <a:r>
              <a:rPr lang="en-GB" sz="1400" b="1" dirty="0">
                <a:latin typeface="Lato-Light"/>
              </a:rPr>
              <a:t>R4. </a:t>
            </a:r>
            <a:r>
              <a:rPr lang="en-GB" sz="1400" dirty="0">
                <a:latin typeface="Lato-Light"/>
              </a:rPr>
              <a:t>to identify common features of family life</a:t>
            </a:r>
          </a:p>
          <a:p>
            <a:endParaRPr lang="en-GB" sz="1400" dirty="0">
              <a:latin typeface="Lato-Light"/>
            </a:endParaRPr>
          </a:p>
          <a:p>
            <a:pPr lvl="0"/>
            <a:r>
              <a:rPr lang="en-GB" sz="1400" b="1" dirty="0">
                <a:solidFill>
                  <a:srgbClr val="000000"/>
                </a:solidFill>
                <a:latin typeface="Lato-Light"/>
              </a:rPr>
              <a:t>R5. </a:t>
            </a:r>
            <a:r>
              <a:rPr lang="en-GB" sz="1400" dirty="0">
                <a:solidFill>
                  <a:srgbClr val="000000"/>
                </a:solidFill>
                <a:latin typeface="Lato-Light"/>
              </a:rPr>
              <a:t>that it is important to tell someone (such as their teacher) if something about their family makes them unhappy or worried</a:t>
            </a:r>
          </a:p>
          <a:p>
            <a:pPr lvl="0"/>
            <a:endParaRPr lang="en-GB" sz="1400" b="1" dirty="0">
              <a:solidFill>
                <a:srgbClr val="000000"/>
              </a:solidFill>
              <a:latin typeface="Lato-Light"/>
            </a:endParaRPr>
          </a:p>
          <a:p>
            <a:pPr lvl="0"/>
            <a:r>
              <a:rPr lang="en-GB" sz="1400" b="1" dirty="0">
                <a:solidFill>
                  <a:srgbClr val="000000"/>
                </a:solidFill>
                <a:latin typeface="Lato-Light"/>
              </a:rPr>
              <a:t>R6. </a:t>
            </a:r>
            <a:r>
              <a:rPr lang="en-GB" sz="1400" dirty="0">
                <a:solidFill>
                  <a:srgbClr val="000000"/>
                </a:solidFill>
                <a:latin typeface="Lato-Light"/>
              </a:rPr>
              <a:t>about how people make friends and what makes a good friendship</a:t>
            </a:r>
            <a:endParaRPr lang="en-GB" sz="1400" dirty="0">
              <a:latin typeface="Lato-Light"/>
            </a:endParaRPr>
          </a:p>
        </p:txBody>
      </p:sp>
      <p:sp>
        <p:nvSpPr>
          <p:cNvPr id="15" name="Rectangle 14"/>
          <p:cNvSpPr/>
          <p:nvPr/>
        </p:nvSpPr>
        <p:spPr>
          <a:xfrm>
            <a:off x="8178800" y="1104372"/>
            <a:ext cx="3749494" cy="3108543"/>
          </a:xfrm>
          <a:prstGeom prst="rect">
            <a:avLst/>
          </a:prstGeom>
        </p:spPr>
        <p:txBody>
          <a:bodyPr wrap="square">
            <a:spAutoFit/>
          </a:bodyPr>
          <a:lstStyle/>
          <a:p>
            <a:r>
              <a:rPr lang="en-GB" sz="1400" b="1" dirty="0">
                <a:latin typeface="Lato-Light"/>
              </a:rPr>
              <a:t>Economic wellbeing: Aspirations, work and career –</a:t>
            </a:r>
          </a:p>
          <a:p>
            <a:endParaRPr lang="en-GB" sz="1400" b="1" dirty="0">
              <a:latin typeface="Lato-Light"/>
            </a:endParaRPr>
          </a:p>
          <a:p>
            <a:r>
              <a:rPr lang="en-GB" sz="1400" b="1" dirty="0">
                <a:latin typeface="Lato-Light"/>
              </a:rPr>
              <a:t>L14. </a:t>
            </a:r>
            <a:r>
              <a:rPr lang="en-GB" sz="1400" dirty="0">
                <a:latin typeface="Lato-Light"/>
              </a:rPr>
              <a:t>that everyone has different strengths</a:t>
            </a:r>
          </a:p>
          <a:p>
            <a:endParaRPr lang="en-GB" sz="1400" dirty="0">
              <a:latin typeface="Lato-Light"/>
            </a:endParaRPr>
          </a:p>
          <a:p>
            <a:r>
              <a:rPr lang="en-GB" sz="1400" b="1" dirty="0">
                <a:latin typeface="Lato-Light"/>
              </a:rPr>
              <a:t>L15. </a:t>
            </a:r>
            <a:r>
              <a:rPr lang="en-GB" sz="1400" dirty="0">
                <a:latin typeface="Lato-Light"/>
              </a:rPr>
              <a:t>that jobs help people to earn money to pay for things</a:t>
            </a:r>
          </a:p>
          <a:p>
            <a:endParaRPr lang="en-GB" sz="1400" dirty="0">
              <a:latin typeface="Lato-Light"/>
            </a:endParaRPr>
          </a:p>
          <a:p>
            <a:r>
              <a:rPr lang="en-GB" sz="1400" b="1" dirty="0">
                <a:latin typeface="Lato-Light"/>
              </a:rPr>
              <a:t>L16. </a:t>
            </a:r>
            <a:r>
              <a:rPr lang="en-GB" sz="1400" dirty="0">
                <a:latin typeface="Lato-Light"/>
              </a:rPr>
              <a:t>different jobs that people they know or people who work in the community do.</a:t>
            </a:r>
          </a:p>
          <a:p>
            <a:endParaRPr lang="en-GB" sz="1400" dirty="0">
              <a:latin typeface="Lato-Light"/>
            </a:endParaRPr>
          </a:p>
          <a:p>
            <a:r>
              <a:rPr lang="en-GB" sz="1400" b="1" dirty="0">
                <a:latin typeface="Lato-Light"/>
              </a:rPr>
              <a:t>L17. </a:t>
            </a:r>
            <a:r>
              <a:rPr lang="en-GB" sz="1400" dirty="0">
                <a:latin typeface="Lato-Light"/>
              </a:rPr>
              <a:t>about some of the strengths and interests someone might need to do different jobs</a:t>
            </a:r>
          </a:p>
        </p:txBody>
      </p:sp>
      <p:sp>
        <p:nvSpPr>
          <p:cNvPr id="3" name="Rectangle 2"/>
          <p:cNvSpPr/>
          <p:nvPr/>
        </p:nvSpPr>
        <p:spPr>
          <a:xfrm>
            <a:off x="4159250" y="820645"/>
            <a:ext cx="4019550" cy="3108543"/>
          </a:xfrm>
          <a:prstGeom prst="rect">
            <a:avLst/>
          </a:prstGeom>
        </p:spPr>
        <p:txBody>
          <a:bodyPr wrap="square">
            <a:spAutoFit/>
          </a:bodyPr>
          <a:lstStyle/>
          <a:p>
            <a:pPr lvl="0"/>
            <a:endParaRPr lang="en-GB" sz="1400" b="1" dirty="0">
              <a:solidFill>
                <a:srgbClr val="000000"/>
              </a:solidFill>
              <a:latin typeface="Lato-Light"/>
            </a:endParaRPr>
          </a:p>
          <a:p>
            <a:pPr lvl="0"/>
            <a:r>
              <a:rPr lang="en-GB" sz="1400" b="1" dirty="0">
                <a:solidFill>
                  <a:srgbClr val="000000"/>
                </a:solidFill>
                <a:latin typeface="Lato-Light"/>
              </a:rPr>
              <a:t>Relationships</a:t>
            </a:r>
          </a:p>
          <a:p>
            <a:pPr lvl="0"/>
            <a:endParaRPr lang="en-GB" sz="1400" b="1" dirty="0">
              <a:solidFill>
                <a:srgbClr val="000000"/>
              </a:solidFill>
              <a:latin typeface="Lato-Light"/>
            </a:endParaRPr>
          </a:p>
          <a:p>
            <a:pPr lvl="0"/>
            <a:r>
              <a:rPr lang="en-GB" sz="1400" b="1" dirty="0">
                <a:solidFill>
                  <a:srgbClr val="000000"/>
                </a:solidFill>
                <a:latin typeface="Lato-Light"/>
              </a:rPr>
              <a:t>R7. </a:t>
            </a:r>
            <a:r>
              <a:rPr lang="en-GB" sz="1400" dirty="0">
                <a:solidFill>
                  <a:srgbClr val="000000"/>
                </a:solidFill>
                <a:latin typeface="Lato-Light"/>
              </a:rPr>
              <a:t>about how to recognise when they or someone else feels lonely and what to do</a:t>
            </a:r>
          </a:p>
          <a:p>
            <a:pPr lvl="0"/>
            <a:endParaRPr lang="en-GB" sz="1400" b="1" dirty="0">
              <a:solidFill>
                <a:srgbClr val="000000"/>
              </a:solidFill>
              <a:latin typeface="Lato-Light"/>
            </a:endParaRPr>
          </a:p>
          <a:p>
            <a:pPr lvl="0"/>
            <a:r>
              <a:rPr lang="en-GB" sz="1400" b="1" dirty="0">
                <a:solidFill>
                  <a:srgbClr val="000000"/>
                </a:solidFill>
                <a:latin typeface="Lato-Light"/>
              </a:rPr>
              <a:t>R9. </a:t>
            </a:r>
            <a:r>
              <a:rPr lang="en-GB" sz="1400" dirty="0">
                <a:solidFill>
                  <a:srgbClr val="000000"/>
                </a:solidFill>
                <a:latin typeface="Lato-Light"/>
              </a:rPr>
              <a:t>how to ask for help if a friendship is making them feel unhappy</a:t>
            </a:r>
          </a:p>
          <a:p>
            <a:pPr lvl="0"/>
            <a:endParaRPr lang="en-GB" sz="1400" b="1" dirty="0">
              <a:solidFill>
                <a:srgbClr val="000000"/>
              </a:solidFill>
              <a:latin typeface="Lato-Light"/>
            </a:endParaRPr>
          </a:p>
          <a:p>
            <a:pPr lvl="0"/>
            <a:r>
              <a:rPr lang="en-GB" sz="1400" b="1" dirty="0">
                <a:solidFill>
                  <a:srgbClr val="000000"/>
                </a:solidFill>
                <a:latin typeface="Lato-Light"/>
              </a:rPr>
              <a:t>R21. </a:t>
            </a:r>
            <a:r>
              <a:rPr lang="en-GB" sz="1400" dirty="0">
                <a:solidFill>
                  <a:srgbClr val="000000"/>
                </a:solidFill>
                <a:latin typeface="Lato-Light"/>
              </a:rPr>
              <a:t>about what is kind and unkind behaviour, and how this can affect others</a:t>
            </a:r>
          </a:p>
          <a:p>
            <a:pPr lvl="0"/>
            <a:endParaRPr lang="en-GB" sz="1400" b="1" dirty="0">
              <a:solidFill>
                <a:srgbClr val="000000"/>
              </a:solidFill>
              <a:latin typeface="Lato-Light"/>
            </a:endParaRPr>
          </a:p>
          <a:p>
            <a:pPr lvl="0"/>
            <a:r>
              <a:rPr lang="en-GB" sz="1400" b="1" dirty="0">
                <a:solidFill>
                  <a:srgbClr val="000000"/>
                </a:solidFill>
                <a:latin typeface="Lato-Light"/>
              </a:rPr>
              <a:t>R22. </a:t>
            </a:r>
            <a:r>
              <a:rPr lang="en-GB" sz="1400" dirty="0">
                <a:solidFill>
                  <a:srgbClr val="000000"/>
                </a:solidFill>
                <a:latin typeface="Lato-Light"/>
              </a:rPr>
              <a:t>about how to treat themselves and others with respect; how to be polite and courteous</a:t>
            </a:r>
          </a:p>
        </p:txBody>
      </p:sp>
      <p:sp>
        <p:nvSpPr>
          <p:cNvPr id="16" name="Rectangle 15"/>
          <p:cNvSpPr/>
          <p:nvPr/>
        </p:nvSpPr>
        <p:spPr>
          <a:xfrm>
            <a:off x="4197350" y="3973570"/>
            <a:ext cx="3981450" cy="1815882"/>
          </a:xfrm>
          <a:prstGeom prst="rect">
            <a:avLst/>
          </a:prstGeom>
        </p:spPr>
        <p:txBody>
          <a:bodyPr wrap="square">
            <a:spAutoFit/>
          </a:bodyPr>
          <a:lstStyle/>
          <a:p>
            <a:pPr lvl="0"/>
            <a:r>
              <a:rPr lang="en-GB" sz="1400" b="1" dirty="0">
                <a:solidFill>
                  <a:srgbClr val="000000"/>
                </a:solidFill>
                <a:latin typeface="Lato-Light"/>
              </a:rPr>
              <a:t>R23. </a:t>
            </a:r>
            <a:r>
              <a:rPr lang="en-GB" sz="1400" dirty="0">
                <a:solidFill>
                  <a:srgbClr val="000000"/>
                </a:solidFill>
                <a:latin typeface="Lato-Light"/>
              </a:rPr>
              <a:t>to recognise the ways in which they are the same and different to others</a:t>
            </a:r>
          </a:p>
          <a:p>
            <a:pPr lvl="0"/>
            <a:endParaRPr lang="en-GB" sz="1400" b="1" dirty="0">
              <a:solidFill>
                <a:srgbClr val="000000"/>
              </a:solidFill>
              <a:latin typeface="Lato-Light"/>
            </a:endParaRPr>
          </a:p>
          <a:p>
            <a:pPr lvl="0"/>
            <a:r>
              <a:rPr lang="en-GB" sz="1400" b="1" dirty="0">
                <a:solidFill>
                  <a:srgbClr val="000000"/>
                </a:solidFill>
                <a:latin typeface="Lato-Light"/>
              </a:rPr>
              <a:t>R24. </a:t>
            </a:r>
            <a:r>
              <a:rPr lang="en-GB" sz="1400" dirty="0">
                <a:solidFill>
                  <a:srgbClr val="000000"/>
                </a:solidFill>
                <a:latin typeface="Lato-Light"/>
              </a:rPr>
              <a:t>how to listen to other people and play and work cooperatively</a:t>
            </a:r>
          </a:p>
          <a:p>
            <a:pPr lvl="0"/>
            <a:endParaRPr lang="en-GB" sz="1400" b="1" dirty="0">
              <a:solidFill>
                <a:srgbClr val="000000"/>
              </a:solidFill>
              <a:latin typeface="Lato-Light"/>
            </a:endParaRPr>
          </a:p>
          <a:p>
            <a:pPr lvl="0"/>
            <a:r>
              <a:rPr lang="en-GB" sz="1400" b="1" dirty="0">
                <a:solidFill>
                  <a:srgbClr val="000000"/>
                </a:solidFill>
                <a:latin typeface="Lato-Light"/>
              </a:rPr>
              <a:t>R25. </a:t>
            </a:r>
            <a:r>
              <a:rPr lang="en-GB" sz="1400" dirty="0">
                <a:solidFill>
                  <a:srgbClr val="000000"/>
                </a:solidFill>
                <a:latin typeface="Lato-Light"/>
              </a:rPr>
              <a:t>how to talk about and share their opinions on things that matter to them.</a:t>
            </a:r>
          </a:p>
        </p:txBody>
      </p:sp>
    </p:spTree>
    <p:extLst>
      <p:ext uri="{BB962C8B-B14F-4D97-AF65-F5344CB8AC3E}">
        <p14:creationId xmlns:p14="http://schemas.microsoft.com/office/powerpoint/2010/main" val="66496432"/>
      </p:ext>
    </p:extLst>
  </p:cSld>
  <p:clrMapOvr>
    <a:masterClrMapping/>
  </p:clrMapOvr>
</p:sld>
</file>

<file path=ppt/theme/theme1.xml><?xml version="1.0" encoding="utf-8"?>
<a:theme xmlns:a="http://schemas.openxmlformats.org/drawingml/2006/main" name="Office Theme">
  <a:themeElements>
    <a:clrScheme name="Template">
      <a:dk1>
        <a:srgbClr val="000000"/>
      </a:dk1>
      <a:lt1>
        <a:sysClr val="window" lastClr="FFFFFF"/>
      </a:lt1>
      <a:dk2>
        <a:srgbClr val="44546A"/>
      </a:dk2>
      <a:lt2>
        <a:srgbClr val="E7E6E6"/>
      </a:lt2>
      <a:accent1>
        <a:srgbClr val="FFFFCC"/>
      </a:accent1>
      <a:accent2>
        <a:srgbClr val="CCFFCC"/>
      </a:accent2>
      <a:accent3>
        <a:srgbClr val="CCECFF"/>
      </a:accent3>
      <a:accent4>
        <a:srgbClr val="FFDBB7"/>
      </a:accent4>
      <a:accent5>
        <a:srgbClr val="CCCCFF"/>
      </a:accent5>
      <a:accent6>
        <a:srgbClr val="E6E7E5"/>
      </a:accent6>
      <a:hlink>
        <a:srgbClr val="023160"/>
      </a:hlink>
      <a:folHlink>
        <a:srgbClr val="02316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ster Template" id="{0C436E31-3B6D-458B-880F-B9508A4E8D2F}" vid="{6E0F1D72-D947-42BC-A17C-C34DB52FDA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766E143519B884C85C9966678F39B15" ma:contentTypeVersion="8" ma:contentTypeDescription="Create a new document." ma:contentTypeScope="" ma:versionID="66edf3cc50b1ed755940489e7e4e13f8">
  <xsd:schema xmlns:xsd="http://www.w3.org/2001/XMLSchema" xmlns:xs="http://www.w3.org/2001/XMLSchema" xmlns:p="http://schemas.microsoft.com/office/2006/metadata/properties" xmlns:ns3="5ab16166-38e5-4cd1-8bcb-4b9e2c469ff5" xmlns:ns4="49fed03b-671c-4b49-8b4f-277172b7f7b7" targetNamespace="http://schemas.microsoft.com/office/2006/metadata/properties" ma:root="true" ma:fieldsID="dfc7a03bb4a0822de3795a9710f71a14" ns3:_="" ns4:_="">
    <xsd:import namespace="5ab16166-38e5-4cd1-8bcb-4b9e2c469ff5"/>
    <xsd:import namespace="49fed03b-671c-4b49-8b4f-277172b7f7b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b16166-38e5-4cd1-8bcb-4b9e2c469f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9fed03b-671c-4b49-8b4f-277172b7f7b7"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2F80A16-7BA4-4678-B0DE-EB1376B0DE55}">
  <ds:schemaRefs>
    <ds:schemaRef ds:uri="http://schemas.microsoft.com/sharepoint/v3/contenttype/forms"/>
  </ds:schemaRefs>
</ds:datastoreItem>
</file>

<file path=customXml/itemProps2.xml><?xml version="1.0" encoding="utf-8"?>
<ds:datastoreItem xmlns:ds="http://schemas.openxmlformats.org/officeDocument/2006/customXml" ds:itemID="{DB41ABC0-198A-4314-A6BA-628B97AC4D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b16166-38e5-4cd1-8bcb-4b9e2c469ff5"/>
    <ds:schemaRef ds:uri="49fed03b-671c-4b49-8b4f-277172b7f7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35445C6-F3CE-41F9-8673-DFD8BD3492B3}">
  <ds:schemaRefs>
    <ds:schemaRef ds:uri="http://schemas.microsoft.com/office/2006/documentManagement/types"/>
    <ds:schemaRef ds:uri="49fed03b-671c-4b49-8b4f-277172b7f7b7"/>
    <ds:schemaRef ds:uri="http://purl.org/dc/elements/1.1/"/>
    <ds:schemaRef ds:uri="http://schemas.microsoft.com/office/2006/metadata/properties"/>
    <ds:schemaRef ds:uri="http://purl.org/dc/terms/"/>
    <ds:schemaRef ds:uri="5ab16166-38e5-4cd1-8bcb-4b9e2c469ff5"/>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Master Template</Template>
  <TotalTime>21444</TotalTime>
  <Words>12129</Words>
  <Application>Microsoft Office PowerPoint</Application>
  <PresentationFormat>Widescreen</PresentationFormat>
  <Paragraphs>1125</Paragraphs>
  <Slides>35</Slides>
  <Notes>1</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35</vt:i4>
      </vt:variant>
    </vt:vector>
  </HeadingPairs>
  <TitlesOfParts>
    <vt:vector size="49" baseType="lpstr">
      <vt:lpstr>Arial</vt:lpstr>
      <vt:lpstr>Calibri</vt:lpstr>
      <vt:lpstr>Century Gothic</vt:lpstr>
      <vt:lpstr>Century Gothic (Body)</vt:lpstr>
      <vt:lpstr>GlacialIndifference-Bold</vt:lpstr>
      <vt:lpstr>ITCAvantGardePro-Bk</vt:lpstr>
      <vt:lpstr>ITCAvantGardePro-Md</vt:lpstr>
      <vt:lpstr>Lato-Bold</vt:lpstr>
      <vt:lpstr>Lato-Light</vt:lpstr>
      <vt:lpstr>LeagueSpartan-Bold</vt:lpstr>
      <vt:lpstr>OpenSansLight-Italic</vt:lpstr>
      <vt:lpstr>Tahoma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Josie Luff</dc:creator>
  <cp:lastModifiedBy>C. West</cp:lastModifiedBy>
  <cp:revision>507</cp:revision>
  <cp:lastPrinted>2021-11-30T14:21:45Z</cp:lastPrinted>
  <dcterms:created xsi:type="dcterms:W3CDTF">2019-09-21T06:16:16Z</dcterms:created>
  <dcterms:modified xsi:type="dcterms:W3CDTF">2022-03-09T18:05:06Z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0x010100D766E143519B884C85C9966678F39B15</vt:lpwstr>
  </property>
</Properties>
</file>