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2"/>
  </p:notesMasterIdLst>
  <p:sldIdLst>
    <p:sldId id="258" r:id="rId3"/>
    <p:sldId id="259" r:id="rId4"/>
    <p:sldId id="261" r:id="rId5"/>
    <p:sldId id="262" r:id="rId6"/>
    <p:sldId id="265" r:id="rId7"/>
    <p:sldId id="266" r:id="rId8"/>
    <p:sldId id="267" r:id="rId9"/>
    <p:sldId id="273" r:id="rId10"/>
    <p:sldId id="274" r:id="rId11"/>
    <p:sldId id="268" r:id="rId12"/>
    <p:sldId id="275" r:id="rId13"/>
    <p:sldId id="276" r:id="rId14"/>
    <p:sldId id="264" r:id="rId15"/>
    <p:sldId id="277" r:id="rId16"/>
    <p:sldId id="271" r:id="rId17"/>
    <p:sldId id="270" r:id="rId18"/>
    <p:sldId id="278" r:id="rId19"/>
    <p:sldId id="272" r:id="rId20"/>
    <p:sldId id="269" r:id="rId2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700DA-23D6-E682-DD5E-29D571B2CD65}" v="1710" dt="2022-08-08T13:26:31.007"/>
    <p1510:client id="{13B1F5D8-4157-E6AF-7AB1-397AE7A33AF3}" v="113" dt="2022-08-27T06:05:03.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D80051-9645-4BFE-81BA-196C0B346506}" type="datetimeFigureOut">
              <a:t>9/14/2023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18AB3-C030-4967-90B4-47AB4D3F5895}" type="slidenum">
              <a:t>‹#›</a:t>
            </a:fld>
            <a:endParaRPr lang="en-GB"/>
          </a:p>
        </p:txBody>
      </p:sp>
    </p:spTree>
    <p:extLst>
      <p:ext uri="{BB962C8B-B14F-4D97-AF65-F5344CB8AC3E}">
        <p14:creationId xmlns:p14="http://schemas.microsoft.com/office/powerpoint/2010/main" val="111789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418355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48381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252182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123376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334187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1149261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3030161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287059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348486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271297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19219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398221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3"/>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275817377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1414695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33169643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90"/>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14324746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6"/>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6"/>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12337662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266205796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3421302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70"/>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22097981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9"/>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5" name="Date Placeholder 4"/>
          <p:cNvSpPr>
            <a:spLocks noGrp="1"/>
          </p:cNvSpPr>
          <p:nvPr>
            <p:ph type="dt" sz="half" idx="10"/>
          </p:nvPr>
        </p:nvSpPr>
        <p:spPr/>
        <p:txBody>
          <a:bodyPr/>
          <a:lstStyle/>
          <a:p>
            <a:fld id="{B61BEF0D-F0BB-DE4B-95CE-6DB70DBA9567}" type="datetimeFigureOut">
              <a:rPr lang="en-US" smtClean="0"/>
              <a:pPr/>
              <a:t>9/14/2023</a:t>
            </a:fld>
            <a:endParaRPr lang="en-US" dirty="0"/>
          </a:p>
        </p:txBody>
      </p:sp>
    </p:spTree>
    <p:extLst>
      <p:ext uri="{BB962C8B-B14F-4D97-AF65-F5344CB8AC3E}">
        <p14:creationId xmlns:p14="http://schemas.microsoft.com/office/powerpoint/2010/main" val="220957328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412889109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773005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9"/>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154714798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1932433"/>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282387397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234878368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0"/>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145621681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6" name="Google Shape;16;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746051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28" name="Google Shape;28;p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94936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s of text">
  <p:cSld name="Two columns of text">
    <p:spTree>
      <p:nvGrpSpPr>
        <p:cNvPr id="1" name="Shape 58"/>
        <p:cNvGrpSpPr/>
        <p:nvPr/>
      </p:nvGrpSpPr>
      <p:grpSpPr>
        <a:xfrm>
          <a:off x="0" y="0"/>
          <a:ext cx="0" cy="0"/>
          <a:chOff x="0" y="0"/>
          <a:chExt cx="0" cy="0"/>
        </a:xfrm>
      </p:grpSpPr>
      <p:sp>
        <p:nvSpPr>
          <p:cNvPr id="59" name="Google Shape;59;gec5bb89a78_0_119"/>
          <p:cNvSpPr txBox="1">
            <a:spLocks noGrp="1"/>
          </p:cNvSpPr>
          <p:nvPr>
            <p:ph type="body" idx="1"/>
          </p:nvPr>
        </p:nvSpPr>
        <p:spPr>
          <a:xfrm>
            <a:off x="838200" y="1"/>
            <a:ext cx="4302000" cy="345600"/>
          </a:xfrm>
          <a:prstGeom prst="rect">
            <a:avLst/>
          </a:prstGeom>
          <a:noFill/>
          <a:ln>
            <a:noFill/>
          </a:ln>
        </p:spPr>
        <p:txBody>
          <a:bodyPr spcFirstLastPara="1" wrap="square" lIns="0" tIns="0" rIns="0" bIns="0" anchor="ctr" anchorCtr="0">
            <a:normAutofit/>
          </a:bodyPr>
          <a:lstStyle>
            <a:lvl1pPr marL="609585" lvl="0" indent="-304792" algn="l" rtl="0">
              <a:lnSpc>
                <a:spcPct val="90000"/>
              </a:lnSpc>
              <a:spcBef>
                <a:spcPts val="1067"/>
              </a:spcBef>
              <a:spcAft>
                <a:spcPts val="0"/>
              </a:spcAft>
              <a:buSzPts val="800"/>
              <a:buFont typeface="Verdana"/>
              <a:buNone/>
              <a:defRPr sz="1067" b="1">
                <a:solidFill>
                  <a:schemeClr val="lt1"/>
                </a:solidFill>
              </a:defRPr>
            </a:lvl1pPr>
            <a:lvl2pPr marL="1219170" lvl="1" indent="-304792" algn="l" rtl="0">
              <a:lnSpc>
                <a:spcPct val="90000"/>
              </a:lnSpc>
              <a:spcBef>
                <a:spcPts val="533"/>
              </a:spcBef>
              <a:spcAft>
                <a:spcPts val="0"/>
              </a:spcAft>
              <a:buSzPts val="1800"/>
              <a:buFont typeface="Verdana"/>
              <a:buNone/>
              <a:defRPr/>
            </a:lvl2pPr>
            <a:lvl3pPr marL="1828754" lvl="2" indent="-304792" algn="l" rtl="0">
              <a:lnSpc>
                <a:spcPct val="90000"/>
              </a:lnSpc>
              <a:spcBef>
                <a:spcPts val="533"/>
              </a:spcBef>
              <a:spcAft>
                <a:spcPts val="0"/>
              </a:spcAft>
              <a:buSzPts val="1500"/>
              <a:buFont typeface="Verdana"/>
              <a:buNone/>
              <a:defRPr/>
            </a:lvl3pPr>
            <a:lvl4pPr marL="2438339" lvl="3" indent="-304792" algn="l" rtl="0">
              <a:lnSpc>
                <a:spcPct val="90000"/>
              </a:lnSpc>
              <a:spcBef>
                <a:spcPts val="533"/>
              </a:spcBef>
              <a:spcAft>
                <a:spcPts val="0"/>
              </a:spcAft>
              <a:buSzPts val="1400"/>
              <a:buFont typeface="Verdana"/>
              <a:buNone/>
              <a:defRPr/>
            </a:lvl4pPr>
            <a:lvl5pPr marL="3047924" lvl="4" indent="-304792" algn="l" rtl="0">
              <a:lnSpc>
                <a:spcPct val="90000"/>
              </a:lnSpc>
              <a:spcBef>
                <a:spcPts val="533"/>
              </a:spcBef>
              <a:spcAft>
                <a:spcPts val="0"/>
              </a:spcAft>
              <a:buSzPts val="1400"/>
              <a:buFont typeface="Verdana"/>
              <a:buNone/>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0" name="Google Shape;60;gec5bb89a78_0_119"/>
          <p:cNvSpPr txBox="1">
            <a:spLocks noGrp="1"/>
          </p:cNvSpPr>
          <p:nvPr>
            <p:ph type="title"/>
          </p:nvPr>
        </p:nvSpPr>
        <p:spPr>
          <a:xfrm>
            <a:off x="839788" y="708029"/>
            <a:ext cx="10515600" cy="13256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rgbClr val="4B26F4"/>
              </a:buClr>
              <a:buSzPts val="2700"/>
              <a:buFont typeface="Verdana"/>
              <a:buNone/>
              <a:defRPr sz="3600" b="1" i="0">
                <a:solidFill>
                  <a:srgbClr val="4B26F4"/>
                </a:solidFill>
                <a:latin typeface="Verdana"/>
                <a:ea typeface="Verdana"/>
                <a:cs typeface="Verdana"/>
                <a:sym typeface="Verdan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 name="Google Shape;61;gec5bb89a78_0_119"/>
          <p:cNvSpPr txBox="1">
            <a:spLocks noGrp="1"/>
          </p:cNvSpPr>
          <p:nvPr>
            <p:ph type="body" idx="2"/>
          </p:nvPr>
        </p:nvSpPr>
        <p:spPr>
          <a:xfrm>
            <a:off x="839788" y="2024067"/>
            <a:ext cx="5158000" cy="824000"/>
          </a:xfrm>
          <a:prstGeom prst="rect">
            <a:avLst/>
          </a:prstGeom>
          <a:noFill/>
          <a:ln>
            <a:noFill/>
          </a:ln>
        </p:spPr>
        <p:txBody>
          <a:bodyPr spcFirstLastPara="1" wrap="square" lIns="0" tIns="0" rIns="0" bIns="0" anchor="b" anchorCtr="0">
            <a:normAutofit/>
          </a:bodyPr>
          <a:lstStyle>
            <a:lvl1pPr marL="609585" lvl="0" indent="-304792" algn="l" rtl="0">
              <a:lnSpc>
                <a:spcPct val="90000"/>
              </a:lnSpc>
              <a:spcBef>
                <a:spcPts val="1067"/>
              </a:spcBef>
              <a:spcAft>
                <a:spcPts val="0"/>
              </a:spcAft>
              <a:buSzPts val="1800"/>
              <a:buNone/>
              <a:defRPr sz="2400" b="0" i="0">
                <a:solidFill>
                  <a:srgbClr val="4B26F4"/>
                </a:solidFill>
                <a:latin typeface="Verdana"/>
                <a:ea typeface="Verdana"/>
                <a:cs typeface="Verdana"/>
                <a:sym typeface="Verdana"/>
              </a:defRPr>
            </a:lvl1pPr>
            <a:lvl2pPr marL="1219170" lvl="1" indent="-304792" algn="l" rtl="0">
              <a:lnSpc>
                <a:spcPct val="90000"/>
              </a:lnSpc>
              <a:spcBef>
                <a:spcPts val="533"/>
              </a:spcBef>
              <a:spcAft>
                <a:spcPts val="0"/>
              </a:spcAft>
              <a:buSzPts val="1500"/>
              <a:buNone/>
              <a:defRPr sz="2000" b="1"/>
            </a:lvl2pPr>
            <a:lvl3pPr marL="1828754" lvl="2" indent="-304792" algn="l" rtl="0">
              <a:lnSpc>
                <a:spcPct val="90000"/>
              </a:lnSpc>
              <a:spcBef>
                <a:spcPts val="533"/>
              </a:spcBef>
              <a:spcAft>
                <a:spcPts val="0"/>
              </a:spcAft>
              <a:buSzPts val="1400"/>
              <a:buNone/>
              <a:defRPr sz="1867" b="1"/>
            </a:lvl3pPr>
            <a:lvl4pPr marL="2438339" lvl="3" indent="-304792" algn="l" rtl="0">
              <a:lnSpc>
                <a:spcPct val="90000"/>
              </a:lnSpc>
              <a:spcBef>
                <a:spcPts val="533"/>
              </a:spcBef>
              <a:spcAft>
                <a:spcPts val="0"/>
              </a:spcAft>
              <a:buSzPts val="1200"/>
              <a:buNone/>
              <a:defRPr sz="1600" b="1"/>
            </a:lvl4pPr>
            <a:lvl5pPr marL="3047924" lvl="4" indent="-304792" algn="l" rtl="0">
              <a:lnSpc>
                <a:spcPct val="90000"/>
              </a:lnSpc>
              <a:spcBef>
                <a:spcPts val="533"/>
              </a:spcBef>
              <a:spcAft>
                <a:spcPts val="0"/>
              </a:spcAft>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62" name="Google Shape;62;gec5bb89a78_0_119"/>
          <p:cNvSpPr txBox="1">
            <a:spLocks noGrp="1"/>
          </p:cNvSpPr>
          <p:nvPr>
            <p:ph type="body" idx="3"/>
          </p:nvPr>
        </p:nvSpPr>
        <p:spPr>
          <a:xfrm>
            <a:off x="839788" y="2847979"/>
            <a:ext cx="5158000" cy="747600"/>
          </a:xfrm>
          <a:prstGeom prst="rect">
            <a:avLst/>
          </a:prstGeom>
          <a:noFill/>
          <a:ln>
            <a:noFill/>
          </a:ln>
        </p:spPr>
        <p:txBody>
          <a:bodyPr spcFirstLastPara="1" wrap="square" lIns="0" tIns="0" rIns="0" bIns="0" anchor="t" anchorCtr="0">
            <a:normAutofit/>
          </a:bodyPr>
          <a:lstStyle>
            <a:lvl1pPr marL="609585" lvl="0" indent="-304792" algn="l" rtl="0">
              <a:lnSpc>
                <a:spcPct val="90000"/>
              </a:lnSpc>
              <a:spcBef>
                <a:spcPts val="1067"/>
              </a:spcBef>
              <a:spcAft>
                <a:spcPts val="0"/>
              </a:spcAft>
              <a:buClr>
                <a:srgbClr val="4B26F4"/>
              </a:buClr>
              <a:buSzPts val="1400"/>
              <a:buNone/>
              <a:defRPr sz="1867" b="0" i="0">
                <a:latin typeface="Verdana"/>
                <a:ea typeface="Verdana"/>
                <a:cs typeface="Verdana"/>
                <a:sym typeface="Verdana"/>
              </a:defRPr>
            </a:lvl1pPr>
            <a:lvl2pPr marL="1219170" lvl="1" indent="-423323" algn="l" rtl="0">
              <a:lnSpc>
                <a:spcPct val="90000"/>
              </a:lnSpc>
              <a:spcBef>
                <a:spcPts val="533"/>
              </a:spcBef>
              <a:spcAft>
                <a:spcPts val="0"/>
              </a:spcAft>
              <a:buClr>
                <a:srgbClr val="4B26F4"/>
              </a:buClr>
              <a:buSzPts val="1400"/>
              <a:buChar char="•"/>
              <a:defRPr sz="1867" b="0" i="0">
                <a:latin typeface="Verdana"/>
                <a:ea typeface="Verdana"/>
                <a:cs typeface="Verdana"/>
                <a:sym typeface="Verdana"/>
              </a:defRPr>
            </a:lvl2pPr>
            <a:lvl3pPr marL="1828754" lvl="2" indent="-431789" algn="l" rtl="0">
              <a:lnSpc>
                <a:spcPct val="90000"/>
              </a:lnSpc>
              <a:spcBef>
                <a:spcPts val="533"/>
              </a:spcBef>
              <a:spcAft>
                <a:spcPts val="0"/>
              </a:spcAft>
              <a:buClr>
                <a:srgbClr val="4B26F4"/>
              </a:buClr>
              <a:buSzPts val="1500"/>
              <a:buChar char="•"/>
              <a:defRPr b="0" i="0">
                <a:latin typeface="Verdana"/>
                <a:ea typeface="Verdana"/>
                <a:cs typeface="Verdana"/>
                <a:sym typeface="Verdana"/>
              </a:defRPr>
            </a:lvl3pPr>
            <a:lvl4pPr marL="2438339" lvl="3" indent="-304792" algn="l" rtl="0">
              <a:lnSpc>
                <a:spcPct val="90000"/>
              </a:lnSpc>
              <a:spcBef>
                <a:spcPts val="533"/>
              </a:spcBef>
              <a:spcAft>
                <a:spcPts val="0"/>
              </a:spcAft>
              <a:buClr>
                <a:srgbClr val="4B26F4"/>
              </a:buClr>
              <a:buSzPts val="1400"/>
              <a:buNone/>
              <a:defRPr b="0" i="0">
                <a:latin typeface="Verdana"/>
                <a:ea typeface="Verdana"/>
                <a:cs typeface="Verdana"/>
                <a:sym typeface="Verdana"/>
              </a:defRPr>
            </a:lvl4pPr>
            <a:lvl5pPr marL="3047924" lvl="4" indent="-423323" algn="l" rtl="0">
              <a:lnSpc>
                <a:spcPct val="90000"/>
              </a:lnSpc>
              <a:spcBef>
                <a:spcPts val="533"/>
              </a:spcBef>
              <a:spcAft>
                <a:spcPts val="0"/>
              </a:spcAft>
              <a:buClr>
                <a:srgbClr val="4B26F4"/>
              </a:buClr>
              <a:buSzPts val="1400"/>
              <a:buChar char="•"/>
              <a:defRPr b="0" i="0">
                <a:latin typeface="Verdana"/>
                <a:ea typeface="Verdana"/>
                <a:cs typeface="Verdana"/>
                <a:sym typeface="Verdan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3" name="Google Shape;63;gec5bb89a78_0_119"/>
          <p:cNvSpPr txBox="1">
            <a:spLocks noGrp="1"/>
          </p:cNvSpPr>
          <p:nvPr>
            <p:ph type="body" idx="4"/>
          </p:nvPr>
        </p:nvSpPr>
        <p:spPr>
          <a:xfrm>
            <a:off x="6172200" y="2024067"/>
            <a:ext cx="5183200" cy="824000"/>
          </a:xfrm>
          <a:prstGeom prst="rect">
            <a:avLst/>
          </a:prstGeom>
          <a:noFill/>
          <a:ln>
            <a:noFill/>
          </a:ln>
        </p:spPr>
        <p:txBody>
          <a:bodyPr spcFirstLastPara="1" wrap="square" lIns="0" tIns="0" rIns="0" bIns="0" anchor="b" anchorCtr="0">
            <a:normAutofit/>
          </a:bodyPr>
          <a:lstStyle>
            <a:lvl1pPr marL="609585" lvl="0" indent="-304792" algn="l" rtl="0">
              <a:lnSpc>
                <a:spcPct val="90000"/>
              </a:lnSpc>
              <a:spcBef>
                <a:spcPts val="1067"/>
              </a:spcBef>
              <a:spcAft>
                <a:spcPts val="0"/>
              </a:spcAft>
              <a:buSzPts val="1800"/>
              <a:buNone/>
              <a:defRPr sz="2400" b="0" i="0">
                <a:solidFill>
                  <a:srgbClr val="4B26F4"/>
                </a:solidFill>
                <a:latin typeface="Verdana"/>
                <a:ea typeface="Verdana"/>
                <a:cs typeface="Verdana"/>
                <a:sym typeface="Verdana"/>
              </a:defRPr>
            </a:lvl1pPr>
            <a:lvl2pPr marL="1219170" lvl="1" indent="-304792" algn="l" rtl="0">
              <a:lnSpc>
                <a:spcPct val="90000"/>
              </a:lnSpc>
              <a:spcBef>
                <a:spcPts val="533"/>
              </a:spcBef>
              <a:spcAft>
                <a:spcPts val="0"/>
              </a:spcAft>
              <a:buSzPts val="1500"/>
              <a:buNone/>
              <a:defRPr sz="2000" b="1"/>
            </a:lvl2pPr>
            <a:lvl3pPr marL="1828754" lvl="2" indent="-304792" algn="l" rtl="0">
              <a:lnSpc>
                <a:spcPct val="90000"/>
              </a:lnSpc>
              <a:spcBef>
                <a:spcPts val="533"/>
              </a:spcBef>
              <a:spcAft>
                <a:spcPts val="0"/>
              </a:spcAft>
              <a:buSzPts val="1400"/>
              <a:buNone/>
              <a:defRPr sz="1867" b="1"/>
            </a:lvl3pPr>
            <a:lvl4pPr marL="2438339" lvl="3" indent="-304792" algn="l" rtl="0">
              <a:lnSpc>
                <a:spcPct val="90000"/>
              </a:lnSpc>
              <a:spcBef>
                <a:spcPts val="533"/>
              </a:spcBef>
              <a:spcAft>
                <a:spcPts val="0"/>
              </a:spcAft>
              <a:buSzPts val="1200"/>
              <a:buNone/>
              <a:defRPr sz="1600" b="1"/>
            </a:lvl4pPr>
            <a:lvl5pPr marL="3047924" lvl="4" indent="-304792" algn="l" rtl="0">
              <a:lnSpc>
                <a:spcPct val="90000"/>
              </a:lnSpc>
              <a:spcBef>
                <a:spcPts val="533"/>
              </a:spcBef>
              <a:spcAft>
                <a:spcPts val="0"/>
              </a:spcAft>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64" name="Google Shape;64;gec5bb89a78_0_119"/>
          <p:cNvSpPr txBox="1">
            <a:spLocks noGrp="1"/>
          </p:cNvSpPr>
          <p:nvPr>
            <p:ph type="body" idx="5"/>
          </p:nvPr>
        </p:nvSpPr>
        <p:spPr>
          <a:xfrm>
            <a:off x="6172200" y="2847979"/>
            <a:ext cx="5158000" cy="747600"/>
          </a:xfrm>
          <a:prstGeom prst="rect">
            <a:avLst/>
          </a:prstGeom>
          <a:noFill/>
          <a:ln>
            <a:noFill/>
          </a:ln>
        </p:spPr>
        <p:txBody>
          <a:bodyPr spcFirstLastPara="1" wrap="square" lIns="0" tIns="0" rIns="0" bIns="0" anchor="t" anchorCtr="0">
            <a:normAutofit/>
          </a:bodyPr>
          <a:lstStyle>
            <a:lvl1pPr marL="609585" lvl="0" indent="-304792" algn="l" rtl="0">
              <a:lnSpc>
                <a:spcPct val="90000"/>
              </a:lnSpc>
              <a:spcBef>
                <a:spcPts val="1067"/>
              </a:spcBef>
              <a:spcAft>
                <a:spcPts val="0"/>
              </a:spcAft>
              <a:buClr>
                <a:srgbClr val="4B26F4"/>
              </a:buClr>
              <a:buSzPts val="1400"/>
              <a:buNone/>
              <a:defRPr sz="1867" b="0" i="0">
                <a:latin typeface="Verdana"/>
                <a:ea typeface="Verdana"/>
                <a:cs typeface="Verdana"/>
                <a:sym typeface="Verdana"/>
              </a:defRPr>
            </a:lvl1pPr>
            <a:lvl2pPr marL="1219170" lvl="1" indent="-423323" algn="l" rtl="0">
              <a:lnSpc>
                <a:spcPct val="90000"/>
              </a:lnSpc>
              <a:spcBef>
                <a:spcPts val="533"/>
              </a:spcBef>
              <a:spcAft>
                <a:spcPts val="0"/>
              </a:spcAft>
              <a:buClr>
                <a:srgbClr val="4B26F4"/>
              </a:buClr>
              <a:buSzPts val="1400"/>
              <a:buChar char="•"/>
              <a:defRPr sz="1867" b="0" i="0">
                <a:latin typeface="Verdana"/>
                <a:ea typeface="Verdana"/>
                <a:cs typeface="Verdana"/>
                <a:sym typeface="Verdana"/>
              </a:defRPr>
            </a:lvl2pPr>
            <a:lvl3pPr marL="1828754" lvl="2" indent="-431789" algn="l" rtl="0">
              <a:lnSpc>
                <a:spcPct val="90000"/>
              </a:lnSpc>
              <a:spcBef>
                <a:spcPts val="533"/>
              </a:spcBef>
              <a:spcAft>
                <a:spcPts val="0"/>
              </a:spcAft>
              <a:buClr>
                <a:srgbClr val="4B26F4"/>
              </a:buClr>
              <a:buSzPts val="1500"/>
              <a:buChar char="•"/>
              <a:defRPr b="0" i="0">
                <a:latin typeface="Verdana"/>
                <a:ea typeface="Verdana"/>
                <a:cs typeface="Verdana"/>
                <a:sym typeface="Verdana"/>
              </a:defRPr>
            </a:lvl3pPr>
            <a:lvl4pPr marL="2438339" lvl="3" indent="-304792" algn="l" rtl="0">
              <a:lnSpc>
                <a:spcPct val="90000"/>
              </a:lnSpc>
              <a:spcBef>
                <a:spcPts val="533"/>
              </a:spcBef>
              <a:spcAft>
                <a:spcPts val="0"/>
              </a:spcAft>
              <a:buClr>
                <a:srgbClr val="4B26F4"/>
              </a:buClr>
              <a:buSzPts val="1400"/>
              <a:buNone/>
              <a:defRPr b="0" i="0">
                <a:latin typeface="Verdana"/>
                <a:ea typeface="Verdana"/>
                <a:cs typeface="Verdana"/>
                <a:sym typeface="Verdana"/>
              </a:defRPr>
            </a:lvl4pPr>
            <a:lvl5pPr marL="3047924" lvl="4" indent="-423323" algn="l" rtl="0">
              <a:lnSpc>
                <a:spcPct val="90000"/>
              </a:lnSpc>
              <a:spcBef>
                <a:spcPts val="533"/>
              </a:spcBef>
              <a:spcAft>
                <a:spcPts val="0"/>
              </a:spcAft>
              <a:buClr>
                <a:srgbClr val="4B26F4"/>
              </a:buClr>
              <a:buSzPts val="1400"/>
              <a:buChar char="•"/>
              <a:defRPr b="0" i="0">
                <a:latin typeface="Verdana"/>
                <a:ea typeface="Verdana"/>
                <a:cs typeface="Verdana"/>
                <a:sym typeface="Verdan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5" name="Google Shape;65;gec5bb89a78_0_119"/>
          <p:cNvSpPr txBox="1">
            <a:spLocks noGrp="1"/>
          </p:cNvSpPr>
          <p:nvPr>
            <p:ph type="body" idx="6"/>
          </p:nvPr>
        </p:nvSpPr>
        <p:spPr>
          <a:xfrm>
            <a:off x="839788" y="3929901"/>
            <a:ext cx="5158000" cy="322000"/>
          </a:xfrm>
          <a:prstGeom prst="rect">
            <a:avLst/>
          </a:prstGeom>
          <a:noFill/>
          <a:ln>
            <a:noFill/>
          </a:ln>
        </p:spPr>
        <p:txBody>
          <a:bodyPr spcFirstLastPara="1" wrap="square" lIns="0" tIns="0" rIns="0" bIns="0" anchor="t" anchorCtr="0">
            <a:normAutofit/>
          </a:bodyPr>
          <a:lstStyle>
            <a:lvl1pPr marL="609585" lvl="0" indent="-304792" algn="l" rtl="0">
              <a:lnSpc>
                <a:spcPct val="90000"/>
              </a:lnSpc>
              <a:spcBef>
                <a:spcPts val="1067"/>
              </a:spcBef>
              <a:spcAft>
                <a:spcPts val="0"/>
              </a:spcAft>
              <a:buClr>
                <a:srgbClr val="4B26F4"/>
              </a:buClr>
              <a:buSzPts val="1400"/>
              <a:buNone/>
              <a:defRPr sz="1867" b="1" i="0">
                <a:solidFill>
                  <a:srgbClr val="DB4575"/>
                </a:solidFill>
                <a:latin typeface="Verdana"/>
                <a:ea typeface="Verdana"/>
                <a:cs typeface="Verdana"/>
                <a:sym typeface="Verdana"/>
              </a:defRPr>
            </a:lvl1pPr>
            <a:lvl2pPr marL="1219170" lvl="1" indent="-423323" algn="l" rtl="0">
              <a:lnSpc>
                <a:spcPct val="90000"/>
              </a:lnSpc>
              <a:spcBef>
                <a:spcPts val="533"/>
              </a:spcBef>
              <a:spcAft>
                <a:spcPts val="0"/>
              </a:spcAft>
              <a:buClr>
                <a:srgbClr val="4B26F4"/>
              </a:buClr>
              <a:buSzPts val="1400"/>
              <a:buChar char="•"/>
              <a:defRPr sz="1867" b="0" i="0">
                <a:latin typeface="Verdana"/>
                <a:ea typeface="Verdana"/>
                <a:cs typeface="Verdana"/>
                <a:sym typeface="Verdana"/>
              </a:defRPr>
            </a:lvl2pPr>
            <a:lvl3pPr marL="1828754" lvl="2" indent="-431789" algn="l" rtl="0">
              <a:lnSpc>
                <a:spcPct val="90000"/>
              </a:lnSpc>
              <a:spcBef>
                <a:spcPts val="533"/>
              </a:spcBef>
              <a:spcAft>
                <a:spcPts val="0"/>
              </a:spcAft>
              <a:buClr>
                <a:srgbClr val="4B26F4"/>
              </a:buClr>
              <a:buSzPts val="1500"/>
              <a:buChar char="•"/>
              <a:defRPr b="0" i="0">
                <a:latin typeface="Verdana"/>
                <a:ea typeface="Verdana"/>
                <a:cs typeface="Verdana"/>
                <a:sym typeface="Verdana"/>
              </a:defRPr>
            </a:lvl3pPr>
            <a:lvl4pPr marL="2438339" lvl="3" indent="-304792" algn="l" rtl="0">
              <a:lnSpc>
                <a:spcPct val="90000"/>
              </a:lnSpc>
              <a:spcBef>
                <a:spcPts val="533"/>
              </a:spcBef>
              <a:spcAft>
                <a:spcPts val="0"/>
              </a:spcAft>
              <a:buClr>
                <a:srgbClr val="4B26F4"/>
              </a:buClr>
              <a:buSzPts val="1400"/>
              <a:buNone/>
              <a:defRPr b="0" i="0">
                <a:latin typeface="Verdana"/>
                <a:ea typeface="Verdana"/>
                <a:cs typeface="Verdana"/>
                <a:sym typeface="Verdana"/>
              </a:defRPr>
            </a:lvl4pPr>
            <a:lvl5pPr marL="3047924" lvl="4" indent="-423323" algn="l" rtl="0">
              <a:lnSpc>
                <a:spcPct val="90000"/>
              </a:lnSpc>
              <a:spcBef>
                <a:spcPts val="533"/>
              </a:spcBef>
              <a:spcAft>
                <a:spcPts val="0"/>
              </a:spcAft>
              <a:buClr>
                <a:srgbClr val="4B26F4"/>
              </a:buClr>
              <a:buSzPts val="1400"/>
              <a:buChar char="•"/>
              <a:defRPr b="0" i="0">
                <a:latin typeface="Verdana"/>
                <a:ea typeface="Verdana"/>
                <a:cs typeface="Verdana"/>
                <a:sym typeface="Verdan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6" name="Google Shape;66;gec5bb89a78_0_119"/>
          <p:cNvSpPr txBox="1">
            <a:spLocks noGrp="1"/>
          </p:cNvSpPr>
          <p:nvPr>
            <p:ph type="body" idx="7"/>
          </p:nvPr>
        </p:nvSpPr>
        <p:spPr>
          <a:xfrm>
            <a:off x="839788" y="4354889"/>
            <a:ext cx="5158000" cy="231200"/>
          </a:xfrm>
          <a:prstGeom prst="rect">
            <a:avLst/>
          </a:prstGeom>
          <a:noFill/>
          <a:ln>
            <a:noFill/>
          </a:ln>
        </p:spPr>
        <p:txBody>
          <a:bodyPr spcFirstLastPara="1" wrap="square" lIns="0" tIns="0" rIns="0" bIns="0" anchor="t" anchorCtr="0">
            <a:normAutofit/>
          </a:bodyPr>
          <a:lstStyle>
            <a:lvl1pPr marL="609585" lvl="0" indent="-304792" algn="l" rtl="0">
              <a:lnSpc>
                <a:spcPct val="90000"/>
              </a:lnSpc>
              <a:spcBef>
                <a:spcPts val="1067"/>
              </a:spcBef>
              <a:spcAft>
                <a:spcPts val="0"/>
              </a:spcAft>
              <a:buClr>
                <a:srgbClr val="4B26F4"/>
              </a:buClr>
              <a:buSzPts val="900"/>
              <a:buNone/>
              <a:defRPr sz="1200" b="0" i="0">
                <a:latin typeface="Verdana"/>
                <a:ea typeface="Verdana"/>
                <a:cs typeface="Verdana"/>
                <a:sym typeface="Verdana"/>
              </a:defRPr>
            </a:lvl1pPr>
            <a:lvl2pPr marL="1219170" lvl="1" indent="-423323" algn="l" rtl="0">
              <a:lnSpc>
                <a:spcPct val="90000"/>
              </a:lnSpc>
              <a:spcBef>
                <a:spcPts val="533"/>
              </a:spcBef>
              <a:spcAft>
                <a:spcPts val="0"/>
              </a:spcAft>
              <a:buClr>
                <a:srgbClr val="4B26F4"/>
              </a:buClr>
              <a:buSzPts val="1400"/>
              <a:buChar char="•"/>
              <a:defRPr sz="1867" b="0" i="0">
                <a:latin typeface="Verdana"/>
                <a:ea typeface="Verdana"/>
                <a:cs typeface="Verdana"/>
                <a:sym typeface="Verdana"/>
              </a:defRPr>
            </a:lvl2pPr>
            <a:lvl3pPr marL="1828754" lvl="2" indent="-431789" algn="l" rtl="0">
              <a:lnSpc>
                <a:spcPct val="90000"/>
              </a:lnSpc>
              <a:spcBef>
                <a:spcPts val="533"/>
              </a:spcBef>
              <a:spcAft>
                <a:spcPts val="0"/>
              </a:spcAft>
              <a:buClr>
                <a:srgbClr val="4B26F4"/>
              </a:buClr>
              <a:buSzPts val="1500"/>
              <a:buChar char="•"/>
              <a:defRPr b="0" i="0">
                <a:latin typeface="Verdana"/>
                <a:ea typeface="Verdana"/>
                <a:cs typeface="Verdana"/>
                <a:sym typeface="Verdana"/>
              </a:defRPr>
            </a:lvl3pPr>
            <a:lvl4pPr marL="2438339" lvl="3" indent="-304792" algn="l" rtl="0">
              <a:lnSpc>
                <a:spcPct val="90000"/>
              </a:lnSpc>
              <a:spcBef>
                <a:spcPts val="533"/>
              </a:spcBef>
              <a:spcAft>
                <a:spcPts val="0"/>
              </a:spcAft>
              <a:buClr>
                <a:srgbClr val="4B26F4"/>
              </a:buClr>
              <a:buSzPts val="1400"/>
              <a:buNone/>
              <a:defRPr b="0" i="0">
                <a:latin typeface="Verdana"/>
                <a:ea typeface="Verdana"/>
                <a:cs typeface="Verdana"/>
                <a:sym typeface="Verdana"/>
              </a:defRPr>
            </a:lvl4pPr>
            <a:lvl5pPr marL="3047924" lvl="4" indent="-423323" algn="l" rtl="0">
              <a:lnSpc>
                <a:spcPct val="90000"/>
              </a:lnSpc>
              <a:spcBef>
                <a:spcPts val="533"/>
              </a:spcBef>
              <a:spcAft>
                <a:spcPts val="0"/>
              </a:spcAft>
              <a:buClr>
                <a:srgbClr val="4B26F4"/>
              </a:buClr>
              <a:buSzPts val="1400"/>
              <a:buChar char="•"/>
              <a:defRPr b="0" i="0">
                <a:latin typeface="Verdana"/>
                <a:ea typeface="Verdana"/>
                <a:cs typeface="Verdana"/>
                <a:sym typeface="Verdan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7" name="Google Shape;67;gec5bb89a78_0_119"/>
          <p:cNvSpPr txBox="1">
            <a:spLocks noGrp="1"/>
          </p:cNvSpPr>
          <p:nvPr>
            <p:ph type="body" idx="8"/>
          </p:nvPr>
        </p:nvSpPr>
        <p:spPr>
          <a:xfrm>
            <a:off x="6172200" y="3929901"/>
            <a:ext cx="5158000" cy="322000"/>
          </a:xfrm>
          <a:prstGeom prst="rect">
            <a:avLst/>
          </a:prstGeom>
          <a:noFill/>
          <a:ln>
            <a:noFill/>
          </a:ln>
        </p:spPr>
        <p:txBody>
          <a:bodyPr spcFirstLastPara="1" wrap="square" lIns="0" tIns="0" rIns="0" bIns="0" anchor="t" anchorCtr="0">
            <a:normAutofit/>
          </a:bodyPr>
          <a:lstStyle>
            <a:lvl1pPr marL="609585" lvl="0" indent="-304792" algn="l" rtl="0">
              <a:lnSpc>
                <a:spcPct val="90000"/>
              </a:lnSpc>
              <a:spcBef>
                <a:spcPts val="1067"/>
              </a:spcBef>
              <a:spcAft>
                <a:spcPts val="0"/>
              </a:spcAft>
              <a:buClr>
                <a:srgbClr val="4B26F4"/>
              </a:buClr>
              <a:buSzPts val="1400"/>
              <a:buNone/>
              <a:defRPr sz="1867" b="1" i="0">
                <a:solidFill>
                  <a:srgbClr val="DB4575"/>
                </a:solidFill>
                <a:latin typeface="Verdana"/>
                <a:ea typeface="Verdana"/>
                <a:cs typeface="Verdana"/>
                <a:sym typeface="Verdana"/>
              </a:defRPr>
            </a:lvl1pPr>
            <a:lvl2pPr marL="1219170" lvl="1" indent="-423323" algn="l" rtl="0">
              <a:lnSpc>
                <a:spcPct val="90000"/>
              </a:lnSpc>
              <a:spcBef>
                <a:spcPts val="533"/>
              </a:spcBef>
              <a:spcAft>
                <a:spcPts val="0"/>
              </a:spcAft>
              <a:buClr>
                <a:srgbClr val="4B26F4"/>
              </a:buClr>
              <a:buSzPts val="1400"/>
              <a:buChar char="•"/>
              <a:defRPr sz="1867" b="0" i="0">
                <a:latin typeface="Verdana"/>
                <a:ea typeface="Verdana"/>
                <a:cs typeface="Verdana"/>
                <a:sym typeface="Verdana"/>
              </a:defRPr>
            </a:lvl2pPr>
            <a:lvl3pPr marL="1828754" lvl="2" indent="-431789" algn="l" rtl="0">
              <a:lnSpc>
                <a:spcPct val="90000"/>
              </a:lnSpc>
              <a:spcBef>
                <a:spcPts val="533"/>
              </a:spcBef>
              <a:spcAft>
                <a:spcPts val="0"/>
              </a:spcAft>
              <a:buClr>
                <a:srgbClr val="4B26F4"/>
              </a:buClr>
              <a:buSzPts val="1500"/>
              <a:buChar char="•"/>
              <a:defRPr b="0" i="0">
                <a:latin typeface="Verdana"/>
                <a:ea typeface="Verdana"/>
                <a:cs typeface="Verdana"/>
                <a:sym typeface="Verdana"/>
              </a:defRPr>
            </a:lvl3pPr>
            <a:lvl4pPr marL="2438339" lvl="3" indent="-304792" algn="l" rtl="0">
              <a:lnSpc>
                <a:spcPct val="90000"/>
              </a:lnSpc>
              <a:spcBef>
                <a:spcPts val="533"/>
              </a:spcBef>
              <a:spcAft>
                <a:spcPts val="0"/>
              </a:spcAft>
              <a:buClr>
                <a:srgbClr val="4B26F4"/>
              </a:buClr>
              <a:buSzPts val="1400"/>
              <a:buNone/>
              <a:defRPr b="0" i="0">
                <a:latin typeface="Verdana"/>
                <a:ea typeface="Verdana"/>
                <a:cs typeface="Verdana"/>
                <a:sym typeface="Verdana"/>
              </a:defRPr>
            </a:lvl4pPr>
            <a:lvl5pPr marL="3047924" lvl="4" indent="-423323" algn="l" rtl="0">
              <a:lnSpc>
                <a:spcPct val="90000"/>
              </a:lnSpc>
              <a:spcBef>
                <a:spcPts val="533"/>
              </a:spcBef>
              <a:spcAft>
                <a:spcPts val="0"/>
              </a:spcAft>
              <a:buClr>
                <a:srgbClr val="4B26F4"/>
              </a:buClr>
              <a:buSzPts val="1400"/>
              <a:buChar char="•"/>
              <a:defRPr b="0" i="0">
                <a:latin typeface="Verdana"/>
                <a:ea typeface="Verdana"/>
                <a:cs typeface="Verdana"/>
                <a:sym typeface="Verdan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8" name="Google Shape;68;gec5bb89a78_0_119"/>
          <p:cNvSpPr txBox="1">
            <a:spLocks noGrp="1"/>
          </p:cNvSpPr>
          <p:nvPr>
            <p:ph type="body" idx="9"/>
          </p:nvPr>
        </p:nvSpPr>
        <p:spPr>
          <a:xfrm>
            <a:off x="6172200" y="4354889"/>
            <a:ext cx="5158000" cy="231200"/>
          </a:xfrm>
          <a:prstGeom prst="rect">
            <a:avLst/>
          </a:prstGeom>
          <a:noFill/>
          <a:ln>
            <a:noFill/>
          </a:ln>
        </p:spPr>
        <p:txBody>
          <a:bodyPr spcFirstLastPara="1" wrap="square" lIns="0" tIns="0" rIns="0" bIns="0" anchor="t" anchorCtr="0">
            <a:normAutofit/>
          </a:bodyPr>
          <a:lstStyle>
            <a:lvl1pPr marL="609585" lvl="0" indent="-304792" algn="l" rtl="0">
              <a:lnSpc>
                <a:spcPct val="90000"/>
              </a:lnSpc>
              <a:spcBef>
                <a:spcPts val="1067"/>
              </a:spcBef>
              <a:spcAft>
                <a:spcPts val="0"/>
              </a:spcAft>
              <a:buClr>
                <a:srgbClr val="4B26F4"/>
              </a:buClr>
              <a:buSzPts val="900"/>
              <a:buNone/>
              <a:defRPr sz="1200" b="0" i="0">
                <a:latin typeface="Verdana"/>
                <a:ea typeface="Verdana"/>
                <a:cs typeface="Verdana"/>
                <a:sym typeface="Verdana"/>
              </a:defRPr>
            </a:lvl1pPr>
            <a:lvl2pPr marL="1219170" lvl="1" indent="-423323" algn="l" rtl="0">
              <a:lnSpc>
                <a:spcPct val="90000"/>
              </a:lnSpc>
              <a:spcBef>
                <a:spcPts val="533"/>
              </a:spcBef>
              <a:spcAft>
                <a:spcPts val="0"/>
              </a:spcAft>
              <a:buClr>
                <a:srgbClr val="4B26F4"/>
              </a:buClr>
              <a:buSzPts val="1400"/>
              <a:buChar char="•"/>
              <a:defRPr sz="1867" b="0" i="0">
                <a:latin typeface="Verdana"/>
                <a:ea typeface="Verdana"/>
                <a:cs typeface="Verdana"/>
                <a:sym typeface="Verdana"/>
              </a:defRPr>
            </a:lvl2pPr>
            <a:lvl3pPr marL="1828754" lvl="2" indent="-431789" algn="l" rtl="0">
              <a:lnSpc>
                <a:spcPct val="90000"/>
              </a:lnSpc>
              <a:spcBef>
                <a:spcPts val="533"/>
              </a:spcBef>
              <a:spcAft>
                <a:spcPts val="0"/>
              </a:spcAft>
              <a:buClr>
                <a:srgbClr val="4B26F4"/>
              </a:buClr>
              <a:buSzPts val="1500"/>
              <a:buChar char="•"/>
              <a:defRPr b="0" i="0">
                <a:latin typeface="Verdana"/>
                <a:ea typeface="Verdana"/>
                <a:cs typeface="Verdana"/>
                <a:sym typeface="Verdana"/>
              </a:defRPr>
            </a:lvl3pPr>
            <a:lvl4pPr marL="2438339" lvl="3" indent="-304792" algn="l" rtl="0">
              <a:lnSpc>
                <a:spcPct val="90000"/>
              </a:lnSpc>
              <a:spcBef>
                <a:spcPts val="533"/>
              </a:spcBef>
              <a:spcAft>
                <a:spcPts val="0"/>
              </a:spcAft>
              <a:buClr>
                <a:srgbClr val="4B26F4"/>
              </a:buClr>
              <a:buSzPts val="1400"/>
              <a:buNone/>
              <a:defRPr b="0" i="0">
                <a:latin typeface="Verdana"/>
                <a:ea typeface="Verdana"/>
                <a:cs typeface="Verdana"/>
                <a:sym typeface="Verdana"/>
              </a:defRPr>
            </a:lvl4pPr>
            <a:lvl5pPr marL="3047924" lvl="4" indent="-423323" algn="l" rtl="0">
              <a:lnSpc>
                <a:spcPct val="90000"/>
              </a:lnSpc>
              <a:spcBef>
                <a:spcPts val="533"/>
              </a:spcBef>
              <a:spcAft>
                <a:spcPts val="0"/>
              </a:spcAft>
              <a:buClr>
                <a:srgbClr val="4B26F4"/>
              </a:buClr>
              <a:buSzPts val="1400"/>
              <a:buChar char="•"/>
              <a:defRPr b="0" i="0">
                <a:latin typeface="Verdana"/>
                <a:ea typeface="Verdana"/>
                <a:cs typeface="Verdana"/>
                <a:sym typeface="Verdana"/>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2784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9/14/2023</a:t>
            </a:fld>
            <a:endParaRPr lang="en-US" dirty="0"/>
          </a:p>
        </p:txBody>
      </p:sp>
      <p:sp>
        <p:nvSpPr>
          <p:cNvPr id="5" name="Footer Placeholder 4"/>
          <p:cNvSpPr>
            <a:spLocks noGrp="1"/>
          </p:cNvSpPr>
          <p:nvPr>
            <p:ph type="ftr" sz="quarter" idx="3"/>
          </p:nvPr>
        </p:nvSpPr>
        <p:spPr>
          <a:xfrm>
            <a:off x="677335"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91440" tIns="45720" rIns="91440" bIns="45720" rtlCol="0" anchor="ctr"/>
          <a:lstStyle>
            <a:lvl1pPr algn="r">
              <a:defRPr sz="900">
                <a:solidFill>
                  <a:schemeClr val="accent1"/>
                </a:solidFill>
              </a:defRPr>
            </a:lvl1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a:t>
            </a:fld>
            <a:endParaRPr lang="en-GB"/>
          </a:p>
        </p:txBody>
      </p:sp>
    </p:spTree>
    <p:extLst>
      <p:ext uri="{BB962C8B-B14F-4D97-AF65-F5344CB8AC3E}">
        <p14:creationId xmlns:p14="http://schemas.microsoft.com/office/powerpoint/2010/main" val="1301184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assets.publishing.service.gov.uk/government/uploads/system/uploads/attachment_data/file/1062076/2022_Multiplication_tables_check_administration_guidance.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www.buckinghamshire.gov.uk/libraries/library-membership/join-library/" TargetMode="External"/><Relationship Id="rId5" Type="http://schemas.openxmlformats.org/officeDocument/2006/relationships/hyperlink" Target="https://schoolreadinglist.co.uk/"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4902899" y="1241501"/>
            <a:ext cx="5656978" cy="321341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457200">
              <a:lnSpc>
                <a:spcPct val="90000"/>
              </a:lnSpc>
              <a:spcBef>
                <a:spcPct val="0"/>
              </a:spcBef>
              <a:spcAft>
                <a:spcPts val="600"/>
              </a:spcAft>
            </a:pPr>
            <a:r>
              <a:rPr lang="en-US" sz="4400" dirty="0">
                <a:solidFill>
                  <a:schemeClr val="accent2">
                    <a:lumMod val="50000"/>
                  </a:schemeClr>
                </a:solidFill>
                <a:latin typeface="+mj-lt"/>
                <a:ea typeface="+mj-ea"/>
                <a:cs typeface="+mj-cs"/>
              </a:rPr>
              <a:t>'Meet The Teacher'</a:t>
            </a:r>
          </a:p>
          <a:p>
            <a:pPr defTabSz="457200">
              <a:lnSpc>
                <a:spcPct val="90000"/>
              </a:lnSpc>
              <a:spcBef>
                <a:spcPct val="0"/>
              </a:spcBef>
              <a:spcAft>
                <a:spcPts val="600"/>
              </a:spcAft>
            </a:pPr>
            <a:r>
              <a:rPr lang="en-US" sz="4400" dirty="0">
                <a:solidFill>
                  <a:schemeClr val="accent2">
                    <a:lumMod val="50000"/>
                  </a:schemeClr>
                </a:solidFill>
                <a:latin typeface="+mj-lt"/>
                <a:ea typeface="+mj-ea"/>
                <a:cs typeface="+mj-cs"/>
              </a:rPr>
              <a:t>September 2023</a:t>
            </a:r>
          </a:p>
          <a:p>
            <a:pPr defTabSz="457200">
              <a:lnSpc>
                <a:spcPct val="90000"/>
              </a:lnSpc>
              <a:spcBef>
                <a:spcPct val="0"/>
              </a:spcBef>
              <a:spcAft>
                <a:spcPts val="600"/>
              </a:spcAft>
            </a:pPr>
            <a:r>
              <a:rPr lang="en-US" sz="4400" dirty="0">
                <a:solidFill>
                  <a:schemeClr val="accent2">
                    <a:lumMod val="50000"/>
                  </a:schemeClr>
                </a:solidFill>
                <a:latin typeface="+mj-lt"/>
                <a:ea typeface="+mj-ea"/>
                <a:cs typeface="+mj-cs"/>
              </a:rPr>
              <a:t>Welcome to Year 4</a:t>
            </a:r>
          </a:p>
          <a:p>
            <a:pPr defTabSz="457200">
              <a:lnSpc>
                <a:spcPct val="90000"/>
              </a:lnSpc>
              <a:spcBef>
                <a:spcPct val="0"/>
              </a:spcBef>
              <a:spcAft>
                <a:spcPts val="600"/>
              </a:spcAft>
            </a:pPr>
            <a:r>
              <a:rPr lang="en-US" dirty="0" err="1">
                <a:solidFill>
                  <a:srgbClr val="FF0000"/>
                </a:solidFill>
                <a:ea typeface="+mj-ea"/>
                <a:cs typeface="+mj-cs"/>
              </a:rPr>
              <a:t>Mr</a:t>
            </a:r>
            <a:r>
              <a:rPr lang="en-US" dirty="0">
                <a:solidFill>
                  <a:srgbClr val="FF0000"/>
                </a:solidFill>
                <a:ea typeface="+mj-ea"/>
                <a:cs typeface="+mj-cs"/>
              </a:rPr>
              <a:t> Nicholl and </a:t>
            </a:r>
            <a:r>
              <a:rPr lang="en-US" dirty="0" err="1">
                <a:solidFill>
                  <a:srgbClr val="FF0000"/>
                </a:solidFill>
                <a:ea typeface="+mj-ea"/>
                <a:cs typeface="+mj-cs"/>
              </a:rPr>
              <a:t>Ms</a:t>
            </a:r>
            <a:r>
              <a:rPr lang="en-US">
                <a:solidFill>
                  <a:srgbClr val="FF0000"/>
                </a:solidFill>
                <a:ea typeface="+mj-ea"/>
                <a:cs typeface="+mj-cs"/>
              </a:rPr>
              <a:t> Zelinkova</a:t>
            </a:r>
            <a:endParaRPr lang="en-US" dirty="0">
              <a:solidFill>
                <a:srgbClr val="FF0000"/>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3" descr="A picture containing text&#10;&#10;Description automatically generated">
            <a:extLst>
              <a:ext uri="{FF2B5EF4-FFF2-40B4-BE49-F238E27FC236}">
                <a16:creationId xmlns:a16="http://schemas.microsoft.com/office/drawing/2014/main" id="{A6A8F39C-700E-A831-3443-6C5C15A40803}"/>
              </a:ext>
            </a:extLst>
          </p:cNvPr>
          <p:cNvPicPr>
            <a:picLocks noChangeAspect="1"/>
          </p:cNvPicPr>
          <p:nvPr/>
        </p:nvPicPr>
        <p:blipFill>
          <a:blip r:embed="rId3"/>
          <a:stretch>
            <a:fillRect/>
          </a:stretch>
        </p:blipFill>
        <p:spPr>
          <a:xfrm>
            <a:off x="888604" y="1298514"/>
            <a:ext cx="3765692" cy="4268942"/>
          </a:xfrm>
          <a:prstGeom prst="rect">
            <a:avLst/>
          </a:prstGeom>
        </p:spPr>
      </p:pic>
    </p:spTree>
    <p:extLst>
      <p:ext uri="{BB962C8B-B14F-4D97-AF65-F5344CB8AC3E}">
        <p14:creationId xmlns:p14="http://schemas.microsoft.com/office/powerpoint/2010/main" val="420296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ea typeface="+mj-ea"/>
                <a:cs typeface="+mj-cs"/>
              </a:rPr>
              <a:t>Teaching and Learning </a:t>
            </a: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1077515" y="1232296"/>
            <a:ext cx="10025060"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accent2">
                    <a:lumMod val="50000"/>
                  </a:schemeClr>
                </a:solidFill>
                <a:ea typeface="+mn-lt"/>
                <a:cs typeface="+mn-lt"/>
              </a:rPr>
              <a:t>Teacher Feedback </a:t>
            </a:r>
            <a:endParaRPr lang="en-GB" sz="2800" dirty="0">
              <a:solidFill>
                <a:schemeClr val="accent2">
                  <a:lumMod val="50000"/>
                </a:schemeClr>
              </a:solidFill>
              <a:ea typeface="+mn-lt"/>
              <a:cs typeface="+mn-lt"/>
            </a:endParaRPr>
          </a:p>
          <a:p>
            <a:pPr marL="457200" indent="-457200">
              <a:buFont typeface="Wingdings" panose="05000000000000000000" pitchFamily="2" charset="2"/>
              <a:buChar char="§"/>
            </a:pPr>
            <a:r>
              <a:rPr lang="en-GB" sz="2800" dirty="0">
                <a:solidFill>
                  <a:schemeClr val="accent2">
                    <a:lumMod val="50000"/>
                  </a:schemeClr>
                </a:solidFill>
                <a:ea typeface="+mn-lt"/>
                <a:cs typeface="+mn-lt"/>
              </a:rPr>
              <a:t>Research shows that the most effective feedback is given verbally, ‘in the moment’ – this will be evidenced as a ‘VF’ in pupils’ books</a:t>
            </a:r>
            <a:endParaRPr lang="en-US" sz="2800" dirty="0">
              <a:solidFill>
                <a:schemeClr val="accent2">
                  <a:lumMod val="50000"/>
                </a:schemeClr>
              </a:solidFill>
              <a:ea typeface="+mn-lt"/>
              <a:cs typeface="+mn-lt"/>
            </a:endParaRPr>
          </a:p>
          <a:p>
            <a:pPr marL="457200" indent="-457200">
              <a:buFont typeface="Wingdings" panose="05000000000000000000" pitchFamily="2" charset="2"/>
              <a:buChar char="§"/>
            </a:pPr>
            <a:r>
              <a:rPr lang="en-GB" sz="2800" dirty="0">
                <a:solidFill>
                  <a:schemeClr val="accent2">
                    <a:lumMod val="50000"/>
                  </a:schemeClr>
                </a:solidFill>
                <a:ea typeface="+mn-lt"/>
                <a:cs typeface="+mn-lt"/>
              </a:rPr>
              <a:t>Adults may also sometimes provide written feedback and modelling in pupils’ books using a </a:t>
            </a:r>
            <a:r>
              <a:rPr lang="en-GB" sz="2800" i="1" dirty="0">
                <a:solidFill>
                  <a:schemeClr val="accent2">
                    <a:lumMod val="50000"/>
                  </a:schemeClr>
                </a:solidFill>
                <a:ea typeface="+mn-lt"/>
                <a:cs typeface="+mn-lt"/>
              </a:rPr>
              <a:t>green pen</a:t>
            </a:r>
            <a:endParaRPr lang="en-US" sz="2800" i="1" dirty="0">
              <a:solidFill>
                <a:schemeClr val="accent2">
                  <a:lumMod val="50000"/>
                </a:schemeClr>
              </a:solidFill>
              <a:ea typeface="+mn-lt"/>
              <a:cs typeface="+mn-lt"/>
            </a:endParaRPr>
          </a:p>
          <a:p>
            <a:pPr marL="457200" indent="-457200">
              <a:buFont typeface="Wingdings" panose="05000000000000000000" pitchFamily="2" charset="2"/>
              <a:buChar char="§"/>
            </a:pPr>
            <a:r>
              <a:rPr lang="en-GB" sz="2800" dirty="0">
                <a:solidFill>
                  <a:schemeClr val="accent2">
                    <a:lumMod val="50000"/>
                  </a:schemeClr>
                </a:solidFill>
                <a:ea typeface="+mn-lt"/>
                <a:cs typeface="+mn-lt"/>
              </a:rPr>
              <a:t>We expect pupils to respond to feedback given by adults. We ask the pupils to do this in </a:t>
            </a:r>
            <a:r>
              <a:rPr lang="en-GB" sz="2800" i="1" dirty="0">
                <a:solidFill>
                  <a:schemeClr val="accent2">
                    <a:lumMod val="50000"/>
                  </a:schemeClr>
                </a:solidFill>
                <a:ea typeface="+mn-lt"/>
                <a:cs typeface="+mn-lt"/>
              </a:rPr>
              <a:t>purple pen </a:t>
            </a:r>
            <a:r>
              <a:rPr lang="en-GB" sz="2800" dirty="0">
                <a:solidFill>
                  <a:schemeClr val="accent2">
                    <a:lumMod val="50000"/>
                  </a:schemeClr>
                </a:solidFill>
                <a:ea typeface="+mn-lt"/>
                <a:cs typeface="+mn-lt"/>
              </a:rPr>
              <a:t>to help them and the adults see the corrections/edits</a:t>
            </a:r>
            <a:r>
              <a:rPr lang="en-GB" sz="2800" dirty="0">
                <a:ea typeface="+mn-lt"/>
                <a:cs typeface="+mn-lt"/>
              </a:rPr>
              <a:t> </a:t>
            </a:r>
            <a:endParaRPr lang="en-GB" sz="2800" dirty="0"/>
          </a:p>
          <a:p>
            <a:endParaRPr lang="en-GB" sz="2800" b="1" dirty="0">
              <a:ea typeface="+mn-lt"/>
              <a:cs typeface="+mn-lt"/>
            </a:endParaRPr>
          </a:p>
          <a:p>
            <a:pPr>
              <a:buFont typeface="Arial"/>
            </a:pPr>
            <a:endParaRPr lang="en-GB" sz="2800" dirty="0">
              <a:solidFill>
                <a:schemeClr val="accent2">
                  <a:lumMod val="50000"/>
                </a:schemeClr>
              </a:solidFill>
              <a:ea typeface="+mn-lt"/>
              <a:cs typeface="+mn-lt"/>
            </a:endParaRPr>
          </a:p>
          <a:p>
            <a:pPr marL="285750" indent="-285750">
              <a:buFont typeface="Symbol"/>
              <a:buChar char="•"/>
            </a:pPr>
            <a:endParaRPr lang="en-GB" sz="3600" dirty="0">
              <a:solidFill>
                <a:schemeClr val="accent2">
                  <a:lumMod val="50000"/>
                </a:schemeClr>
              </a:solidFill>
              <a:ea typeface="+mn-lt"/>
              <a:cs typeface="+mn-lt"/>
            </a:endParaRPr>
          </a:p>
          <a:p>
            <a:endParaRPr lang="en-GB" dirty="0">
              <a:solidFill>
                <a:srgbClr val="000000"/>
              </a:solidFill>
            </a:endParaRPr>
          </a:p>
        </p:txBody>
      </p:sp>
    </p:spTree>
    <p:extLst>
      <p:ext uri="{BB962C8B-B14F-4D97-AF65-F5344CB8AC3E}">
        <p14:creationId xmlns:p14="http://schemas.microsoft.com/office/powerpoint/2010/main" val="364399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4FEFCE-2E54-4747-BD05-C5CF3116D46D}"/>
              </a:ext>
            </a:extLst>
          </p:cNvPr>
          <p:cNvPicPr>
            <a:picLocks noChangeAspect="1"/>
          </p:cNvPicPr>
          <p:nvPr/>
        </p:nvPicPr>
        <p:blipFill>
          <a:blip r:embed="rId2"/>
          <a:stretch>
            <a:fillRect/>
          </a:stretch>
        </p:blipFill>
        <p:spPr>
          <a:xfrm>
            <a:off x="2474446" y="378073"/>
            <a:ext cx="5514975" cy="5934075"/>
          </a:xfrm>
          <a:prstGeom prst="rect">
            <a:avLst/>
          </a:prstGeom>
        </p:spPr>
      </p:pic>
    </p:spTree>
    <p:extLst>
      <p:ext uri="{BB962C8B-B14F-4D97-AF65-F5344CB8AC3E}">
        <p14:creationId xmlns:p14="http://schemas.microsoft.com/office/powerpoint/2010/main" val="96255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5C3CFC-C613-4073-A2DF-5D0E58AD1C07}"/>
              </a:ext>
            </a:extLst>
          </p:cNvPr>
          <p:cNvPicPr>
            <a:picLocks noChangeAspect="1"/>
          </p:cNvPicPr>
          <p:nvPr/>
        </p:nvPicPr>
        <p:blipFill>
          <a:blip r:embed="rId2"/>
          <a:stretch>
            <a:fillRect/>
          </a:stretch>
        </p:blipFill>
        <p:spPr>
          <a:xfrm>
            <a:off x="3085094" y="552450"/>
            <a:ext cx="4981575" cy="5753100"/>
          </a:xfrm>
          <a:prstGeom prst="rect">
            <a:avLst/>
          </a:prstGeom>
        </p:spPr>
      </p:pic>
    </p:spTree>
    <p:extLst>
      <p:ext uri="{BB962C8B-B14F-4D97-AF65-F5344CB8AC3E}">
        <p14:creationId xmlns:p14="http://schemas.microsoft.com/office/powerpoint/2010/main" val="340525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latin typeface="+mj-lt"/>
                <a:ea typeface="+mj-ea"/>
                <a:cs typeface="+mj-cs"/>
              </a:rPr>
              <a:t>Homework </a:t>
            </a:r>
            <a:endParaRPr lang="en-US" dirty="0">
              <a:solidFill>
                <a:schemeClr val="accent2">
                  <a:lumMod val="50000"/>
                </a:schemeClr>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770792" y="5215670"/>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1077515" y="1232296"/>
            <a:ext cx="1002506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pPr>
            <a:r>
              <a:rPr lang="en-GB" sz="2800" dirty="0">
                <a:solidFill>
                  <a:schemeClr val="accent2">
                    <a:lumMod val="50000"/>
                  </a:schemeClr>
                </a:solidFill>
                <a:ea typeface="+mn-lt"/>
                <a:cs typeface="+mn-lt"/>
              </a:rPr>
              <a:t>Homework is set each Friday</a:t>
            </a:r>
          </a:p>
          <a:p>
            <a:pPr marL="457200" indent="-457200">
              <a:buFont typeface="Wingdings" panose="05000000000000000000" pitchFamily="2" charset="2"/>
              <a:buChar char="§"/>
            </a:pPr>
            <a:r>
              <a:rPr lang="en-GB" sz="2800" dirty="0">
                <a:solidFill>
                  <a:schemeClr val="accent2">
                    <a:lumMod val="50000"/>
                  </a:schemeClr>
                </a:solidFill>
                <a:ea typeface="+mn-lt"/>
                <a:cs typeface="+mn-lt"/>
              </a:rPr>
              <a:t>Maths homework will be set on Mathletics </a:t>
            </a:r>
          </a:p>
          <a:p>
            <a:pPr marL="457200" indent="-457200">
              <a:buFont typeface="Wingdings" panose="05000000000000000000" pitchFamily="2" charset="2"/>
              <a:buChar char="§"/>
            </a:pPr>
            <a:r>
              <a:rPr lang="en-GB" sz="2800" dirty="0">
                <a:solidFill>
                  <a:schemeClr val="accent2">
                    <a:lumMod val="50000"/>
                  </a:schemeClr>
                </a:solidFill>
                <a:ea typeface="+mn-lt"/>
                <a:cs typeface="+mn-lt"/>
              </a:rPr>
              <a:t>Spellings set Friday and the spelling test is on following Friday… pupils will have own personal target </a:t>
            </a:r>
          </a:p>
          <a:p>
            <a:pPr marL="457200" indent="-457200">
              <a:buFont typeface="Wingdings" panose="05000000000000000000" pitchFamily="2" charset="2"/>
              <a:buChar char="§"/>
            </a:pPr>
            <a:r>
              <a:rPr lang="en-GB" sz="2800" dirty="0">
                <a:solidFill>
                  <a:schemeClr val="accent2">
                    <a:lumMod val="50000"/>
                  </a:schemeClr>
                </a:solidFill>
                <a:ea typeface="+mn-lt"/>
                <a:cs typeface="+mn-lt"/>
              </a:rPr>
              <a:t>Learning Logs have changed (see Mrs Stanley’s letter)</a:t>
            </a:r>
          </a:p>
          <a:p>
            <a:pPr marL="457200" indent="-457200">
              <a:buFont typeface="Wingdings" panose="05000000000000000000" pitchFamily="2" charset="2"/>
              <a:buChar char="§"/>
            </a:pPr>
            <a:r>
              <a:rPr lang="en-GB" sz="2800" dirty="0">
                <a:solidFill>
                  <a:schemeClr val="accent2">
                    <a:lumMod val="50000"/>
                  </a:schemeClr>
                </a:solidFill>
                <a:ea typeface="+mn-lt"/>
                <a:cs typeface="+mn-lt"/>
              </a:rPr>
              <a:t>If you can, please read every day with your child </a:t>
            </a:r>
          </a:p>
          <a:p>
            <a:pPr marL="457200" indent="-457200">
              <a:buFont typeface="Wingdings" panose="05000000000000000000" pitchFamily="2" charset="2"/>
              <a:buChar char="§"/>
            </a:pPr>
            <a:r>
              <a:rPr lang="en-GB" sz="2800" dirty="0">
                <a:solidFill>
                  <a:schemeClr val="accent2">
                    <a:lumMod val="50000"/>
                  </a:schemeClr>
                </a:solidFill>
                <a:ea typeface="+mn-lt"/>
                <a:cs typeface="+mn-lt"/>
              </a:rPr>
              <a:t>Reading records should be signed at least 3-5 times each week</a:t>
            </a:r>
          </a:p>
          <a:p>
            <a:pPr marL="457200" indent="-457200">
              <a:buFont typeface="Wingdings" panose="05000000000000000000" pitchFamily="2" charset="2"/>
              <a:buChar char="§"/>
            </a:pPr>
            <a:r>
              <a:rPr lang="en-GB" sz="2800" dirty="0">
                <a:solidFill>
                  <a:schemeClr val="accent2">
                    <a:lumMod val="50000"/>
                  </a:schemeClr>
                </a:solidFill>
                <a:ea typeface="+mn-lt"/>
                <a:cs typeface="+mn-lt"/>
              </a:rPr>
              <a:t>Reading records checked in school to earn house points</a:t>
            </a:r>
          </a:p>
          <a:p>
            <a:pPr algn="l"/>
            <a:endParaRPr lang="en-GB" dirty="0"/>
          </a:p>
        </p:txBody>
      </p:sp>
    </p:spTree>
    <p:extLst>
      <p:ext uri="{BB962C8B-B14F-4D97-AF65-F5344CB8AC3E}">
        <p14:creationId xmlns:p14="http://schemas.microsoft.com/office/powerpoint/2010/main" val="186289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1FCF4-4790-4726-8C05-8B201A245944}"/>
              </a:ext>
            </a:extLst>
          </p:cNvPr>
          <p:cNvPicPr>
            <a:picLocks noChangeAspect="1"/>
          </p:cNvPicPr>
          <p:nvPr/>
        </p:nvPicPr>
        <p:blipFill>
          <a:blip r:embed="rId2"/>
          <a:stretch>
            <a:fillRect/>
          </a:stretch>
        </p:blipFill>
        <p:spPr>
          <a:xfrm>
            <a:off x="518716" y="503583"/>
            <a:ext cx="4411983" cy="5850833"/>
          </a:xfrm>
          <a:prstGeom prst="rect">
            <a:avLst/>
          </a:prstGeom>
        </p:spPr>
      </p:pic>
      <p:sp>
        <p:nvSpPr>
          <p:cNvPr id="4" name="TextBox 3">
            <a:extLst>
              <a:ext uri="{FF2B5EF4-FFF2-40B4-BE49-F238E27FC236}">
                <a16:creationId xmlns:a16="http://schemas.microsoft.com/office/drawing/2014/main" id="{189EEBF3-9532-4892-8671-C0BC4B79F331}"/>
              </a:ext>
            </a:extLst>
          </p:cNvPr>
          <p:cNvSpPr txBox="1"/>
          <p:nvPr/>
        </p:nvSpPr>
        <p:spPr>
          <a:xfrm>
            <a:off x="5313872" y="503583"/>
            <a:ext cx="5106838" cy="5355312"/>
          </a:xfrm>
          <a:prstGeom prst="rect">
            <a:avLst/>
          </a:prstGeom>
          <a:noFill/>
        </p:spPr>
        <p:txBody>
          <a:bodyPr wrap="square" rtlCol="0">
            <a:spAutoFit/>
          </a:bodyPr>
          <a:lstStyle/>
          <a:p>
            <a:r>
              <a:rPr lang="en-GB" dirty="0"/>
              <a:t>Pupils can choose how many of the set spellings</a:t>
            </a:r>
          </a:p>
          <a:p>
            <a:r>
              <a:rPr lang="en-GB" dirty="0"/>
              <a:t>they feel confident to learn and this can change each week.</a:t>
            </a:r>
          </a:p>
          <a:p>
            <a:endParaRPr lang="en-GB" dirty="0"/>
          </a:p>
          <a:p>
            <a:r>
              <a:rPr lang="en-GB" dirty="0"/>
              <a:t>The target can be as low or high as they want and should reflect their confidence and ability.</a:t>
            </a:r>
          </a:p>
          <a:p>
            <a:endParaRPr lang="en-GB" dirty="0"/>
          </a:p>
          <a:p>
            <a:r>
              <a:rPr lang="en-GB" dirty="0"/>
              <a:t>The double-page in the spelling books can be used to practise the words.</a:t>
            </a:r>
          </a:p>
          <a:p>
            <a:endParaRPr lang="en-GB" dirty="0"/>
          </a:p>
          <a:p>
            <a:r>
              <a:rPr lang="en-GB" dirty="0"/>
              <a:t>Please ensure pupils bring book in each Friday as they will stick new spellings into books and also complete the test in back of book.</a:t>
            </a:r>
          </a:p>
          <a:p>
            <a:endParaRPr lang="en-GB" dirty="0"/>
          </a:p>
          <a:p>
            <a:r>
              <a:rPr lang="en-GB" dirty="0"/>
              <a:t>They will mark own work to get instant feedback on how they have done.</a:t>
            </a:r>
          </a:p>
          <a:p>
            <a:endParaRPr lang="en-GB" dirty="0"/>
          </a:p>
          <a:p>
            <a:endParaRPr lang="en-GB" dirty="0"/>
          </a:p>
          <a:p>
            <a:endParaRPr lang="en-GB" dirty="0"/>
          </a:p>
        </p:txBody>
      </p:sp>
    </p:spTree>
    <p:extLst>
      <p:ext uri="{BB962C8B-B14F-4D97-AF65-F5344CB8AC3E}">
        <p14:creationId xmlns:p14="http://schemas.microsoft.com/office/powerpoint/2010/main" val="243390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ea typeface="+mj-ea"/>
                <a:cs typeface="+mj-cs"/>
              </a:rPr>
              <a:t>How can parents help?</a:t>
            </a: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434579" y="1232296"/>
            <a:ext cx="10205246"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pPr>
            <a:r>
              <a:rPr lang="en-GB" sz="2400" dirty="0">
                <a:solidFill>
                  <a:schemeClr val="accent2">
                    <a:lumMod val="50000"/>
                  </a:schemeClr>
                </a:solidFill>
                <a:ea typeface="+mn-lt"/>
                <a:cs typeface="+mn-lt"/>
              </a:rPr>
              <a:t>In June, Year 4 pupils will complete a Multiplication tables Check (MTC)</a:t>
            </a:r>
          </a:p>
          <a:p>
            <a:pPr marL="457200" indent="-457200">
              <a:buFont typeface="Wingdings" panose="05000000000000000000" pitchFamily="2" charset="2"/>
              <a:buChar char="§"/>
            </a:pPr>
            <a:r>
              <a:rPr lang="en-GB" sz="2400" dirty="0">
                <a:solidFill>
                  <a:schemeClr val="accent2">
                    <a:lumMod val="50000"/>
                  </a:schemeClr>
                </a:solidFill>
              </a:rPr>
              <a:t>The MTC is an on-screen assessment designed to determine whether pupils are able to fluently recall their multiplication tables up to 12, through a set of timed questions</a:t>
            </a:r>
          </a:p>
          <a:p>
            <a:pPr marL="457200" indent="-457200">
              <a:buFont typeface="Wingdings" panose="05000000000000000000" pitchFamily="2" charset="2"/>
              <a:buChar char="§"/>
            </a:pPr>
            <a:r>
              <a:rPr lang="en-GB" sz="2400" dirty="0">
                <a:solidFill>
                  <a:schemeClr val="accent2">
                    <a:lumMod val="50000"/>
                  </a:schemeClr>
                </a:solidFill>
                <a:ea typeface="+mn-lt"/>
                <a:cs typeface="+mn-lt"/>
              </a:rPr>
              <a:t>The official check consists of 25 questions. Pupils will have 6 seconds to answer each question, with 3-seconds pause between questions </a:t>
            </a:r>
          </a:p>
          <a:p>
            <a:pPr marL="457200" indent="-457200">
              <a:buFont typeface="Wingdings" panose="05000000000000000000" pitchFamily="2" charset="2"/>
              <a:buChar char="§"/>
            </a:pPr>
            <a:r>
              <a:rPr lang="en-GB" sz="2400" dirty="0">
                <a:solidFill>
                  <a:schemeClr val="accent2">
                    <a:lumMod val="50000"/>
                  </a:schemeClr>
                </a:solidFill>
                <a:ea typeface="+mn-lt"/>
                <a:cs typeface="+mn-lt"/>
              </a:rPr>
              <a:t>For more information visit: </a:t>
            </a:r>
            <a:r>
              <a:rPr lang="en-GB" sz="2400" dirty="0">
                <a:solidFill>
                  <a:schemeClr val="accent2">
                    <a:lumMod val="50000"/>
                  </a:schemeClr>
                </a:solidFill>
                <a:ea typeface="+mn-lt"/>
                <a:cs typeface="+mn-lt"/>
                <a:hlinkClick r:id="rId4">
                  <a:extLst>
                    <a:ext uri="{A12FA001-AC4F-418D-AE19-62706E023703}">
                      <ahyp:hlinkClr xmlns:ahyp="http://schemas.microsoft.com/office/drawing/2018/hyperlinkcolor" val="tx"/>
                    </a:ext>
                  </a:extLst>
                </a:hlinkClick>
              </a:rPr>
              <a:t>2022 Multiplication tables check: administration guidance (publishing.service.gov.uk)</a:t>
            </a:r>
            <a:endParaRPr lang="en-GB" sz="2400" dirty="0">
              <a:solidFill>
                <a:schemeClr val="accent2">
                  <a:lumMod val="50000"/>
                </a:schemeClr>
              </a:solidFill>
              <a:ea typeface="+mn-lt"/>
              <a:cs typeface="+mn-lt"/>
            </a:endParaRPr>
          </a:p>
          <a:p>
            <a:pPr marL="457200" indent="-457200">
              <a:buFont typeface="Wingdings" panose="05000000000000000000" pitchFamily="2" charset="2"/>
              <a:buChar char="§"/>
            </a:pPr>
            <a:r>
              <a:rPr lang="en-GB" sz="2400" i="1" dirty="0">
                <a:solidFill>
                  <a:schemeClr val="accent2">
                    <a:lumMod val="50000"/>
                  </a:schemeClr>
                </a:solidFill>
                <a:ea typeface="+mn-lt"/>
                <a:cs typeface="+mn-lt"/>
              </a:rPr>
              <a:t>Regular TTRS sessions will help pupils to consolidate their </a:t>
            </a:r>
          </a:p>
          <a:p>
            <a:pPr algn="just"/>
            <a:r>
              <a:rPr lang="en-GB" sz="2400" i="1" dirty="0">
                <a:solidFill>
                  <a:schemeClr val="accent2">
                    <a:lumMod val="50000"/>
                  </a:schemeClr>
                </a:solidFill>
                <a:ea typeface="+mn-lt"/>
                <a:cs typeface="+mn-lt"/>
              </a:rPr>
              <a:t>    speed and accuracy of recall</a:t>
            </a:r>
          </a:p>
          <a:p>
            <a:pPr algn="just"/>
            <a:endParaRPr lang="en-GB" sz="2400" i="1" dirty="0">
              <a:solidFill>
                <a:schemeClr val="accent2">
                  <a:lumMod val="50000"/>
                </a:schemeClr>
              </a:solidFill>
              <a:ea typeface="+mn-lt"/>
              <a:cs typeface="+mn-lt"/>
            </a:endParaRPr>
          </a:p>
          <a:p>
            <a:pPr algn="just"/>
            <a:r>
              <a:rPr lang="en-GB" sz="2400" i="1" dirty="0">
                <a:solidFill>
                  <a:srgbClr val="7030A0"/>
                </a:solidFill>
                <a:ea typeface="+mn-lt"/>
                <a:cs typeface="+mn-lt"/>
              </a:rPr>
              <a:t>There will be a specific meeting and presentation on the MTC in the Summer term</a:t>
            </a:r>
          </a:p>
          <a:p>
            <a:endParaRPr lang="en-GB" sz="3200" dirty="0">
              <a:solidFill>
                <a:schemeClr val="accent2">
                  <a:lumMod val="50000"/>
                </a:schemeClr>
              </a:solidFill>
              <a:ea typeface="+mn-lt"/>
              <a:cs typeface="+mn-lt"/>
            </a:endParaRPr>
          </a:p>
        </p:txBody>
      </p:sp>
    </p:spTree>
    <p:extLst>
      <p:ext uri="{BB962C8B-B14F-4D97-AF65-F5344CB8AC3E}">
        <p14:creationId xmlns:p14="http://schemas.microsoft.com/office/powerpoint/2010/main" val="400144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ea typeface="+mj-ea"/>
                <a:cs typeface="+mj-cs"/>
              </a:rPr>
              <a:t>How can parents help?</a:t>
            </a: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1009555" y="1004629"/>
            <a:ext cx="88047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pPr>
            <a:r>
              <a:rPr lang="en-GB" sz="3200" dirty="0">
                <a:solidFill>
                  <a:schemeClr val="accent2">
                    <a:lumMod val="50000"/>
                  </a:schemeClr>
                </a:solidFill>
                <a:ea typeface="+mn-lt"/>
                <a:cs typeface="+mn-lt"/>
              </a:rPr>
              <a:t>Read, read and read some more! </a:t>
            </a:r>
          </a:p>
        </p:txBody>
      </p:sp>
      <p:pic>
        <p:nvPicPr>
          <p:cNvPr id="4" name="Picture 5" descr="Text&#10;&#10;Description automatically generated">
            <a:extLst>
              <a:ext uri="{FF2B5EF4-FFF2-40B4-BE49-F238E27FC236}">
                <a16:creationId xmlns:a16="http://schemas.microsoft.com/office/drawing/2014/main" id="{5C4F273B-DD31-3124-01D9-72FCA5BCB7D7}"/>
              </a:ext>
            </a:extLst>
          </p:cNvPr>
          <p:cNvPicPr>
            <a:picLocks noChangeAspect="1"/>
          </p:cNvPicPr>
          <p:nvPr/>
        </p:nvPicPr>
        <p:blipFill>
          <a:blip r:embed="rId4"/>
          <a:stretch>
            <a:fillRect/>
          </a:stretch>
        </p:blipFill>
        <p:spPr>
          <a:xfrm>
            <a:off x="7020981" y="2138024"/>
            <a:ext cx="2793290" cy="2693005"/>
          </a:xfrm>
          <a:prstGeom prst="rect">
            <a:avLst/>
          </a:prstGeom>
        </p:spPr>
      </p:pic>
      <p:sp>
        <p:nvSpPr>
          <p:cNvPr id="6" name="TextBox 5">
            <a:extLst>
              <a:ext uri="{FF2B5EF4-FFF2-40B4-BE49-F238E27FC236}">
                <a16:creationId xmlns:a16="http://schemas.microsoft.com/office/drawing/2014/main" id="{31734805-CC36-C534-1907-B7E5A10E66ED}"/>
              </a:ext>
            </a:extLst>
          </p:cNvPr>
          <p:cNvSpPr txBox="1"/>
          <p:nvPr/>
        </p:nvSpPr>
        <p:spPr>
          <a:xfrm>
            <a:off x="1009555" y="2138024"/>
            <a:ext cx="6155529"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dirty="0">
                <a:solidFill>
                  <a:schemeClr val="accent2">
                    <a:lumMod val="50000"/>
                  </a:schemeClr>
                </a:solidFill>
                <a:latin typeface="Trebuchet MS"/>
                <a:ea typeface="Arial"/>
                <a:cs typeface="Arial"/>
              </a:rPr>
              <a:t>Statistic: Parents who read 1 picture book with their children every day provide their children with exposure to an estimated 78,000 words each a year. Cumulatively, over the 5 years, estimated that children from literacy-rich homes hear a cumulative 1.4 million more words during storybook reading than children who are never read to.</a:t>
            </a:r>
            <a:r>
              <a:rPr lang="en-US" sz="2000" i="1" dirty="0">
                <a:solidFill>
                  <a:schemeClr val="accent2">
                    <a:lumMod val="50000"/>
                  </a:schemeClr>
                </a:solidFill>
                <a:latin typeface="Trebuchet MS"/>
                <a:ea typeface="Arial"/>
                <a:cs typeface="Arial"/>
              </a:rPr>
              <a:t>​</a:t>
            </a:r>
          </a:p>
          <a:p>
            <a:endParaRPr lang="en-US" sz="2000" i="1" dirty="0">
              <a:solidFill>
                <a:schemeClr val="accent2">
                  <a:lumMod val="50000"/>
                </a:schemeClr>
              </a:solidFill>
              <a:latin typeface="Trebuchet MS"/>
              <a:ea typeface="Arial"/>
              <a:cs typeface="Arial"/>
            </a:endParaRPr>
          </a:p>
          <a:p>
            <a:r>
              <a:rPr lang="en-GB" sz="2000" i="1" dirty="0">
                <a:solidFill>
                  <a:schemeClr val="accent2">
                    <a:lumMod val="50000"/>
                  </a:schemeClr>
                </a:solidFill>
                <a:hlinkClick r:id="rId5"/>
              </a:rPr>
              <a:t>https://schoolreadinglist.co.uk/</a:t>
            </a:r>
            <a:endParaRPr lang="en-GB" sz="2000" i="1" dirty="0">
              <a:solidFill>
                <a:schemeClr val="accent2">
                  <a:lumMod val="50000"/>
                </a:schemeClr>
              </a:solidFill>
            </a:endParaRPr>
          </a:p>
          <a:p>
            <a:endParaRPr lang="en-GB" sz="2000" i="1" dirty="0">
              <a:solidFill>
                <a:schemeClr val="accent2">
                  <a:lumMod val="50000"/>
                </a:schemeClr>
              </a:solidFill>
            </a:endParaRPr>
          </a:p>
          <a:p>
            <a:r>
              <a:rPr lang="en-GB" sz="2000" i="1" dirty="0">
                <a:solidFill>
                  <a:schemeClr val="accent2">
                    <a:lumMod val="50000"/>
                  </a:schemeClr>
                </a:solidFill>
                <a:hlinkClick r:id="rId6"/>
              </a:rPr>
              <a:t>https://www.buckinghamshire.gov.uk/libraries/library-membership/join-library/</a:t>
            </a:r>
            <a:endParaRPr lang="en-GB" sz="2000" i="1" dirty="0">
              <a:solidFill>
                <a:schemeClr val="accent2">
                  <a:lumMod val="50000"/>
                </a:schemeClr>
              </a:solidFill>
            </a:endParaRPr>
          </a:p>
        </p:txBody>
      </p:sp>
    </p:spTree>
    <p:extLst>
      <p:ext uri="{BB962C8B-B14F-4D97-AF65-F5344CB8AC3E}">
        <p14:creationId xmlns:p14="http://schemas.microsoft.com/office/powerpoint/2010/main" val="197747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oks for year 4 - our free background wallpaper">
            <a:extLst>
              <a:ext uri="{FF2B5EF4-FFF2-40B4-BE49-F238E27FC236}">
                <a16:creationId xmlns:a16="http://schemas.microsoft.com/office/drawing/2014/main" id="{59F31287-097C-4FD5-A30B-C3C8FF7CD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27" y="195830"/>
            <a:ext cx="11495714" cy="646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ea typeface="+mj-ea"/>
                <a:cs typeface="+mj-cs"/>
              </a:rPr>
              <a:t>How can parents help?</a:t>
            </a: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934640" y="898921"/>
            <a:ext cx="1053702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200" dirty="0">
              <a:solidFill>
                <a:schemeClr val="accent2">
                  <a:lumMod val="50000"/>
                </a:schemeClr>
              </a:solidFill>
              <a:ea typeface="+mn-lt"/>
              <a:cs typeface="+mn-lt"/>
            </a:endParaRPr>
          </a:p>
          <a:p>
            <a:pPr marL="457200" lvl="0" indent="-457200">
              <a:buFont typeface="Wingdings" panose="05000000000000000000" pitchFamily="2" charset="2"/>
              <a:buChar char="§"/>
            </a:pPr>
            <a:r>
              <a:rPr lang="en-GB" sz="2800" dirty="0">
                <a:solidFill>
                  <a:schemeClr val="accent2">
                    <a:lumMod val="50000"/>
                  </a:schemeClr>
                </a:solidFill>
                <a:ea typeface="+mn-lt"/>
                <a:cs typeface="+mn-lt"/>
              </a:rPr>
              <a:t>Number bonds and times tables – practise these everywhere </a:t>
            </a:r>
          </a:p>
          <a:p>
            <a:pPr marL="457200" lvl="0" indent="-457200">
              <a:buFont typeface="Wingdings" panose="05000000000000000000" pitchFamily="2" charset="2"/>
              <a:buChar char="§"/>
            </a:pPr>
            <a:r>
              <a:rPr lang="en-GB" sz="2800" dirty="0">
                <a:solidFill>
                  <a:schemeClr val="accent2">
                    <a:lumMod val="50000"/>
                  </a:schemeClr>
                </a:solidFill>
                <a:ea typeface="+mn-lt"/>
                <a:cs typeface="+mn-lt"/>
              </a:rPr>
              <a:t>Practise telling the time (digital/analogue) </a:t>
            </a:r>
          </a:p>
          <a:p>
            <a:pPr marL="457200" indent="-457200">
              <a:buFont typeface="Wingdings" panose="05000000000000000000" pitchFamily="2" charset="2"/>
              <a:buChar char="§"/>
            </a:pPr>
            <a:r>
              <a:rPr lang="en-GB" sz="2800" dirty="0">
                <a:solidFill>
                  <a:schemeClr val="accent2">
                    <a:lumMod val="50000"/>
                  </a:schemeClr>
                </a:solidFill>
                <a:ea typeface="+mn-lt"/>
                <a:cs typeface="+mn-lt"/>
              </a:rPr>
              <a:t>Regular attendance is key – 95% is the minimum expectation Pupils whose attendance is of concern will be invited to discuss this in order that the school can support parents and pupils as best possible</a:t>
            </a:r>
          </a:p>
          <a:p>
            <a:pPr marL="457200" indent="-457200">
              <a:buFont typeface="Wingdings" panose="05000000000000000000" pitchFamily="2" charset="2"/>
              <a:buChar char="§"/>
            </a:pPr>
            <a:r>
              <a:rPr lang="en-GB" sz="2800" dirty="0">
                <a:solidFill>
                  <a:schemeClr val="accent2">
                    <a:lumMod val="50000"/>
                  </a:schemeClr>
                </a:solidFill>
              </a:rPr>
              <a:t>Communication! Please come and talk if you have any concerns/questions </a:t>
            </a:r>
            <a:r>
              <a:rPr lang="en-GB" sz="3200" dirty="0">
                <a:solidFill>
                  <a:schemeClr val="accent2">
                    <a:lumMod val="50000"/>
                  </a:schemeClr>
                </a:solidFill>
              </a:rPr>
              <a:t> </a:t>
            </a:r>
            <a:endParaRPr lang="en-GB" dirty="0">
              <a:solidFill>
                <a:schemeClr val="accent2">
                  <a:lumMod val="50000"/>
                </a:schemeClr>
              </a:solidFill>
            </a:endParaRPr>
          </a:p>
        </p:txBody>
      </p:sp>
    </p:spTree>
    <p:extLst>
      <p:ext uri="{BB962C8B-B14F-4D97-AF65-F5344CB8AC3E}">
        <p14:creationId xmlns:p14="http://schemas.microsoft.com/office/powerpoint/2010/main" val="14549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ea typeface="+mj-ea"/>
                <a:cs typeface="+mj-cs"/>
              </a:rPr>
              <a:t>Any questions  </a:t>
            </a: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1077515" y="1232296"/>
            <a:ext cx="10025060"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3200" dirty="0">
              <a:ea typeface="+mn-lt"/>
              <a:cs typeface="+mn-lt"/>
            </a:endParaRPr>
          </a:p>
          <a:p>
            <a:endParaRPr lang="en-GB" sz="2800" b="1" dirty="0">
              <a:solidFill>
                <a:srgbClr val="000000"/>
              </a:solidFill>
              <a:ea typeface="+mn-lt"/>
              <a:cs typeface="+mn-lt"/>
            </a:endParaRPr>
          </a:p>
          <a:p>
            <a:endParaRPr lang="en-GB" sz="2800" dirty="0">
              <a:solidFill>
                <a:schemeClr val="accent2">
                  <a:lumMod val="50000"/>
                </a:schemeClr>
              </a:solidFill>
              <a:ea typeface="+mn-lt"/>
              <a:cs typeface="+mn-lt"/>
            </a:endParaRPr>
          </a:p>
          <a:p>
            <a:pPr marL="285750" indent="-285750">
              <a:buFont typeface="Symbol"/>
              <a:buChar char="•"/>
            </a:pPr>
            <a:endParaRPr lang="en-GB" sz="3600" dirty="0">
              <a:solidFill>
                <a:srgbClr val="174261"/>
              </a:solidFill>
            </a:endParaRPr>
          </a:p>
          <a:p>
            <a:endParaRPr lang="en-GB" dirty="0">
              <a:solidFill>
                <a:srgbClr val="000000"/>
              </a:solidFill>
            </a:endParaRPr>
          </a:p>
        </p:txBody>
      </p:sp>
    </p:spTree>
    <p:extLst>
      <p:ext uri="{BB962C8B-B14F-4D97-AF65-F5344CB8AC3E}">
        <p14:creationId xmlns:p14="http://schemas.microsoft.com/office/powerpoint/2010/main" val="207650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latin typeface="+mj-lt"/>
                <a:ea typeface="+mj-ea"/>
                <a:cs typeface="+mj-cs"/>
              </a:rPr>
              <a:t>Arrival and Dismissal </a:t>
            </a:r>
            <a:endParaRPr lang="en-US" dirty="0">
              <a:solidFill>
                <a:schemeClr val="accent2">
                  <a:lumMod val="50000"/>
                </a:schemeClr>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87449" y="5168045"/>
            <a:ext cx="1289192" cy="1435255"/>
          </a:xfrm>
          <a:prstGeom prst="rect">
            <a:avLst/>
          </a:prstGeom>
        </p:spPr>
      </p:pic>
      <p:sp>
        <p:nvSpPr>
          <p:cNvPr id="7" name="TextBox 6">
            <a:extLst>
              <a:ext uri="{FF2B5EF4-FFF2-40B4-BE49-F238E27FC236}">
                <a16:creationId xmlns:a16="http://schemas.microsoft.com/office/drawing/2014/main" id="{0882BD70-A3F7-DA79-8DC0-6E178E6A4C89}"/>
              </a:ext>
            </a:extLst>
          </p:cNvPr>
          <p:cNvSpPr txBox="1"/>
          <p:nvPr/>
        </p:nvSpPr>
        <p:spPr>
          <a:xfrm>
            <a:off x="720329" y="1357312"/>
            <a:ext cx="11060903"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accent2">
                    <a:lumMod val="50000"/>
                  </a:schemeClr>
                </a:solidFill>
                <a:ea typeface="+mn-lt"/>
                <a:cs typeface="+mn-lt"/>
              </a:rPr>
              <a:t>Morning Drop Off: 8.30am to 8.40am (to allow a natural stagger)</a:t>
            </a:r>
            <a:endParaRPr lang="en-GB" sz="2800" dirty="0">
              <a:solidFill>
                <a:schemeClr val="accent2">
                  <a:lumMod val="50000"/>
                </a:schemeClr>
              </a:solidFill>
              <a:ea typeface="+mn-lt"/>
              <a:cs typeface="+mn-lt"/>
            </a:endParaRPr>
          </a:p>
          <a:p>
            <a:pPr marL="457200" indent="-457200">
              <a:buFont typeface="Wingdings" panose="05000000000000000000" pitchFamily="2" charset="2"/>
              <a:buChar char="§"/>
            </a:pPr>
            <a:r>
              <a:rPr lang="en-GB" sz="2800" dirty="0">
                <a:solidFill>
                  <a:schemeClr val="accent2">
                    <a:lumMod val="50000"/>
                  </a:schemeClr>
                </a:solidFill>
                <a:ea typeface="+mn-lt"/>
                <a:cs typeface="+mn-lt"/>
              </a:rPr>
              <a:t>Pupils enter the school via front gate; make their way to their designated doors through the school playground, to their class </a:t>
            </a:r>
          </a:p>
          <a:p>
            <a:pPr marL="457200" indent="-457200">
              <a:buFont typeface="Wingdings" panose="05000000000000000000" pitchFamily="2" charset="2"/>
              <a:buChar char="§"/>
            </a:pPr>
            <a:r>
              <a:rPr lang="en-GB" sz="2800" b="1" dirty="0">
                <a:solidFill>
                  <a:schemeClr val="accent2">
                    <a:lumMod val="50000"/>
                  </a:schemeClr>
                </a:solidFill>
                <a:ea typeface="+mn-lt"/>
                <a:cs typeface="+mn-lt"/>
              </a:rPr>
              <a:t>Registration is at 8.40am</a:t>
            </a:r>
            <a:r>
              <a:rPr lang="en-GB" sz="2800" dirty="0">
                <a:solidFill>
                  <a:schemeClr val="accent2">
                    <a:lumMod val="50000"/>
                  </a:schemeClr>
                </a:solidFill>
                <a:ea typeface="+mn-lt"/>
                <a:cs typeface="+mn-lt"/>
              </a:rPr>
              <a:t>, pupils arriving after </a:t>
            </a:r>
            <a:r>
              <a:rPr lang="en-GB" sz="2800" b="1" dirty="0">
                <a:solidFill>
                  <a:schemeClr val="accent2">
                    <a:lumMod val="50000"/>
                  </a:schemeClr>
                </a:solidFill>
                <a:ea typeface="+mn-lt"/>
                <a:cs typeface="+mn-lt"/>
              </a:rPr>
              <a:t>8.40am </a:t>
            </a:r>
            <a:r>
              <a:rPr lang="en-GB" sz="2800" dirty="0">
                <a:solidFill>
                  <a:schemeClr val="accent2">
                    <a:lumMod val="50000"/>
                  </a:schemeClr>
                </a:solidFill>
                <a:ea typeface="+mn-lt"/>
                <a:cs typeface="+mn-lt"/>
              </a:rPr>
              <a:t>will be marked as late </a:t>
            </a:r>
          </a:p>
          <a:p>
            <a:endParaRPr lang="en-GB" sz="2800" dirty="0">
              <a:solidFill>
                <a:schemeClr val="accent2">
                  <a:lumMod val="50000"/>
                </a:schemeClr>
              </a:solidFill>
              <a:ea typeface="+mn-lt"/>
              <a:cs typeface="+mn-lt"/>
            </a:endParaRPr>
          </a:p>
          <a:p>
            <a:r>
              <a:rPr lang="en-GB" sz="2800" b="1" dirty="0">
                <a:solidFill>
                  <a:schemeClr val="accent2">
                    <a:lumMod val="50000"/>
                  </a:schemeClr>
                </a:solidFill>
                <a:ea typeface="+mn-lt"/>
                <a:cs typeface="+mn-lt"/>
              </a:rPr>
              <a:t>Afternoon Collection: 3.00pm</a:t>
            </a:r>
          </a:p>
          <a:p>
            <a:r>
              <a:rPr lang="en-GB" sz="2800" dirty="0">
                <a:solidFill>
                  <a:schemeClr val="accent2">
                    <a:lumMod val="50000"/>
                  </a:schemeClr>
                </a:solidFill>
                <a:ea typeface="+mn-lt"/>
                <a:cs typeface="+mn-lt"/>
              </a:rPr>
              <a:t>Pupils will be released to attend after school clubs, or be collected from the outside door of the classroom. Pupils can also be collected from the School gates with parental permission. </a:t>
            </a:r>
            <a:endParaRPr lang="en-GB" sz="2800" dirty="0">
              <a:solidFill>
                <a:schemeClr val="accent2">
                  <a:lumMod val="50000"/>
                </a:schemeClr>
              </a:solidFill>
            </a:endParaRPr>
          </a:p>
          <a:p>
            <a:pPr algn="l"/>
            <a:endParaRPr lang="en-GB" dirty="0"/>
          </a:p>
        </p:txBody>
      </p:sp>
    </p:spTree>
    <p:extLst>
      <p:ext uri="{BB962C8B-B14F-4D97-AF65-F5344CB8AC3E}">
        <p14:creationId xmlns:p14="http://schemas.microsoft.com/office/powerpoint/2010/main" val="316021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latin typeface="+mj-lt"/>
                <a:ea typeface="+mj-ea"/>
                <a:cs typeface="+mj-cs"/>
              </a:rPr>
              <a:t>Timetable</a:t>
            </a:r>
            <a:endParaRPr lang="en-US" dirty="0">
              <a:solidFill>
                <a:schemeClr val="accent2">
                  <a:lumMod val="50000"/>
                </a:schemeClr>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770792" y="5251389"/>
            <a:ext cx="1289192" cy="1435255"/>
          </a:xfrm>
          <a:prstGeom prst="rect">
            <a:avLst/>
          </a:prstGeom>
        </p:spPr>
      </p:pic>
      <p:pic>
        <p:nvPicPr>
          <p:cNvPr id="6" name="Picture 5">
            <a:extLst>
              <a:ext uri="{FF2B5EF4-FFF2-40B4-BE49-F238E27FC236}">
                <a16:creationId xmlns:a16="http://schemas.microsoft.com/office/drawing/2014/main" id="{D348C20D-5298-4E46-BC90-A0A825B25765}"/>
              </a:ext>
            </a:extLst>
          </p:cNvPr>
          <p:cNvPicPr>
            <a:picLocks noChangeAspect="1"/>
          </p:cNvPicPr>
          <p:nvPr/>
        </p:nvPicPr>
        <p:blipFill>
          <a:blip r:embed="rId4"/>
          <a:stretch>
            <a:fillRect/>
          </a:stretch>
        </p:blipFill>
        <p:spPr>
          <a:xfrm>
            <a:off x="236752" y="1014008"/>
            <a:ext cx="10498972" cy="5448935"/>
          </a:xfrm>
          <a:prstGeom prst="rect">
            <a:avLst/>
          </a:prstGeom>
        </p:spPr>
      </p:pic>
    </p:spTree>
    <p:extLst>
      <p:ext uri="{BB962C8B-B14F-4D97-AF65-F5344CB8AC3E}">
        <p14:creationId xmlns:p14="http://schemas.microsoft.com/office/powerpoint/2010/main" val="127365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latin typeface="+mj-lt"/>
                <a:ea typeface="+mj-ea"/>
                <a:cs typeface="+mj-cs"/>
              </a:rPr>
              <a:t>Termly Curriculum Overview</a:t>
            </a:r>
            <a:endParaRPr lang="en-US" dirty="0">
              <a:solidFill>
                <a:schemeClr val="accent2">
                  <a:lumMod val="50000"/>
                </a:schemeClr>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87449" y="5215670"/>
            <a:ext cx="1289192" cy="1435255"/>
          </a:xfrm>
          <a:prstGeom prst="rect">
            <a:avLst/>
          </a:prstGeom>
        </p:spPr>
      </p:pic>
      <p:pic>
        <p:nvPicPr>
          <p:cNvPr id="4" name="Picture 3">
            <a:extLst>
              <a:ext uri="{FF2B5EF4-FFF2-40B4-BE49-F238E27FC236}">
                <a16:creationId xmlns:a16="http://schemas.microsoft.com/office/drawing/2014/main" id="{2336A94F-3A16-4280-A2C1-39F9F0B6803E}"/>
              </a:ext>
            </a:extLst>
          </p:cNvPr>
          <p:cNvPicPr>
            <a:picLocks noChangeAspect="1"/>
          </p:cNvPicPr>
          <p:nvPr/>
        </p:nvPicPr>
        <p:blipFill>
          <a:blip r:embed="rId4"/>
          <a:stretch>
            <a:fillRect/>
          </a:stretch>
        </p:blipFill>
        <p:spPr>
          <a:xfrm>
            <a:off x="3949111" y="1009032"/>
            <a:ext cx="3885522" cy="5641893"/>
          </a:xfrm>
          <a:prstGeom prst="rect">
            <a:avLst/>
          </a:prstGeom>
        </p:spPr>
      </p:pic>
    </p:spTree>
    <p:extLst>
      <p:ext uri="{BB962C8B-B14F-4D97-AF65-F5344CB8AC3E}">
        <p14:creationId xmlns:p14="http://schemas.microsoft.com/office/powerpoint/2010/main" val="263033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latin typeface="+mj-lt"/>
                <a:ea typeface="+mj-ea"/>
                <a:cs typeface="+mj-cs"/>
              </a:rPr>
              <a:t>Equipment/what to bring to school</a:t>
            </a:r>
            <a:endParaRPr lang="en-US" dirty="0">
              <a:solidFill>
                <a:schemeClr val="accent2">
                  <a:lumMod val="50000"/>
                </a:schemeClr>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568386" y="5275202"/>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845771" y="1053233"/>
            <a:ext cx="10025060"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pPr>
            <a:r>
              <a:rPr lang="en-GB" sz="2400" dirty="0">
                <a:solidFill>
                  <a:srgbClr val="002060"/>
                </a:solidFill>
                <a:ea typeface="+mn-lt"/>
                <a:cs typeface="+mn-lt"/>
              </a:rPr>
              <a:t>In Key Stage 2 (Years 3-6) every child will need to bring in a </a:t>
            </a:r>
            <a:r>
              <a:rPr lang="en-GB" sz="2400" u="sng" dirty="0">
                <a:solidFill>
                  <a:srgbClr val="002060"/>
                </a:solidFill>
                <a:ea typeface="+mn-lt"/>
                <a:cs typeface="+mn-lt"/>
              </a:rPr>
              <a:t>small</a:t>
            </a:r>
            <a:r>
              <a:rPr lang="en-GB" sz="2400" dirty="0">
                <a:solidFill>
                  <a:srgbClr val="002060"/>
                </a:solidFill>
                <a:ea typeface="+mn-lt"/>
                <a:cs typeface="+mn-lt"/>
              </a:rPr>
              <a:t> clear pencil case with the following items. Please name items where possible. </a:t>
            </a:r>
          </a:p>
          <a:p>
            <a:pPr marL="1371600" lvl="2" indent="-457200">
              <a:buFont typeface="Wingdings" panose="05000000000000000000" pitchFamily="2" charset="2"/>
              <a:buChar char="§"/>
            </a:pPr>
            <a:r>
              <a:rPr lang="en-GB" sz="2400" dirty="0">
                <a:solidFill>
                  <a:srgbClr val="002060"/>
                </a:solidFill>
                <a:ea typeface="+mn-lt"/>
                <a:cs typeface="+mn-lt"/>
              </a:rPr>
              <a:t>HB pencil  </a:t>
            </a:r>
          </a:p>
          <a:p>
            <a:pPr marL="1371600" lvl="2" indent="-457200">
              <a:buFont typeface="Wingdings" panose="05000000000000000000" pitchFamily="2" charset="2"/>
              <a:buChar char="§"/>
            </a:pPr>
            <a:r>
              <a:rPr lang="en-GB" sz="2400" dirty="0">
                <a:solidFill>
                  <a:srgbClr val="002060"/>
                </a:solidFill>
                <a:ea typeface="+mn-lt"/>
                <a:cs typeface="+mn-lt"/>
              </a:rPr>
              <a:t>rubber </a:t>
            </a:r>
          </a:p>
          <a:p>
            <a:pPr marL="1371600" lvl="2" indent="-457200">
              <a:buFont typeface="Wingdings" panose="05000000000000000000" pitchFamily="2" charset="2"/>
              <a:buChar char="§"/>
            </a:pPr>
            <a:r>
              <a:rPr lang="en-GB" sz="2400" dirty="0">
                <a:solidFill>
                  <a:srgbClr val="002060"/>
                </a:solidFill>
                <a:ea typeface="+mn-lt"/>
                <a:cs typeface="+mn-lt"/>
              </a:rPr>
              <a:t>glue-stick </a:t>
            </a:r>
          </a:p>
          <a:p>
            <a:pPr marL="1371600" lvl="2" indent="-457200">
              <a:buFont typeface="Wingdings" panose="05000000000000000000" pitchFamily="2" charset="2"/>
              <a:buChar char="§"/>
            </a:pPr>
            <a:r>
              <a:rPr lang="en-GB" sz="2400" dirty="0">
                <a:solidFill>
                  <a:srgbClr val="002060"/>
                </a:solidFill>
                <a:ea typeface="+mn-lt"/>
                <a:cs typeface="+mn-lt"/>
              </a:rPr>
              <a:t>ruler </a:t>
            </a:r>
          </a:p>
          <a:p>
            <a:pPr marL="1371600" lvl="2" indent="-457200">
              <a:buFont typeface="Wingdings" panose="05000000000000000000" pitchFamily="2" charset="2"/>
              <a:buChar char="§"/>
            </a:pPr>
            <a:r>
              <a:rPr lang="en-GB" sz="2400" dirty="0">
                <a:solidFill>
                  <a:srgbClr val="002060"/>
                </a:solidFill>
                <a:ea typeface="+mn-lt"/>
                <a:cs typeface="+mn-lt"/>
              </a:rPr>
              <a:t>sharpener</a:t>
            </a:r>
          </a:p>
          <a:p>
            <a:pPr marL="1371600" lvl="2" indent="-457200">
              <a:buFont typeface="Wingdings" panose="05000000000000000000" pitchFamily="2" charset="2"/>
              <a:buChar char="§"/>
            </a:pPr>
            <a:r>
              <a:rPr lang="en-GB" sz="2400" dirty="0">
                <a:solidFill>
                  <a:srgbClr val="002060"/>
                </a:solidFill>
                <a:ea typeface="+mn-lt"/>
                <a:cs typeface="+mn-lt"/>
              </a:rPr>
              <a:t>Scissors</a:t>
            </a:r>
          </a:p>
          <a:p>
            <a:pPr marL="1371600" lvl="2" indent="-457200">
              <a:buFont typeface="Wingdings" panose="05000000000000000000" pitchFamily="2" charset="2"/>
              <a:buChar char="§"/>
            </a:pPr>
            <a:r>
              <a:rPr lang="en-GB" sz="2400" dirty="0">
                <a:solidFill>
                  <a:srgbClr val="002060"/>
                </a:solidFill>
                <a:ea typeface="+mn-lt"/>
                <a:cs typeface="+mn-lt"/>
              </a:rPr>
              <a:t>Colour pencils, felt tips, highlighters etc are optional and should be kept in a separate case</a:t>
            </a:r>
          </a:p>
          <a:p>
            <a:pPr marL="1257300" lvl="2" indent="-342900">
              <a:buFont typeface="Wingdings" panose="05000000000000000000" pitchFamily="2" charset="2"/>
              <a:buChar char="§"/>
            </a:pPr>
            <a:r>
              <a:rPr lang="en-GB" sz="2400" i="1" dirty="0">
                <a:solidFill>
                  <a:srgbClr val="002060"/>
                </a:solidFill>
                <a:ea typeface="+mn-lt"/>
                <a:cs typeface="+mn-lt"/>
              </a:rPr>
              <a:t>School can supply a whiteboard pen (but only replaced each half term)</a:t>
            </a:r>
          </a:p>
        </p:txBody>
      </p:sp>
    </p:spTree>
    <p:extLst>
      <p:ext uri="{BB962C8B-B14F-4D97-AF65-F5344CB8AC3E}">
        <p14:creationId xmlns:p14="http://schemas.microsoft.com/office/powerpoint/2010/main" val="275563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latin typeface="+mj-lt"/>
                <a:ea typeface="+mj-ea"/>
                <a:cs typeface="+mj-cs"/>
              </a:rPr>
              <a:t>PE</a:t>
            </a:r>
            <a:endParaRPr lang="en-US" dirty="0">
              <a:solidFill>
                <a:schemeClr val="accent2">
                  <a:lumMod val="50000"/>
                </a:schemeClr>
              </a:solidFill>
              <a:ea typeface="+mj-ea"/>
              <a:cs typeface="+mj-cs"/>
            </a:endParaRP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845771" y="1010101"/>
            <a:ext cx="1002506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400" dirty="0">
                <a:solidFill>
                  <a:schemeClr val="accent2">
                    <a:lumMod val="50000"/>
                  </a:schemeClr>
                </a:solidFill>
                <a:ea typeface="+mn-lt"/>
                <a:cs typeface="+mn-lt"/>
              </a:rPr>
              <a:t>PE lessons are on </a:t>
            </a:r>
            <a:r>
              <a:rPr lang="en-GB" sz="2400" b="1" dirty="0">
                <a:solidFill>
                  <a:schemeClr val="accent2">
                    <a:lumMod val="50000"/>
                  </a:schemeClr>
                </a:solidFill>
                <a:ea typeface="+mn-lt"/>
                <a:cs typeface="+mn-lt"/>
              </a:rPr>
              <a:t>Monday </a:t>
            </a:r>
            <a:r>
              <a:rPr lang="en-GB" sz="2400" dirty="0">
                <a:solidFill>
                  <a:schemeClr val="accent2">
                    <a:lumMod val="50000"/>
                  </a:schemeClr>
                </a:solidFill>
                <a:ea typeface="+mn-lt"/>
                <a:cs typeface="+mn-lt"/>
              </a:rPr>
              <a:t>and </a:t>
            </a:r>
            <a:r>
              <a:rPr lang="en-GB" sz="2400" b="1" dirty="0">
                <a:solidFill>
                  <a:schemeClr val="accent2">
                    <a:lumMod val="50000"/>
                  </a:schemeClr>
                </a:solidFill>
                <a:ea typeface="+mn-lt"/>
                <a:cs typeface="+mn-lt"/>
              </a:rPr>
              <a:t>Thursday</a:t>
            </a:r>
            <a:r>
              <a:rPr lang="en-GB" sz="2400" dirty="0">
                <a:solidFill>
                  <a:schemeClr val="accent2">
                    <a:lumMod val="50000"/>
                  </a:schemeClr>
                </a:solidFill>
                <a:ea typeface="+mn-lt"/>
                <a:cs typeface="+mn-lt"/>
              </a:rPr>
              <a:t>. </a:t>
            </a:r>
            <a:endParaRPr lang="en-US" sz="2400" dirty="0">
              <a:solidFill>
                <a:schemeClr val="accent2">
                  <a:lumMod val="50000"/>
                </a:schemeClr>
              </a:solidFill>
              <a:ea typeface="+mn-lt"/>
              <a:cs typeface="+mn-lt"/>
            </a:endParaRPr>
          </a:p>
          <a:p>
            <a:pPr marL="457200" indent="-457200">
              <a:buFont typeface="Arial"/>
              <a:buChar char="•"/>
            </a:pPr>
            <a:r>
              <a:rPr lang="en-GB" sz="2400" dirty="0">
                <a:solidFill>
                  <a:schemeClr val="accent2">
                    <a:lumMod val="50000"/>
                  </a:schemeClr>
                </a:solidFill>
                <a:ea typeface="+mn-lt"/>
                <a:cs typeface="+mn-lt"/>
              </a:rPr>
              <a:t>Children can wear their PE kit to school and remain in their PE kit for the duration of the day, only on the days that they have PE</a:t>
            </a:r>
            <a:endParaRPr lang="en-US" sz="2400" dirty="0">
              <a:solidFill>
                <a:schemeClr val="accent2">
                  <a:lumMod val="50000"/>
                </a:schemeClr>
              </a:solidFill>
              <a:ea typeface="+mn-lt"/>
              <a:cs typeface="+mn-lt"/>
            </a:endParaRPr>
          </a:p>
          <a:p>
            <a:endParaRPr lang="en-GB" sz="2400" dirty="0">
              <a:solidFill>
                <a:schemeClr val="accent2">
                  <a:lumMod val="50000"/>
                </a:schemeClr>
              </a:solidFill>
              <a:ea typeface="+mn-lt"/>
              <a:cs typeface="+mn-lt"/>
            </a:endParaRPr>
          </a:p>
          <a:p>
            <a:pPr algn="just"/>
            <a:r>
              <a:rPr lang="en-GB" sz="2400" b="1" dirty="0">
                <a:solidFill>
                  <a:schemeClr val="accent2">
                    <a:lumMod val="50000"/>
                  </a:schemeClr>
                </a:solidFill>
                <a:ea typeface="+mn-lt"/>
                <a:cs typeface="+mn-lt"/>
              </a:rPr>
              <a:t>PE Uniform</a:t>
            </a:r>
            <a:endParaRPr lang="en-GB" sz="2400" dirty="0">
              <a:solidFill>
                <a:schemeClr val="accent2">
                  <a:lumMod val="50000"/>
                </a:schemeClr>
              </a:solidFill>
              <a:ea typeface="+mn-lt"/>
              <a:cs typeface="+mn-lt"/>
            </a:endParaRPr>
          </a:p>
          <a:p>
            <a:pPr algn="just">
              <a:buFont typeface="Arial"/>
              <a:buChar char="•"/>
            </a:pPr>
            <a:endParaRPr lang="en-GB" sz="2400" dirty="0">
              <a:solidFill>
                <a:schemeClr val="accent2">
                  <a:lumMod val="50000"/>
                </a:schemeClr>
              </a:solidFill>
            </a:endParaRPr>
          </a:p>
          <a:p>
            <a:pPr marL="800100" lvl="1" indent="-342900" algn="just">
              <a:buFont typeface="Arial"/>
              <a:buChar char="•"/>
            </a:pPr>
            <a:r>
              <a:rPr lang="en-GB" sz="2400" dirty="0">
                <a:solidFill>
                  <a:schemeClr val="accent2">
                    <a:lumMod val="50000"/>
                  </a:schemeClr>
                </a:solidFill>
                <a:ea typeface="+mn-lt"/>
                <a:cs typeface="+mn-lt"/>
              </a:rPr>
              <a:t>White polo shirt</a:t>
            </a:r>
            <a:endParaRPr lang="en-GB" sz="2400" dirty="0">
              <a:solidFill>
                <a:schemeClr val="accent2">
                  <a:lumMod val="50000"/>
                </a:schemeClr>
              </a:solidFill>
            </a:endParaRPr>
          </a:p>
          <a:p>
            <a:pPr marL="800100" lvl="1" indent="-342900" algn="just">
              <a:buFont typeface="Arial"/>
              <a:buChar char="•"/>
            </a:pPr>
            <a:r>
              <a:rPr lang="en-GB" sz="2400" dirty="0">
                <a:solidFill>
                  <a:schemeClr val="accent2">
                    <a:lumMod val="50000"/>
                  </a:schemeClr>
                </a:solidFill>
                <a:ea typeface="+mn-lt"/>
                <a:cs typeface="+mn-lt"/>
              </a:rPr>
              <a:t>Navy blue shorts</a:t>
            </a:r>
            <a:endParaRPr lang="en-GB" sz="2400" dirty="0">
              <a:solidFill>
                <a:schemeClr val="accent2">
                  <a:lumMod val="50000"/>
                </a:schemeClr>
              </a:solidFill>
            </a:endParaRPr>
          </a:p>
          <a:p>
            <a:pPr marL="800100" lvl="1" indent="-342900" algn="just">
              <a:buFont typeface="Arial"/>
              <a:buChar char="•"/>
            </a:pPr>
            <a:r>
              <a:rPr lang="en-GB" sz="2400" dirty="0">
                <a:solidFill>
                  <a:schemeClr val="accent2">
                    <a:lumMod val="50000"/>
                  </a:schemeClr>
                </a:solidFill>
                <a:ea typeface="+mn-lt"/>
                <a:cs typeface="+mn-lt"/>
              </a:rPr>
              <a:t>Trainers (not plimsoles)</a:t>
            </a:r>
            <a:endParaRPr lang="en-GB" sz="2400" dirty="0">
              <a:solidFill>
                <a:schemeClr val="accent2">
                  <a:lumMod val="50000"/>
                </a:schemeClr>
              </a:solidFill>
            </a:endParaRPr>
          </a:p>
          <a:p>
            <a:pPr marL="800100" lvl="1" indent="-342900" algn="just">
              <a:buFont typeface="Arial"/>
              <a:buChar char="•"/>
            </a:pPr>
            <a:r>
              <a:rPr lang="en-GB" sz="2400" dirty="0">
                <a:solidFill>
                  <a:schemeClr val="accent2">
                    <a:lumMod val="50000"/>
                  </a:schemeClr>
                </a:solidFill>
                <a:ea typeface="+mn-lt"/>
                <a:cs typeface="+mn-lt"/>
              </a:rPr>
              <a:t>Plain navy-blue tracksuit top</a:t>
            </a:r>
            <a:endParaRPr lang="en-GB" sz="2400" dirty="0">
              <a:solidFill>
                <a:schemeClr val="accent2">
                  <a:lumMod val="50000"/>
                </a:schemeClr>
              </a:solidFill>
            </a:endParaRPr>
          </a:p>
          <a:p>
            <a:pPr marL="800100" lvl="1" indent="-342900" algn="just">
              <a:buFont typeface="Arial"/>
              <a:buChar char="•"/>
            </a:pPr>
            <a:r>
              <a:rPr lang="en-GB" sz="2400" dirty="0">
                <a:solidFill>
                  <a:schemeClr val="accent2">
                    <a:lumMod val="50000"/>
                  </a:schemeClr>
                </a:solidFill>
                <a:ea typeface="+mn-lt"/>
                <a:cs typeface="+mn-lt"/>
              </a:rPr>
              <a:t>Plain navy blue tracksuit trousers</a:t>
            </a:r>
          </a:p>
          <a:p>
            <a:pPr marL="800100" lvl="1" indent="-342900" algn="just">
              <a:buFont typeface="Arial"/>
              <a:buChar char="•"/>
            </a:pPr>
            <a:endParaRPr lang="en-GB" sz="2400" dirty="0">
              <a:solidFill>
                <a:schemeClr val="accent2">
                  <a:lumMod val="50000"/>
                </a:schemeClr>
              </a:solidFill>
              <a:ea typeface="+mn-lt"/>
              <a:cs typeface="+mn-lt"/>
            </a:endParaRPr>
          </a:p>
          <a:p>
            <a:pPr marL="800100" lvl="1" indent="-342900" algn="just">
              <a:buFont typeface="Arial"/>
              <a:buChar char="•"/>
            </a:pPr>
            <a:r>
              <a:rPr lang="en-GB" sz="2400" dirty="0">
                <a:solidFill>
                  <a:schemeClr val="accent2">
                    <a:lumMod val="50000"/>
                  </a:schemeClr>
                </a:solidFill>
                <a:ea typeface="+mn-lt"/>
                <a:cs typeface="+mn-lt"/>
              </a:rPr>
              <a:t>Swimming is in the Summer term and replaces 1 PE lesson</a:t>
            </a:r>
          </a:p>
          <a:p>
            <a:pPr algn="l"/>
            <a:endParaRPr lang="en-GB" sz="2400" dirty="0"/>
          </a:p>
        </p:txBody>
      </p:sp>
    </p:spTree>
    <p:extLst>
      <p:ext uri="{BB962C8B-B14F-4D97-AF65-F5344CB8AC3E}">
        <p14:creationId xmlns:p14="http://schemas.microsoft.com/office/powerpoint/2010/main" val="62288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dirty="0">
                <a:solidFill>
                  <a:schemeClr val="accent2">
                    <a:lumMod val="50000"/>
                  </a:schemeClr>
                </a:solidFill>
                <a:ea typeface="+mj-ea"/>
                <a:cs typeface="+mj-cs"/>
              </a:rPr>
              <a:t>Teaching and Learning </a:t>
            </a:r>
          </a:p>
        </p:txBody>
      </p:sp>
      <p:sp>
        <p:nvSpPr>
          <p:cNvPr id="81" name="Isosceles Triangle 80">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672703" y="1232296"/>
            <a:ext cx="9786935"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chemeClr val="accent2">
                    <a:lumMod val="50000"/>
                  </a:schemeClr>
                </a:solidFill>
                <a:ea typeface="+mn-lt"/>
                <a:cs typeface="+mn-lt"/>
              </a:rPr>
              <a:t>Curricular targets for English (writing) and mathematics</a:t>
            </a:r>
            <a:endParaRPr lang="en-GB" sz="2800" dirty="0">
              <a:solidFill>
                <a:schemeClr val="accent2">
                  <a:lumMod val="50000"/>
                </a:schemeClr>
              </a:solidFill>
              <a:ea typeface="+mn-lt"/>
              <a:cs typeface="+mn-lt"/>
            </a:endParaRPr>
          </a:p>
          <a:p>
            <a:pPr marL="457200" indent="-457200">
              <a:buFont typeface="Wingdings" panose="05000000000000000000" pitchFamily="2" charset="2"/>
              <a:buChar char="§"/>
            </a:pPr>
            <a:r>
              <a:rPr lang="en-GB" sz="2800" dirty="0">
                <a:solidFill>
                  <a:schemeClr val="accent2">
                    <a:lumMod val="50000"/>
                  </a:schemeClr>
                </a:solidFill>
                <a:ea typeface="+mn-lt"/>
                <a:cs typeface="+mn-lt"/>
              </a:rPr>
              <a:t>Every child has targets for writing and mathematics. </a:t>
            </a:r>
          </a:p>
          <a:p>
            <a:pPr marL="457200" indent="-457200">
              <a:buFont typeface="Wingdings" panose="05000000000000000000" pitchFamily="2" charset="2"/>
              <a:buChar char="§"/>
            </a:pPr>
            <a:r>
              <a:rPr lang="en-GB" sz="2800" dirty="0">
                <a:solidFill>
                  <a:schemeClr val="accent2">
                    <a:lumMod val="50000"/>
                  </a:schemeClr>
                </a:solidFill>
                <a:ea typeface="+mn-lt"/>
                <a:cs typeface="+mn-lt"/>
              </a:rPr>
              <a:t>Writing targets match the year group National Curriculum objectives</a:t>
            </a:r>
          </a:p>
          <a:p>
            <a:pPr marL="457200" indent="-457200">
              <a:buFont typeface="Wingdings" panose="05000000000000000000" pitchFamily="2" charset="2"/>
              <a:buChar char="§"/>
            </a:pPr>
            <a:r>
              <a:rPr lang="en-GB" sz="2800" dirty="0">
                <a:solidFill>
                  <a:schemeClr val="accent2">
                    <a:lumMod val="50000"/>
                  </a:schemeClr>
                </a:solidFill>
                <a:ea typeface="+mn-lt"/>
                <a:cs typeface="+mn-lt"/>
              </a:rPr>
              <a:t>Children have a copy of targets in the back of their maths and English books. </a:t>
            </a:r>
          </a:p>
          <a:p>
            <a:pPr marL="457200" indent="-457200">
              <a:buFont typeface="Wingdings" panose="05000000000000000000" pitchFamily="2" charset="2"/>
              <a:buChar char="§"/>
            </a:pPr>
            <a:r>
              <a:rPr lang="en-GB" sz="2800" dirty="0">
                <a:solidFill>
                  <a:schemeClr val="accent2">
                    <a:lumMod val="50000"/>
                  </a:schemeClr>
                </a:solidFill>
                <a:ea typeface="+mn-lt"/>
                <a:cs typeface="+mn-lt"/>
              </a:rPr>
              <a:t>When a target is met, the target sheet is ticked and dated to help each child understand the progress they are making.</a:t>
            </a:r>
          </a:p>
          <a:p>
            <a:pPr marL="457200" indent="-457200">
              <a:buFont typeface="Wingdings" panose="05000000000000000000" pitchFamily="2" charset="2"/>
              <a:buChar char="§"/>
            </a:pPr>
            <a:r>
              <a:rPr lang="en-GB" sz="2800" dirty="0">
                <a:solidFill>
                  <a:schemeClr val="accent2">
                    <a:lumMod val="50000"/>
                  </a:schemeClr>
                </a:solidFill>
                <a:ea typeface="+mn-lt"/>
                <a:cs typeface="+mn-lt"/>
              </a:rPr>
              <a:t>Copies of your child’s targets will be shared and discussed at parent consultations in October. </a:t>
            </a:r>
          </a:p>
          <a:p>
            <a:endParaRPr lang="en-GB" sz="2800" b="1" dirty="0">
              <a:ea typeface="+mn-lt"/>
              <a:cs typeface="+mn-lt"/>
            </a:endParaRPr>
          </a:p>
          <a:p>
            <a:pPr>
              <a:buFont typeface="Arial"/>
            </a:pPr>
            <a:endParaRPr lang="en-GB" sz="2800" dirty="0">
              <a:solidFill>
                <a:schemeClr val="accent2">
                  <a:lumMod val="50000"/>
                </a:schemeClr>
              </a:solidFill>
              <a:ea typeface="+mn-lt"/>
              <a:cs typeface="+mn-lt"/>
            </a:endParaRPr>
          </a:p>
          <a:p>
            <a:pPr marL="285750" indent="-285750">
              <a:buFont typeface="Symbol"/>
              <a:buChar char="•"/>
            </a:pPr>
            <a:endParaRPr lang="en-GB" sz="3600" dirty="0">
              <a:solidFill>
                <a:schemeClr val="accent2">
                  <a:lumMod val="50000"/>
                </a:schemeClr>
              </a:solidFill>
              <a:ea typeface="+mn-lt"/>
              <a:cs typeface="+mn-lt"/>
            </a:endParaRPr>
          </a:p>
          <a:p>
            <a:endParaRPr lang="en-GB" dirty="0">
              <a:solidFill>
                <a:srgbClr val="000000"/>
              </a:solidFill>
            </a:endParaRPr>
          </a:p>
        </p:txBody>
      </p:sp>
    </p:spTree>
    <p:extLst>
      <p:ext uri="{BB962C8B-B14F-4D97-AF65-F5344CB8AC3E}">
        <p14:creationId xmlns:p14="http://schemas.microsoft.com/office/powerpoint/2010/main" val="75293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0E6BD-7154-40B3-B835-1C72DE261E1D}"/>
              </a:ext>
            </a:extLst>
          </p:cNvPr>
          <p:cNvPicPr>
            <a:picLocks noChangeAspect="1"/>
          </p:cNvPicPr>
          <p:nvPr/>
        </p:nvPicPr>
        <p:blipFill>
          <a:blip r:embed="rId2"/>
          <a:stretch>
            <a:fillRect/>
          </a:stretch>
        </p:blipFill>
        <p:spPr>
          <a:xfrm>
            <a:off x="486783" y="193576"/>
            <a:ext cx="5609217" cy="6470847"/>
          </a:xfrm>
          <a:prstGeom prst="rect">
            <a:avLst/>
          </a:prstGeom>
        </p:spPr>
      </p:pic>
      <p:pic>
        <p:nvPicPr>
          <p:cNvPr id="4" name="Picture 3">
            <a:extLst>
              <a:ext uri="{FF2B5EF4-FFF2-40B4-BE49-F238E27FC236}">
                <a16:creationId xmlns:a16="http://schemas.microsoft.com/office/drawing/2014/main" id="{531DDC27-F128-4A7B-99AC-FC452D49FFF0}"/>
              </a:ext>
            </a:extLst>
          </p:cNvPr>
          <p:cNvPicPr>
            <a:picLocks noChangeAspect="1"/>
          </p:cNvPicPr>
          <p:nvPr/>
        </p:nvPicPr>
        <p:blipFill>
          <a:blip r:embed="rId3"/>
          <a:stretch>
            <a:fillRect/>
          </a:stretch>
        </p:blipFill>
        <p:spPr>
          <a:xfrm>
            <a:off x="6192149" y="193576"/>
            <a:ext cx="4703014" cy="3711763"/>
          </a:xfrm>
          <a:prstGeom prst="rect">
            <a:avLst/>
          </a:prstGeom>
        </p:spPr>
      </p:pic>
    </p:spTree>
    <p:extLst>
      <p:ext uri="{BB962C8B-B14F-4D97-AF65-F5344CB8AC3E}">
        <p14:creationId xmlns:p14="http://schemas.microsoft.com/office/powerpoint/2010/main" val="38938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8AB3A-A0AD-471F-AB19-DF0B5803E478}"/>
              </a:ext>
            </a:extLst>
          </p:cNvPr>
          <p:cNvPicPr>
            <a:picLocks noChangeAspect="1"/>
          </p:cNvPicPr>
          <p:nvPr/>
        </p:nvPicPr>
        <p:blipFill>
          <a:blip r:embed="rId2"/>
          <a:stretch>
            <a:fillRect/>
          </a:stretch>
        </p:blipFill>
        <p:spPr>
          <a:xfrm>
            <a:off x="1960158" y="116450"/>
            <a:ext cx="5286944" cy="6625099"/>
          </a:xfrm>
          <a:prstGeom prst="rect">
            <a:avLst/>
          </a:prstGeom>
        </p:spPr>
      </p:pic>
    </p:spTree>
    <p:extLst>
      <p:ext uri="{BB962C8B-B14F-4D97-AF65-F5344CB8AC3E}">
        <p14:creationId xmlns:p14="http://schemas.microsoft.com/office/powerpoint/2010/main" val="2604702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950</Words>
  <Application>Microsoft Office PowerPoint</Application>
  <PresentationFormat>Widescreen</PresentationFormat>
  <Paragraphs>110</Paragraphs>
  <Slides>19</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PT Sans</vt:lpstr>
      <vt:lpstr>Symbol</vt:lpstr>
      <vt:lpstr>Trebuchet MS</vt:lpstr>
      <vt:lpstr>Verdana</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Grimaldi</dc:creator>
  <cp:lastModifiedBy>Natasha Harrison</cp:lastModifiedBy>
  <cp:revision>309</cp:revision>
  <dcterms:created xsi:type="dcterms:W3CDTF">2022-08-08T12:18:00Z</dcterms:created>
  <dcterms:modified xsi:type="dcterms:W3CDTF">2023-09-14T15:58:59Z</dcterms:modified>
</cp:coreProperties>
</file>