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6858000" cx="12192000"/>
  <p:notesSz cx="6858000" cy="9144000"/>
  <p:embeddedFontLst>
    <p:embeddedFont>
      <p:font typeface="Tahoma"/>
      <p:regular r:id="rId44"/>
      <p:bold r:id="rId45"/>
    </p:embeddedFon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0" roundtripDataSignature="AMtx7mg1I/PqoFdMUs8gJw+B8Hc7c94H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Tahoma-regular.fntdata"/><Relationship Id="rId43" Type="http://schemas.openxmlformats.org/officeDocument/2006/relationships/slide" Target="slides/slide39.xml"/><Relationship Id="rId46" Type="http://schemas.openxmlformats.org/officeDocument/2006/relationships/font" Target="fonts/CenturyGothic-regular.fntdata"/><Relationship Id="rId45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72e824916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72e824916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72e824916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72e824916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72e824916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172e824916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72e824916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72e824916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172e824916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72e824916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72e824916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172e824916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72e824916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72e824916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172e824916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ec76283f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8bec76283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8bec76283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72e824916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72e82491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172e824916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72e824916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72e824916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172e824916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72e824916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72e824916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172e824916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72e824916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72e824916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172e824916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bec76283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bec76283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8bec76283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72e824916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72e824916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172e824916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72e824916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72e824916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172e824916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64aaa4ce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64aaa4ce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164aaa4ce9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64aaa4ce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64aaa4ce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164aaa4ce9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64aaa4ce9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64aaa4ce9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164aaa4ce9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64aaa4ce9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64aaa4ce9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164aaa4ce9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64aaa4ce9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64aaa4ce9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164aaa4ce9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64aaa4ce9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64aaa4ce9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164aaa4ce9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8ddcc6e14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18ddcc6e14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118ddcc6e14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8ddcc6e1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8ddcc6e1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18ddcc6e14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2e82491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2e82491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172e82491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8ddcc6e14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8ddcc6e14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18ddcc6e14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8ddcc6e1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8ddcc6e1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18ddcc6e1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64aaa4ce9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164aaa4ce9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164aaa4ce9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8ddcc6e14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8ddcc6e1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18ddcc6e14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8ddcc6e14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18ddcc6e14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118ddcc6e14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8ddcc6e14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18ddcc6e14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118ddcc6e14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8ddcc6e14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18ddcc6e14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118ddcc6e14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8ddcc6e1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18ddcc6e1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118ddcc6e14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8ddcc6e14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18ddcc6e14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18ddcc6e14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8ddcc6e14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18ddcc6e14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118ddcc6e14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2e824916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72e824916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172e824916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72e824916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72e824916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72e824916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72e82491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72e82491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172e82491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72e82491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72e82491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172e824916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72e824916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72e824916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172e824916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72e824916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72e824916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172e824916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380364" y="136525"/>
            <a:ext cx="11476355" cy="1554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335280" y="1813559"/>
            <a:ext cx="5662295" cy="691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357506" y="2627945"/>
            <a:ext cx="5640069" cy="409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3" type="body"/>
          </p:nvPr>
        </p:nvSpPr>
        <p:spPr>
          <a:xfrm>
            <a:off x="6172200" y="1813559"/>
            <a:ext cx="5662294" cy="691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4" type="body"/>
          </p:nvPr>
        </p:nvSpPr>
        <p:spPr>
          <a:xfrm>
            <a:off x="6172199" y="2626673"/>
            <a:ext cx="5662295" cy="409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380683" y="136525"/>
            <a:ext cx="3932237" cy="16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4649788" y="151132"/>
            <a:ext cx="7206932" cy="656907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335279" y="1859280"/>
            <a:ext cx="3977641" cy="486219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 rot="5400000">
            <a:off x="3503929" y="-1632587"/>
            <a:ext cx="5168901" cy="11536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350519" y="115888"/>
            <a:ext cx="11506201" cy="14414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50519" y="1665287"/>
            <a:ext cx="11506201" cy="505491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word">
  <p:cSld name="Keyword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344170" y="136525"/>
            <a:ext cx="11512550" cy="1265555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Char char="•"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entury Gothic"/>
              <a:buChar char="•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mework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320040" y="129541"/>
            <a:ext cx="11536680" cy="116586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35280" y="1641474"/>
            <a:ext cx="5699760" cy="507873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72200" y="1641474"/>
            <a:ext cx="5684520" cy="507873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0" type="dt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text on a white background&#10;&#10;Description automatically generated" id="33" name="Google Shape;3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335280" y="136525"/>
            <a:ext cx="4312920" cy="16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/>
          <p:nvPr>
            <p:ph idx="2" type="pic"/>
          </p:nvPr>
        </p:nvSpPr>
        <p:spPr>
          <a:xfrm>
            <a:off x="4802188" y="136525"/>
            <a:ext cx="7054532" cy="65836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35280" y="1889759"/>
            <a:ext cx="4312920" cy="483171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247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73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236" y="1000400"/>
            <a:ext cx="12235807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588518" y="107822"/>
            <a:ext cx="1633838" cy="995199"/>
          </a:xfrm>
          <a:prstGeom prst="wedgeRoundRectCallout">
            <a:avLst>
              <a:gd fmla="val 15216" name="adj1"/>
              <a:gd fmla="val 66237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sounds.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du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Rehearsal and performance of Christmas play.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2324467" y="111123"/>
            <a:ext cx="1509095" cy="735968"/>
          </a:xfrm>
          <a:prstGeom prst="wedgeRoundRectCallout">
            <a:avLst>
              <a:gd fmla="val 5574" name="adj1"/>
              <a:gd fmla="val 61754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pulse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rhythm.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pitch.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3974250" y="29525"/>
            <a:ext cx="1498800" cy="810000"/>
          </a:xfrm>
          <a:prstGeom prst="wedgeRoundRectCallout">
            <a:avLst>
              <a:gd fmla="val -44566" name="adj1"/>
              <a:gd fmla="val 100277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instruments and symbols.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timbre, tempo and dynamics.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7845950" y="47625"/>
            <a:ext cx="1512900" cy="1173000"/>
          </a:xfrm>
          <a:prstGeom prst="wedgeRoundRectCallout">
            <a:avLst>
              <a:gd fmla="val -26530" name="adj1"/>
              <a:gd fmla="val 77487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pitch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BBC 10 Pieces Lark Ascending – Ralph Vaughan - 1914 )</a:t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instruments and symbols (graphical score).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9527375" y="121675"/>
            <a:ext cx="1474800" cy="912600"/>
          </a:xfrm>
          <a:prstGeom prst="wedgeRoundRectCallout">
            <a:avLst>
              <a:gd fmla="val -106050" name="adj1"/>
              <a:gd fmla="val 112891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timbre, tempo and dynamics.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sounds.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BBC 10 Pieces No Place Like Kerry Andrew 2017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3611475" y="2011250"/>
            <a:ext cx="1701900" cy="1173000"/>
          </a:xfrm>
          <a:prstGeom prst="wedgeRoundRectCallout">
            <a:avLst>
              <a:gd fmla="val 2361" name="adj1"/>
              <a:gd fmla="val 69338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rhythmic patterns. Rehearsal and performance of </a:t>
            </a:r>
            <a:r>
              <a:rPr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Harvest Festival.</a:t>
            </a:r>
            <a:endParaRPr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arrangements.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BBC 10 Pieces Mars – Holst 1914)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Christmas carol performance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144600" y="3390998"/>
            <a:ext cx="1545900" cy="1076100"/>
          </a:xfrm>
          <a:prstGeom prst="wedgeRoundRectCallout">
            <a:avLst>
              <a:gd fmla="val 95306" name="adj1"/>
              <a:gd fmla="val -27050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descriptive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sounds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BBC 10 Pieces Hall of the Mountain King – Edvard Grieg -1875)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signals 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0342804" y="1095923"/>
            <a:ext cx="1762510" cy="2108125"/>
          </a:xfrm>
          <a:prstGeom prst="wedgeRoundRectCallout">
            <a:avLst>
              <a:gd fmla="val 49109" name="adj1"/>
              <a:gd fmla="val 35665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Music planning: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Music Express scheme of work </a:t>
            </a: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</a:t>
            </a: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BBC 10 Pieces.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829275" y="2255101"/>
            <a:ext cx="1596000" cy="995100"/>
          </a:xfrm>
          <a:prstGeom prst="wedgeRoundRectCallout">
            <a:avLst>
              <a:gd fmla="val 54742" name="adj1"/>
              <a:gd fmla="val 96150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sounds and colours.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Linked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BBC 10 Pieces Anthology of Fantastic Zoology –Bates - 2015)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singing games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7531650" y="2255699"/>
            <a:ext cx="1498800" cy="810000"/>
          </a:xfrm>
          <a:prstGeom prst="wedgeRoundRectCallout">
            <a:avLst>
              <a:gd fmla="val -3671" name="adj1"/>
              <a:gd fmla="val 62272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Rhythmic patterns 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Egyptian Musical contexts planning.)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pentatonic scales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10039925" y="3265700"/>
            <a:ext cx="1701900" cy="1134900"/>
          </a:xfrm>
          <a:prstGeom prst="wedgeRoundRectCallout">
            <a:avLst>
              <a:gd fmla="val -91164" name="adj1"/>
              <a:gd fmla="val -31184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descriptive sounds and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rehearsal and performance of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Harvest Festiva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l. 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arrangements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BBC 10 Pieces Firebird – Stravinsky 1910)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487384" y="5349076"/>
            <a:ext cx="1807500" cy="1408500"/>
          </a:xfrm>
          <a:prstGeom prst="wedgeRoundRectCallout">
            <a:avLst>
              <a:gd fmla="val 68127" name="adj1"/>
              <a:gd fmla="val -24356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Roundabout</a:t>
            </a: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exploring rounds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Journeys - exploring sounds sources </a:t>
            </a: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</a:t>
            </a: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BBC 10 Pieces Ride of the Valkyries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Richard Wagner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1851)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3826676" y="4337495"/>
            <a:ext cx="1569600" cy="1195200"/>
          </a:xfrm>
          <a:prstGeom prst="wedgeRoundRectCallout">
            <a:avLst>
              <a:gd fmla="val -56524" name="adj1"/>
              <a:gd fmla="val 69238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Songwriter - </a:t>
            </a:r>
            <a:r>
              <a:rPr lang="en-GB" sz="1000"/>
              <a:t>exploring</a:t>
            </a:r>
            <a:r>
              <a:rPr lang="en-GB" sz="1000"/>
              <a:t> lyrics and melody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Cyclic patterns -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rhythm and pulse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(linked to BBC 10 Pieces ‘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Connect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It’ - Anna 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Meredith)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4176850" y="5677325"/>
            <a:ext cx="1569000" cy="1173000"/>
          </a:xfrm>
          <a:prstGeom prst="wedgeRoundRectCallout">
            <a:avLst>
              <a:gd fmla="val -84915" name="adj1"/>
              <a:gd fmla="val 4556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Stars, Hide your fires - performing together 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Easter 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 knows? -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musical 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processes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6435325" y="4315950"/>
            <a:ext cx="1701900" cy="1408500"/>
          </a:xfrm>
          <a:prstGeom prst="wedgeRoundRectCallout">
            <a:avLst>
              <a:gd fmla="val 52551" name="adj1"/>
              <a:gd fmla="val 62184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 </a:t>
            </a: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knows</a:t>
            </a: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 Exploring musical </a:t>
            </a: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processes</a:t>
            </a: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linked</a:t>
            </a: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b="1"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BBC 10 Pieces Rondeau Abdelazer – Henry Purcell - 1695)</a:t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</a:t>
            </a:r>
            <a:r>
              <a:rPr b="1"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Rounds</a:t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Carol for </a:t>
            </a:r>
            <a:r>
              <a:rPr i="0" lang="en-GB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Christmas concert</a:t>
            </a:r>
            <a:endParaRPr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8608897" y="4337509"/>
            <a:ext cx="1878300" cy="1232400"/>
          </a:xfrm>
          <a:prstGeom prst="wedgeRoundRectCallout">
            <a:avLst>
              <a:gd fmla="val 3345" name="adj1"/>
              <a:gd fmla="val 79319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Journey - exploring sound sources (</a:t>
            </a:r>
            <a:r>
              <a:rPr b="1"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Linked</a:t>
            </a:r>
            <a:r>
              <a:rPr b="1"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b="1"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BBC 10 </a:t>
            </a:r>
            <a:r>
              <a:rPr b="1" i="0" lang="en-GB" sz="9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pieces Vivaldi </a:t>
            </a:r>
            <a:r>
              <a:rPr b="1"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‘</a:t>
            </a:r>
            <a:r>
              <a:rPr b="1" i="0" lang="en-GB" sz="9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Winter</a:t>
            </a:r>
            <a:r>
              <a:rPr b="1"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’</a:t>
            </a:r>
            <a:r>
              <a:rPr b="1" i="0" lang="en-GB" sz="900" u="none" cap="none" strike="noStrike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)</a:t>
            </a:r>
            <a:endParaRPr b="1" sz="9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Cyclic Patterns - rhythm and pulse</a:t>
            </a:r>
            <a:endParaRPr b="1" i="0" sz="1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0573773" y="4867329"/>
            <a:ext cx="1531500" cy="810000"/>
          </a:xfrm>
          <a:prstGeom prst="wedgeRoundRectCallout">
            <a:avLst>
              <a:gd fmla="val -81164" name="adj1"/>
              <a:gd fmla="val 75817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900">
                <a:latin typeface="Tahoma"/>
                <a:ea typeface="Tahoma"/>
                <a:cs typeface="Tahoma"/>
                <a:sym typeface="Tahoma"/>
              </a:rPr>
              <a:t>Songwriter - exploring lyrics and melody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Stars, Hide your Fires - </a:t>
            </a: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(linked to E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 of term performance.)</a:t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178625" y="47625"/>
            <a:ext cx="1498800" cy="995100"/>
          </a:xfrm>
          <a:prstGeom prst="wedgeRoundRectCallout">
            <a:avLst>
              <a:gd fmla="val -2130" name="adj1"/>
              <a:gd fmla="val 92621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xploring duration.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pulse</a:t>
            </a:r>
            <a:r>
              <a:rPr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rhythm. 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</a:t>
            </a:r>
            <a:r>
              <a:rPr b="1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hearsal and performance of the Christmas play.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6461348" y="6411165"/>
            <a:ext cx="700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Bledlow Ridge Curriculum </a:t>
            </a:r>
            <a:r>
              <a:rPr b="1" i="0" lang="en-GB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Road Map-Music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2422096" y="1036476"/>
            <a:ext cx="965765" cy="952154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2588965" y="1125148"/>
            <a:ext cx="730384" cy="71372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2578459" y="1172235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7046438" y="1057710"/>
            <a:ext cx="965765" cy="952154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7173749" y="1160871"/>
            <a:ext cx="730384" cy="71372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7280048" y="1192542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8470263" y="3143507"/>
            <a:ext cx="965765" cy="952154"/>
            <a:chOff x="9428255" y="2067633"/>
            <a:chExt cx="965765" cy="952154"/>
          </a:xfrm>
        </p:grpSpPr>
        <p:sp>
          <p:nvSpPr>
            <p:cNvPr id="85" name="Google Shape;85;p1"/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9557364" y="2231288"/>
              <a:ext cx="751396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r>
                <a:rPr b="0" i="0" lang="en-GB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3586285" y="3197469"/>
            <a:ext cx="965765" cy="952154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703976" y="3295903"/>
            <a:ext cx="730384" cy="71372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703976" y="3280801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Four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90618" y="5452266"/>
            <a:ext cx="965765" cy="952154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08308" y="5571252"/>
            <a:ext cx="730384" cy="71372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448089" y="5585981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2588274" y="5474170"/>
            <a:ext cx="965765" cy="952154"/>
            <a:chOff x="2266024" y="4469297"/>
            <a:chExt cx="965765" cy="952154"/>
          </a:xfrm>
        </p:grpSpPr>
        <p:sp>
          <p:nvSpPr>
            <p:cNvPr id="95" name="Google Shape;95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395133" y="4577805"/>
              <a:ext cx="730384" cy="71372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2380671" y="4620581"/>
              <a:ext cx="751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"/>
          <p:cNvSpPr/>
          <p:nvPr/>
        </p:nvSpPr>
        <p:spPr>
          <a:xfrm>
            <a:off x="1487000" y="2404975"/>
            <a:ext cx="1545900" cy="867900"/>
          </a:xfrm>
          <a:prstGeom prst="wedgeRoundRectCallout">
            <a:avLst>
              <a:gd fmla="val 78181" name="adj1"/>
              <a:gd fmla="val 65696" name="adj2"/>
              <a:gd fmla="val 16667" name="adj3"/>
            </a:avLst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melodies and scales.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Exploring sounds and colour.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bbc 10 pieces lark ascending"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90794" y="2602148"/>
            <a:ext cx="845643" cy="47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4605" y="2128588"/>
            <a:ext cx="856378" cy="47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72e824916_0_62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Pulse rhythm</a:t>
            </a:r>
            <a:endParaRPr/>
          </a:p>
        </p:txBody>
      </p:sp>
      <p:sp>
        <p:nvSpPr>
          <p:cNvPr id="170" name="Google Shape;170;g1172e824916_0_62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g1172e824916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77" y="129552"/>
            <a:ext cx="6726876" cy="6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72e824916_0_68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BB                                                                               </a:t>
            </a:r>
            <a:r>
              <a:rPr lang="en-GB" sz="2700"/>
              <a:t>  </a:t>
            </a:r>
            <a:r>
              <a:rPr lang="en-GB" sz="2500"/>
              <a:t>P</a:t>
            </a:r>
            <a:r>
              <a:rPr lang="en-GB" sz="2500"/>
              <a:t>itch</a:t>
            </a:r>
            <a:r>
              <a:rPr lang="en-GB" sz="2500"/>
              <a:t> BBC 10 Pieces Lark Ascending</a:t>
            </a:r>
            <a:endParaRPr sz="2500"/>
          </a:p>
        </p:txBody>
      </p:sp>
      <p:sp>
        <p:nvSpPr>
          <p:cNvPr id="178" name="Google Shape;178;g1172e824916_0_68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1172e824916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38" y="129538"/>
            <a:ext cx="5495925" cy="5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72e824916_0_74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                                                                      Instruments &amp; symbols</a:t>
            </a:r>
            <a:endParaRPr sz="2400"/>
          </a:p>
        </p:txBody>
      </p:sp>
      <p:sp>
        <p:nvSpPr>
          <p:cNvPr id="186" name="Google Shape;186;g1172e824916_0_74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1172e824916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0"/>
            <a:ext cx="6117375" cy="59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72e824916_0_80"/>
          <p:cNvSpPr txBox="1"/>
          <p:nvPr>
            <p:ph type="title"/>
          </p:nvPr>
        </p:nvSpPr>
        <p:spPr>
          <a:xfrm>
            <a:off x="320040" y="11589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                                                                                                               </a:t>
            </a:r>
            <a:r>
              <a:rPr lang="en-GB" sz="2500"/>
              <a:t>    </a:t>
            </a:r>
            <a:r>
              <a:rPr lang="en-GB" sz="2500"/>
              <a:t>Tembre, tempo, dynamics</a:t>
            </a:r>
            <a:endParaRPr sz="2500"/>
          </a:p>
        </p:txBody>
      </p:sp>
      <p:sp>
        <p:nvSpPr>
          <p:cNvPr id="194" name="Google Shape;194;g1172e824916_0_80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1172e824916_0_80"/>
          <p:cNvPicPr preferRelativeResize="0"/>
          <p:nvPr/>
        </p:nvPicPr>
        <p:blipFill rotWithShape="1">
          <a:blip r:embed="rId3">
            <a:alphaModFix/>
          </a:blip>
          <a:srcRect b="0" l="-5900" r="5900" t="0"/>
          <a:stretch/>
        </p:blipFill>
        <p:spPr>
          <a:xfrm>
            <a:off x="-175250" y="253602"/>
            <a:ext cx="6480638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72e824916_0_50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                                                                                              </a:t>
            </a:r>
            <a:r>
              <a:rPr lang="en-GB" sz="2300"/>
              <a:t>Sounds </a:t>
            </a:r>
            <a:r>
              <a:rPr lang="en-GB" sz="2300"/>
              <a:t>BBC 10 Pieces No Place Like</a:t>
            </a:r>
            <a:endParaRPr sz="2300"/>
          </a:p>
        </p:txBody>
      </p:sp>
      <p:sp>
        <p:nvSpPr>
          <p:cNvPr id="202" name="Google Shape;202;g1172e824916_0_50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1172e824916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1" y="129550"/>
            <a:ext cx="6169424" cy="61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8bec76283f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866" y="760941"/>
            <a:ext cx="10526889" cy="60970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8bec76283f_0_21"/>
          <p:cNvSpPr txBox="1"/>
          <p:nvPr/>
        </p:nvSpPr>
        <p:spPr>
          <a:xfrm>
            <a:off x="598311" y="158044"/>
            <a:ext cx="30705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Curriculum Key Stage 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72e824916_0_92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</a:t>
            </a:r>
            <a:r>
              <a:rPr lang="en-GB" sz="2500"/>
              <a:t>                     </a:t>
            </a:r>
            <a:r>
              <a:rPr lang="en-GB" sz="2100"/>
              <a:t>                                            </a:t>
            </a:r>
            <a:r>
              <a:rPr lang="en-GB" sz="2500"/>
              <a:t>Year 3 descriptive Sounds</a:t>
            </a:r>
            <a:endParaRPr sz="2500"/>
          </a:p>
        </p:txBody>
      </p:sp>
      <p:sp>
        <p:nvSpPr>
          <p:cNvPr id="217" name="Google Shape;217;g1172e824916_0_92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1172e824916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2"/>
            <a:ext cx="6609525" cy="666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72e824916_0_104"/>
          <p:cNvSpPr txBox="1"/>
          <p:nvPr>
            <p:ph type="title"/>
          </p:nvPr>
        </p:nvSpPr>
        <p:spPr>
          <a:xfrm>
            <a:off x="320040" y="2247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       </a:t>
            </a:r>
            <a:r>
              <a:rPr lang="en-GB" sz="2000"/>
              <a:t>                                                             </a:t>
            </a:r>
            <a:r>
              <a:rPr lang="en-GB" sz="2500"/>
              <a:t> Arrangements</a:t>
            </a:r>
            <a:r>
              <a:rPr lang="en-GB" sz="2100"/>
              <a:t> The Firebird BBC 10 Pieces</a:t>
            </a:r>
            <a:endParaRPr sz="2100"/>
          </a:p>
        </p:txBody>
      </p:sp>
      <p:sp>
        <p:nvSpPr>
          <p:cNvPr id="225" name="Google Shape;225;g1172e824916_0_104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1172e824916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38" y="129538"/>
            <a:ext cx="5286375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72e824916_0_98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                                                                                  Rhythmic patterns </a:t>
            </a:r>
            <a:r>
              <a:rPr lang="en-GB" sz="1700"/>
              <a:t>Egyptian Music Project</a:t>
            </a:r>
            <a:endParaRPr sz="1700"/>
          </a:p>
        </p:txBody>
      </p:sp>
      <p:sp>
        <p:nvSpPr>
          <p:cNvPr id="233" name="Google Shape;233;g1172e824916_0_98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g1172e824916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0"/>
            <a:ext cx="6388950" cy="64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72e824916_0_110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                                                                                   </a:t>
            </a:r>
            <a:r>
              <a:rPr lang="en-GB" sz="2200"/>
              <a:t>Pentatonic</a:t>
            </a:r>
            <a:r>
              <a:rPr lang="en-GB" sz="2200"/>
              <a:t> Scales</a:t>
            </a:r>
            <a:endParaRPr sz="2200"/>
          </a:p>
        </p:txBody>
      </p:sp>
      <p:sp>
        <p:nvSpPr>
          <p:cNvPr id="241" name="Google Shape;241;g1172e824916_0_110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g1172e824916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15902"/>
            <a:ext cx="6330250" cy="64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8bec76283f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21" y="1105252"/>
            <a:ext cx="11396134" cy="5566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8bec76283f_0_7"/>
          <p:cNvSpPr txBox="1"/>
          <p:nvPr/>
        </p:nvSpPr>
        <p:spPr>
          <a:xfrm>
            <a:off x="699911" y="158044"/>
            <a:ext cx="45381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Curriculum Key Stage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72e824916_0_116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                                                                                                                                                                  </a:t>
            </a:r>
            <a:r>
              <a:rPr lang="en-GB" sz="1300"/>
              <a:t>          Sounds and colours</a:t>
            </a:r>
            <a:r>
              <a:rPr lang="en-GB" sz="1400"/>
              <a:t> BBC 10 Pieces Fantastic Zoology</a:t>
            </a:r>
            <a:endParaRPr sz="1400"/>
          </a:p>
        </p:txBody>
      </p:sp>
      <p:sp>
        <p:nvSpPr>
          <p:cNvPr id="249" name="Google Shape;249;g1172e824916_0_116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g1172e824916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0"/>
            <a:ext cx="6414751" cy="654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72e824916_0_122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                                                                      Singing games</a:t>
            </a:r>
            <a:endParaRPr sz="2700"/>
          </a:p>
        </p:txBody>
      </p:sp>
      <p:sp>
        <p:nvSpPr>
          <p:cNvPr id="257" name="Google Shape;257;g1172e824916_0_122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g1172e824916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0"/>
            <a:ext cx="6568255" cy="65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64aaa4ce9_0_6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</a:t>
            </a:r>
            <a:r>
              <a:rPr lang="en-GB" sz="4500"/>
              <a:t>      </a:t>
            </a:r>
            <a:r>
              <a:rPr lang="en-GB" sz="2400"/>
              <a:t>Year 4 Rhythmic patterns </a:t>
            </a:r>
            <a:endParaRPr sz="2400"/>
          </a:p>
        </p:txBody>
      </p:sp>
      <p:sp>
        <p:nvSpPr>
          <p:cNvPr id="265" name="Google Shape;265;g1164aaa4ce9_0_6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g1164aaa4ce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3"/>
            <a:ext cx="6430905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64aaa4ce9_0_12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 </a:t>
            </a:r>
            <a:r>
              <a:rPr lang="en-GB" sz="1700"/>
              <a:t>Arrangements </a:t>
            </a:r>
            <a:r>
              <a:rPr lang="en-GB" sz="1700"/>
              <a:t>BBC 10 Pieces Mars Holst</a:t>
            </a:r>
            <a:endParaRPr sz="1700"/>
          </a:p>
        </p:txBody>
      </p:sp>
      <p:sp>
        <p:nvSpPr>
          <p:cNvPr id="273" name="Google Shape;273;g1164aaa4ce9_0_12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g1164aaa4ce9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2"/>
            <a:ext cx="6557000" cy="65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64aaa4ce9_0_30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</a:t>
            </a:r>
            <a:r>
              <a:rPr lang="en-GB" sz="2200"/>
              <a:t>     Melodies and scales</a:t>
            </a:r>
            <a:endParaRPr sz="2200"/>
          </a:p>
        </p:txBody>
      </p:sp>
      <p:sp>
        <p:nvSpPr>
          <p:cNvPr id="281" name="Google Shape;281;g1164aaa4ce9_0_30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g1164aaa4ce9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29552"/>
            <a:ext cx="6318875" cy="64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64aaa4ce9_0_24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</a:t>
            </a:r>
            <a:r>
              <a:rPr lang="en-GB" sz="1900"/>
              <a:t>         Sounds and </a:t>
            </a:r>
            <a:r>
              <a:rPr lang="en-GB" sz="1900"/>
              <a:t>colours</a:t>
            </a:r>
            <a:endParaRPr sz="1900"/>
          </a:p>
        </p:txBody>
      </p:sp>
      <p:sp>
        <p:nvSpPr>
          <p:cNvPr id="289" name="Google Shape;289;g1164aaa4ce9_0_24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g1164aaa4ce9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0"/>
            <a:ext cx="6573000" cy="65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64aaa4ce9_0_48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</a:t>
            </a:r>
            <a:r>
              <a:rPr lang="en-GB" sz="2900"/>
              <a:t>           </a:t>
            </a:r>
            <a:r>
              <a:rPr lang="en-GB" sz="3500"/>
              <a:t> </a:t>
            </a:r>
            <a:r>
              <a:rPr lang="en-GB" sz="1600"/>
              <a:t>Descriptive sound </a:t>
            </a:r>
            <a:r>
              <a:rPr lang="en-GB" sz="1800"/>
              <a:t>Hall of the Mountain King</a:t>
            </a:r>
            <a:endParaRPr sz="3500"/>
          </a:p>
        </p:txBody>
      </p:sp>
      <p:sp>
        <p:nvSpPr>
          <p:cNvPr id="297" name="Google Shape;297;g1164aaa4ce9_0_48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g1164aaa4ce9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0"/>
            <a:ext cx="6422324" cy="64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64aaa4ce9_0_36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                                                              </a:t>
            </a:r>
            <a:r>
              <a:rPr lang="en-GB" sz="1500"/>
              <a:t>                                                            </a:t>
            </a:r>
            <a:r>
              <a:rPr lang="en-GB" sz="2600"/>
              <a:t>Signals</a:t>
            </a:r>
            <a:endParaRPr sz="2800"/>
          </a:p>
        </p:txBody>
      </p:sp>
      <p:sp>
        <p:nvSpPr>
          <p:cNvPr id="305" name="Google Shape;305;g1164aaa4ce9_0_36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g1164aaa4ce9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3"/>
            <a:ext cx="6591892" cy="66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8ddcc6e14_0_15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                                                                   Year 5 </a:t>
            </a:r>
            <a:r>
              <a:rPr lang="en-GB" sz="2900"/>
              <a:t>Roundabout</a:t>
            </a:r>
            <a:endParaRPr sz="2900"/>
          </a:p>
        </p:txBody>
      </p:sp>
      <p:sp>
        <p:nvSpPr>
          <p:cNvPr id="313" name="Google Shape;313;g118ddcc6e14_0_15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g118ddcc6e14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29550"/>
            <a:ext cx="6671622" cy="67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8ddcc6e14_0_8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640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Journeys Ride of the                           </a:t>
            </a:r>
            <a:r>
              <a:rPr lang="en-GB" sz="3100"/>
              <a:t>Valkyries</a:t>
            </a:r>
            <a:endParaRPr sz="3100"/>
          </a:p>
        </p:txBody>
      </p:sp>
      <p:sp>
        <p:nvSpPr>
          <p:cNvPr id="321" name="Google Shape;321;g118ddcc6e14_0_8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g118ddcc6e14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15902"/>
            <a:ext cx="6604400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72e824916_0_6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Year 1 Sounds</a:t>
            </a:r>
            <a:endParaRPr/>
          </a:p>
        </p:txBody>
      </p:sp>
      <p:sp>
        <p:nvSpPr>
          <p:cNvPr id="114" name="Google Shape;114;g1172e824916_0_6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g1172e82491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6" y="66675"/>
            <a:ext cx="6173075" cy="616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8ddcc6e14_0_22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777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Songwriter</a:t>
            </a:r>
            <a:endParaRPr/>
          </a:p>
        </p:txBody>
      </p:sp>
      <p:sp>
        <p:nvSpPr>
          <p:cNvPr id="329" name="Google Shape;329;g118ddcc6e14_0_22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g118ddcc6e14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3"/>
            <a:ext cx="6804534" cy="660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8ddcc6e14_0_1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</a:t>
            </a:r>
            <a:r>
              <a:rPr lang="en-GB" sz="1700"/>
              <a:t>Cyclic Patterns BBC 10 Pieces </a:t>
            </a:r>
            <a:r>
              <a:rPr lang="en-GB" sz="1500"/>
              <a:t>Connect It</a:t>
            </a:r>
            <a:endParaRPr sz="1500"/>
          </a:p>
        </p:txBody>
      </p:sp>
      <p:sp>
        <p:nvSpPr>
          <p:cNvPr id="337" name="Google Shape;337;g118ddcc6e14_0_1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g118ddcc6e1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2"/>
            <a:ext cx="6503825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64aaa4ce9_0_54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Hide your fires</a:t>
            </a:r>
            <a:endParaRPr/>
          </a:p>
        </p:txBody>
      </p:sp>
      <p:sp>
        <p:nvSpPr>
          <p:cNvPr id="345" name="Google Shape;345;g1164aaa4ce9_0_54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g1164aaa4ce9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2"/>
            <a:ext cx="6553225" cy="64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8ddcc6e14_0_29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777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knows </a:t>
            </a:r>
            <a:endParaRPr/>
          </a:p>
        </p:txBody>
      </p:sp>
      <p:sp>
        <p:nvSpPr>
          <p:cNvPr id="353" name="Google Shape;353;g118ddcc6e14_0_29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g118ddcc6e14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29552"/>
            <a:ext cx="6523840" cy="6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8ddcc6e14_0_61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                                                                                          Year 6 </a:t>
            </a:r>
            <a:r>
              <a:rPr lang="en-GB" sz="2100"/>
              <a:t>Who knows  </a:t>
            </a:r>
            <a:r>
              <a:rPr b="1" lang="en-GB" sz="1700">
                <a:latin typeface="Tahoma"/>
                <a:ea typeface="Tahoma"/>
                <a:cs typeface="Tahoma"/>
                <a:sym typeface="Tahoma"/>
              </a:rPr>
              <a:t>Rondeau Abdelazer</a:t>
            </a:r>
            <a:endParaRPr sz="2900"/>
          </a:p>
        </p:txBody>
      </p:sp>
      <p:sp>
        <p:nvSpPr>
          <p:cNvPr id="361" name="Google Shape;361;g118ddcc6e14_0_61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g118ddcc6e14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29550"/>
            <a:ext cx="6402759" cy="65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8ddcc6e14_0_42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777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Roundabout</a:t>
            </a:r>
            <a:endParaRPr/>
          </a:p>
        </p:txBody>
      </p:sp>
      <p:sp>
        <p:nvSpPr>
          <p:cNvPr id="369" name="Google Shape;369;g118ddcc6e14_0_42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g118ddcc6e14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15902"/>
            <a:ext cx="6536431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8ddcc6e14_0_54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640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Journey BBC 10 Pieces Vivaldi Winter</a:t>
            </a:r>
            <a:endParaRPr sz="2500"/>
          </a:p>
        </p:txBody>
      </p:sp>
      <p:sp>
        <p:nvSpPr>
          <p:cNvPr id="377" name="Google Shape;377;g118ddcc6e14_0_54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g118ddcc6e14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33627"/>
            <a:ext cx="6568294" cy="65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8ddcc6e14_0_48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685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Cyclic patterns</a:t>
            </a:r>
            <a:endParaRPr/>
          </a:p>
        </p:txBody>
      </p:sp>
      <p:sp>
        <p:nvSpPr>
          <p:cNvPr id="385" name="Google Shape;385;g118ddcc6e14_0_48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g118ddcc6e14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15900"/>
            <a:ext cx="6413456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8ddcc6e14_0_36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822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Songwriter</a:t>
            </a:r>
            <a:endParaRPr/>
          </a:p>
        </p:txBody>
      </p:sp>
      <p:sp>
        <p:nvSpPr>
          <p:cNvPr id="393" name="Google Shape;393;g118ddcc6e14_0_36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g118ddcc6e14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29550"/>
            <a:ext cx="6636204" cy="65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8ddcc6e14_0_67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Stars hide your fires</a:t>
            </a:r>
            <a:endParaRPr/>
          </a:p>
        </p:txBody>
      </p:sp>
      <p:sp>
        <p:nvSpPr>
          <p:cNvPr id="401" name="Google Shape;401;g118ddcc6e14_0_67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g118ddcc6e14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29552"/>
            <a:ext cx="6499053" cy="6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72e824916_0_39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                                   </a:t>
            </a:r>
            <a:r>
              <a:rPr lang="en-GB" sz="2900"/>
              <a:t>                 </a:t>
            </a:r>
            <a:r>
              <a:rPr lang="en-GB" sz="3300"/>
              <a:t>Duration </a:t>
            </a:r>
            <a:endParaRPr sz="3300"/>
          </a:p>
        </p:txBody>
      </p:sp>
      <p:sp>
        <p:nvSpPr>
          <p:cNvPr id="122" name="Google Shape;122;g1172e824916_0_39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g1172e824916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0" y="115900"/>
            <a:ext cx="5656433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72e824916_0_33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Pulse and Rhythm</a:t>
            </a:r>
            <a:endParaRPr/>
          </a:p>
        </p:txBody>
      </p:sp>
      <p:sp>
        <p:nvSpPr>
          <p:cNvPr id="130" name="Google Shape;130;g1172e824916_0_33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1172e824916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63" y="129550"/>
            <a:ext cx="5457825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72e824916_0_27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Pitch</a:t>
            </a:r>
            <a:endParaRPr/>
          </a:p>
        </p:txBody>
      </p:sp>
      <p:sp>
        <p:nvSpPr>
          <p:cNvPr id="138" name="Google Shape;138;g1172e824916_0_27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g1172e82491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77" y="129550"/>
            <a:ext cx="6291900" cy="64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72e824916_0_21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                                                                               </a:t>
            </a:r>
            <a:r>
              <a:rPr lang="en-GB" sz="2900"/>
              <a:t>Instruments, symbols</a:t>
            </a:r>
            <a:endParaRPr sz="2900"/>
          </a:p>
        </p:txBody>
      </p:sp>
      <p:sp>
        <p:nvSpPr>
          <p:cNvPr id="146" name="Google Shape;146;g1172e824916_0_21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g1172e824916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2" y="115902"/>
            <a:ext cx="6334250" cy="65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72e824916_0_15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                                                                                                              </a:t>
            </a:r>
            <a:r>
              <a:rPr lang="en-GB" sz="2500"/>
              <a:t> Tembre, tempo, dynamics</a:t>
            </a:r>
            <a:endParaRPr sz="2500"/>
          </a:p>
        </p:txBody>
      </p:sp>
      <p:sp>
        <p:nvSpPr>
          <p:cNvPr id="154" name="Google Shape;154;g1172e824916_0_15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g1172e82491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53" y="129550"/>
            <a:ext cx="6608574" cy="65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72e824916_0_56"/>
          <p:cNvSpPr txBox="1"/>
          <p:nvPr>
            <p:ph type="title"/>
          </p:nvPr>
        </p:nvSpPr>
        <p:spPr>
          <a:xfrm>
            <a:off x="320040" y="129540"/>
            <a:ext cx="11536800" cy="13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Year 2 Duration</a:t>
            </a:r>
            <a:endParaRPr/>
          </a:p>
        </p:txBody>
      </p:sp>
      <p:sp>
        <p:nvSpPr>
          <p:cNvPr id="162" name="Google Shape;162;g1172e824916_0_56"/>
          <p:cNvSpPr txBox="1"/>
          <p:nvPr>
            <p:ph idx="1" type="body"/>
          </p:nvPr>
        </p:nvSpPr>
        <p:spPr>
          <a:xfrm>
            <a:off x="320039" y="1551303"/>
            <a:ext cx="11536800" cy="51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g1172e824916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13" y="129550"/>
            <a:ext cx="5610225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FCC"/>
      </a:accent1>
      <a:accent2>
        <a:srgbClr val="CCFFCC"/>
      </a:accent2>
      <a:accent3>
        <a:srgbClr val="CCECFF"/>
      </a:accent3>
      <a:accent4>
        <a:srgbClr val="FFDBB7"/>
      </a:accent4>
      <a:accent5>
        <a:srgbClr val="CCCCFF"/>
      </a:accent5>
      <a:accent6>
        <a:srgbClr val="E6E7E5"/>
      </a:accent6>
      <a:hlink>
        <a:srgbClr val="023160"/>
      </a:hlink>
      <a:folHlink>
        <a:srgbClr val="0231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2019-09-21T06:16:16Z</dcterms:created>
  <dc:creator>Josie Luff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0x010100D766E143519B884C85C9966678F39B15</vt:lpwstr>
  </property>
</Properties>
</file>