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y Barksfield" initials="JB" lastIdx="61" clrIdx="0">
    <p:extLst>
      <p:ext uri="{19B8F6BF-5375-455C-9EA6-DF929625EA0E}">
        <p15:presenceInfo xmlns="" xmlns:p15="http://schemas.microsoft.com/office/powerpoint/2012/main" userId="S-1-5-21-1285066173-1815393381-3561576999-2204" providerId="AD"/>
      </p:ext>
    </p:extLst>
  </p:cmAuthor>
  <p:cmAuthor id="2" name="John Dillon" initials="JD" lastIdx="20" clrIdx="1">
    <p:extLst>
      <p:ext uri="{19B8F6BF-5375-455C-9EA6-DF929625EA0E}">
        <p15:presenceInfo xmlns="" xmlns:p15="http://schemas.microsoft.com/office/powerpoint/2012/main" userId="S-1-5-21-1285066173-1815393381-3561576999-1700" providerId="AD"/>
      </p:ext>
    </p:extLst>
  </p:cmAuthor>
  <p:cmAuthor id="3" name="Jonathan Baggaley" initials="JB" lastIdx="9" clrIdx="2">
    <p:extLst>
      <p:ext uri="{19B8F6BF-5375-455C-9EA6-DF929625EA0E}">
        <p15:presenceInfo xmlns="" xmlns:p15="http://schemas.microsoft.com/office/powerpoint/2012/main" userId="S-1-5-21-1285066173-1815393381-3561576999-26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51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81" d="100"/>
          <a:sy n="81" d="100"/>
        </p:scale>
        <p:origin x="-30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04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35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81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14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85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5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9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2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75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23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2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05CCE-5D24-4307-AABE-F6C4B4DD6342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A986-419A-457C-BBE7-C16A147F5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64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ssets.publishing.service.gov.uk/government/uploads/system/uploads/attachment_data/file/781150/Draft_guidance_Relationships_Education__Relationships_and_Sex_Education__RSE__and_Health_Education2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ht.org.uk/news-and-opinion/news/curriculum-and-assessment-news/naht-responds-to-call-for-evidence-on-pshe-and-rse/" TargetMode="External"/><Relationship Id="rId2" Type="http://schemas.openxmlformats.org/officeDocument/2006/relationships/hyperlink" Target="https://assets.publishing.service.gov.uk/government/uploads/system/uploads/attachment_data/file/687010/Teacher_Voice_report_Summer_2017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she-association.org.uk/curriculum-and-resources/resources/programme-study-pshe-education-key-stages-1%E2%80%93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25542"/>
            <a:ext cx="12192000" cy="1885370"/>
          </a:xfrm>
          <a:prstGeom prst="rect">
            <a:avLst/>
          </a:prstGeom>
          <a:solidFill>
            <a:srgbClr val="955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866464" y="3584138"/>
            <a:ext cx="9569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 smtClean="0">
                <a:solidFill>
                  <a:schemeClr val="bg1"/>
                </a:solidFill>
              </a:rPr>
              <a:t>Getting your PSHE education ready for statutory Relationships Education, Health Education and the new Ofsted framework</a:t>
            </a:r>
            <a:endParaRPr lang="en-GB" sz="27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3" y="3558142"/>
            <a:ext cx="1893066" cy="10687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269439" y="664617"/>
            <a:ext cx="120313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Key stages 1 &amp; 2</a:t>
            </a:r>
            <a:endParaRPr lang="en-GB" sz="35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2670" y="3391630"/>
            <a:ext cx="73152" cy="1446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8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2336" y="1880165"/>
            <a:ext cx="113751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000" dirty="0"/>
              <a:t>The </a:t>
            </a:r>
            <a:r>
              <a:rPr lang="en-GB" sz="3000" b="1" dirty="0"/>
              <a:t>Health Education </a:t>
            </a:r>
            <a:r>
              <a:rPr lang="en-GB" sz="3000" dirty="0"/>
              <a:t>and </a:t>
            </a:r>
            <a:r>
              <a:rPr lang="en-GB" sz="3000" b="1" dirty="0"/>
              <a:t>Relationships Education </a:t>
            </a:r>
            <a:r>
              <a:rPr lang="en-GB" sz="3000" dirty="0" smtClean="0"/>
              <a:t>aspects </a:t>
            </a:r>
            <a:r>
              <a:rPr lang="en-GB" sz="3000" dirty="0"/>
              <a:t>of </a:t>
            </a:r>
            <a:r>
              <a:rPr lang="en-GB" sz="3000" dirty="0" smtClean="0"/>
              <a:t>PSHE (personal, social, health and economic) </a:t>
            </a:r>
            <a:r>
              <a:rPr lang="en-GB" sz="3000" dirty="0"/>
              <a:t>education will be compulsory in </a:t>
            </a:r>
            <a:r>
              <a:rPr lang="en-GB" sz="3000" dirty="0" smtClean="0"/>
              <a:t>all primary </a:t>
            </a:r>
            <a:r>
              <a:rPr lang="en-GB" sz="3000" dirty="0"/>
              <a:t>schools from </a:t>
            </a:r>
            <a:r>
              <a:rPr lang="en-GB" sz="3000" dirty="0" smtClean="0"/>
              <a:t>September 2020 (moved to Summer 2021).</a:t>
            </a:r>
          </a:p>
          <a:p>
            <a:endParaRPr lang="en-GB" sz="3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000" dirty="0" smtClean="0"/>
              <a:t>Health Education won’t be a ‘new’ requirement in independent schools, where PSHE education is already compulsory. However, it is expected that independent schools will draw </a:t>
            </a:r>
            <a:r>
              <a:rPr lang="en-GB" sz="3000" dirty="0"/>
              <a:t>on the </a:t>
            </a:r>
            <a:r>
              <a:rPr lang="en-GB" sz="3000" dirty="0" smtClean="0"/>
              <a:t>new statutory </a:t>
            </a:r>
            <a:r>
              <a:rPr lang="en-GB" sz="3000" dirty="0"/>
              <a:t>guidance for Health Education when planning their PSHE education</a:t>
            </a:r>
            <a:r>
              <a:rPr lang="en-GB" sz="3000" dirty="0" smtClean="0"/>
              <a:t>.</a:t>
            </a:r>
          </a:p>
          <a:p>
            <a:endParaRPr lang="en-GB" sz="1400" dirty="0" smtClean="0"/>
          </a:p>
          <a:p>
            <a:endParaRPr lang="en-GB" sz="23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3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300" b="1" dirty="0" smtClean="0"/>
          </a:p>
          <a:p>
            <a:endParaRPr lang="en-GB" sz="23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-6096" y="8868"/>
            <a:ext cx="12192000" cy="1005840"/>
          </a:xfrm>
          <a:prstGeom prst="rect">
            <a:avLst/>
          </a:prstGeom>
          <a:solidFill>
            <a:srgbClr val="955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87741" y="220969"/>
            <a:ext cx="100917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b="1" dirty="0" smtClean="0">
                <a:solidFill>
                  <a:schemeClr val="bg1"/>
                </a:solidFill>
              </a:rPr>
              <a:t>What are the new KS 1 &amp; 2 statutory requirements? </a:t>
            </a:r>
            <a:endParaRPr lang="en-GB" sz="3400" b="1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597" y="239790"/>
            <a:ext cx="974875" cy="55036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924796" y="6391561"/>
            <a:ext cx="409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stages 1 &amp; 2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6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2336" y="1325978"/>
            <a:ext cx="1137513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000" dirty="0" smtClean="0"/>
              <a:t>The Department for Education published</a:t>
            </a:r>
            <a:r>
              <a:rPr lang="en-GB" sz="3000" b="1" u="sng" dirty="0"/>
              <a:t> </a:t>
            </a:r>
            <a:r>
              <a:rPr lang="en-GB" sz="3000" b="1" u="sng" dirty="0" smtClean="0">
                <a:hlinkClick r:id="rId2"/>
              </a:rPr>
              <a:t>statutory guidance for Health Education, Relationships Education and RSE</a:t>
            </a:r>
            <a:r>
              <a:rPr lang="en-GB" sz="3000" dirty="0" smtClean="0"/>
              <a:t> in June 2019.</a:t>
            </a:r>
          </a:p>
          <a:p>
            <a:endParaRPr lang="en-GB" sz="3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000" b="1" dirty="0" smtClean="0"/>
              <a:t>This covers broad areas of particular relevance and concern to children and young people today. </a:t>
            </a:r>
            <a:r>
              <a:rPr lang="en-GB" sz="3000" dirty="0" smtClean="0"/>
              <a:t>It should ensure that every child is guaranteed a PSHE education that covers mental health and wellbeing, physical health (including healthy lifestyles and first aid) and learning about safe, healthy relationships, including understanding consent and negotiating life online.</a:t>
            </a:r>
          </a:p>
          <a:p>
            <a:endParaRPr lang="en-GB" sz="3000" b="1" dirty="0" smtClean="0"/>
          </a:p>
          <a:p>
            <a:endParaRPr lang="en-GB" sz="3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000" b="1" dirty="0" smtClean="0"/>
          </a:p>
          <a:p>
            <a:endParaRPr lang="en-GB" sz="30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-6096" y="8868"/>
            <a:ext cx="12192000" cy="1005840"/>
          </a:xfrm>
          <a:prstGeom prst="rect">
            <a:avLst/>
          </a:prstGeom>
          <a:solidFill>
            <a:srgbClr val="955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597" y="239790"/>
            <a:ext cx="974875" cy="550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740" y="220969"/>
            <a:ext cx="100862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b="1" dirty="0">
                <a:solidFill>
                  <a:schemeClr val="bg1"/>
                </a:solidFill>
              </a:rPr>
              <a:t>What does the new statutory guidance cover?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4796" y="6391561"/>
            <a:ext cx="409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stages 1 &amp; 2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2336" y="1078328"/>
            <a:ext cx="113751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Many schools are well on the way to delivering these </a:t>
            </a:r>
            <a:r>
              <a:rPr lang="en-GB" sz="2200" b="1" dirty="0" smtClean="0"/>
              <a:t>commitments </a:t>
            </a:r>
            <a:r>
              <a:rPr lang="en-GB" sz="2200" dirty="0" smtClean="0"/>
              <a:t>and </a:t>
            </a:r>
            <a:r>
              <a:rPr lang="en-GB" sz="2200" dirty="0" smtClean="0"/>
              <a:t>are building </a:t>
            </a:r>
            <a:r>
              <a:rPr lang="en-GB" sz="2200" dirty="0" smtClean="0"/>
              <a:t>on, rather than unpick, what they’re already doing well.</a:t>
            </a:r>
            <a:r>
              <a:rPr lang="en-GB" sz="2200" dirty="0"/>
              <a:t> </a:t>
            </a:r>
            <a:r>
              <a:rPr lang="en-GB" sz="2200" u="sng" dirty="0">
                <a:hlinkClick r:id="rId2"/>
              </a:rPr>
              <a:t>85% of schools already teach PSHE that covers health and relationships</a:t>
            </a:r>
            <a:r>
              <a:rPr lang="en-GB" sz="2200" dirty="0"/>
              <a:t>. The new requirements are about </a:t>
            </a:r>
            <a:r>
              <a:rPr lang="en-GB" sz="2200" b="1" dirty="0" smtClean="0"/>
              <a:t>raising and ‘levelling </a:t>
            </a:r>
            <a:r>
              <a:rPr lang="en-GB" sz="2200" b="1" dirty="0"/>
              <a:t>up’ of PSHE </a:t>
            </a:r>
            <a:r>
              <a:rPr lang="en-GB" sz="2200" b="1" dirty="0" smtClean="0"/>
              <a:t>standards </a:t>
            </a:r>
            <a:r>
              <a:rPr lang="en-GB" sz="2200" dirty="0" smtClean="0"/>
              <a:t>across </a:t>
            </a:r>
            <a:r>
              <a:rPr lang="en-GB" sz="2200" dirty="0"/>
              <a:t>all </a:t>
            </a:r>
            <a:r>
              <a:rPr lang="en-GB" sz="2200" dirty="0" smtClean="0"/>
              <a:t>schools in a way that does not cause undue burden on workload and resources.</a:t>
            </a:r>
          </a:p>
          <a:p>
            <a:endParaRPr lang="en-GB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PSHE education needs regular curriculum time like any other subject.</a:t>
            </a:r>
            <a:r>
              <a:rPr lang="en-GB" sz="2200" dirty="0" smtClean="0"/>
              <a:t> </a:t>
            </a:r>
            <a:r>
              <a:rPr lang="en-GB" sz="2200" dirty="0"/>
              <a:t>‘Drop down’ or ‘off timetable’ days can enhance a timetabled programme of regular, planned lessons but are not an appropriate or effective alternative to one.  </a:t>
            </a:r>
            <a:r>
              <a:rPr lang="en-GB" sz="2200" u="sng" dirty="0">
                <a:hlinkClick r:id="rId3"/>
              </a:rPr>
              <a:t>91% of school leaders surveyed by NAHT </a:t>
            </a:r>
            <a:r>
              <a:rPr lang="en-GB" sz="2200" u="sng" dirty="0" smtClean="0">
                <a:hlinkClick r:id="rId3"/>
              </a:rPr>
              <a:t>agree</a:t>
            </a:r>
            <a:r>
              <a:rPr lang="en-GB" sz="2200" dirty="0" smtClean="0"/>
              <a:t> on the need for regular, timetabled PSHE lessons. </a:t>
            </a:r>
            <a:endParaRPr lang="en-GB" sz="2200" dirty="0" smtClean="0"/>
          </a:p>
          <a:p>
            <a:endParaRPr lang="en-GB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Schools should tailor their programme to the needs of pupils and communities in order to be effective. There is no ‘one-size-fits-all solution’: </a:t>
            </a:r>
            <a:r>
              <a:rPr lang="en-GB" sz="2200" dirty="0" smtClean="0"/>
              <a:t>there are many useful programmes and resources that schools can use to </a:t>
            </a:r>
            <a:r>
              <a:rPr lang="en-GB" sz="2200" i="1" dirty="0" smtClean="0"/>
              <a:t>support </a:t>
            </a:r>
            <a:r>
              <a:rPr lang="en-GB" sz="2200" dirty="0" smtClean="0"/>
              <a:t>their PSHE provision, but PSHE programmes should always be tailored to the needs of a school’s own pupils and community. </a:t>
            </a:r>
            <a:endParaRPr lang="en-GB" sz="23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300" b="1" dirty="0" smtClean="0"/>
          </a:p>
          <a:p>
            <a:endParaRPr lang="en-GB" sz="23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-6096" y="8868"/>
            <a:ext cx="12192000" cy="1005840"/>
          </a:xfrm>
          <a:prstGeom prst="rect">
            <a:avLst/>
          </a:prstGeom>
          <a:solidFill>
            <a:srgbClr val="955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597" y="239790"/>
            <a:ext cx="974875" cy="550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740" y="220969"/>
            <a:ext cx="10086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 How can schools </a:t>
            </a:r>
            <a:r>
              <a:rPr lang="en-GB" sz="3200" b="1" dirty="0" smtClean="0">
                <a:solidFill>
                  <a:schemeClr val="bg1"/>
                </a:solidFill>
              </a:rPr>
              <a:t>meet statutory requirements </a:t>
            </a:r>
            <a:r>
              <a:rPr lang="en-GB" sz="3200" b="1" dirty="0">
                <a:solidFill>
                  <a:schemeClr val="bg1"/>
                </a:solidFill>
              </a:rPr>
              <a:t>effectively?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4796" y="6391561"/>
            <a:ext cx="409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stages 1 &amp; 2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7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2336" y="1661071"/>
            <a:ext cx="113751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Schools should not just ‘teach to the guidance’</a:t>
            </a:r>
            <a:r>
              <a:rPr lang="en-GB" sz="2400" dirty="0" smtClean="0"/>
              <a:t>, but see it as the basic requirement which forms part of broader PSHE education.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The statutory guidance outlines what schools </a:t>
            </a:r>
            <a:r>
              <a:rPr lang="en-GB" sz="2400" b="1" i="1" dirty="0" smtClean="0"/>
              <a:t>must </a:t>
            </a:r>
            <a:r>
              <a:rPr lang="en-GB" sz="2400" b="1" dirty="0" smtClean="0"/>
              <a:t>cover – though not everything that schools </a:t>
            </a:r>
            <a:r>
              <a:rPr lang="en-GB" sz="2400" b="1" i="1" dirty="0" smtClean="0"/>
              <a:t>should</a:t>
            </a:r>
            <a:r>
              <a:rPr lang="en-GB" sz="2400" b="1" dirty="0" smtClean="0"/>
              <a:t> cover </a:t>
            </a:r>
            <a:r>
              <a:rPr lang="en-GB" sz="2400" dirty="0" smtClean="0"/>
              <a:t>– in PSHE from </a:t>
            </a:r>
            <a:r>
              <a:rPr lang="en-GB" sz="2400" dirty="0" smtClean="0"/>
              <a:t>2020. </a:t>
            </a:r>
            <a:r>
              <a:rPr lang="en-GB" sz="2400" dirty="0" smtClean="0"/>
              <a:t>The Department for Education (</a:t>
            </a:r>
            <a:r>
              <a:rPr lang="en-GB" sz="2400" dirty="0" err="1" smtClean="0"/>
              <a:t>DfE</a:t>
            </a:r>
            <a:r>
              <a:rPr lang="en-GB" sz="2400" dirty="0" smtClean="0"/>
              <a:t>) says: </a:t>
            </a:r>
            <a:r>
              <a:rPr lang="en-GB" sz="2400" i="1" dirty="0" smtClean="0"/>
              <a:t>‘All elements of PSHE are important and the government continues to recommend PSHE be taught in schools’.</a:t>
            </a:r>
          </a:p>
          <a:p>
            <a:endParaRPr lang="en-GB" sz="24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The </a:t>
            </a:r>
            <a:r>
              <a:rPr lang="en-GB" sz="2400" b="1" dirty="0" smtClean="0">
                <a:hlinkClick r:id="rId2"/>
              </a:rPr>
              <a:t>PSHE </a:t>
            </a:r>
            <a:r>
              <a:rPr lang="en-GB" sz="2400" b="1" dirty="0">
                <a:hlinkClick r:id="rId2"/>
              </a:rPr>
              <a:t>Education Programme of Study KS 1 - 5</a:t>
            </a:r>
            <a:r>
              <a:rPr lang="en-GB" sz="2400" dirty="0" smtClean="0"/>
              <a:t>, covers all of the statutory content as well as vital non-statutory content related to economic wellbeing and careers education.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6096" y="-3164"/>
            <a:ext cx="12192000" cy="1005840"/>
          </a:xfrm>
          <a:prstGeom prst="rect">
            <a:avLst/>
          </a:prstGeom>
          <a:solidFill>
            <a:srgbClr val="955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597" y="239790"/>
            <a:ext cx="974875" cy="550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740" y="220969"/>
            <a:ext cx="100862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bg1"/>
                </a:solidFill>
              </a:rPr>
              <a:t>Should schools only cover what’s included in this guidance?</a:t>
            </a: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4796" y="6391561"/>
            <a:ext cx="409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stages 1 &amp; 2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sz="1200" dirty="0" smtClean="0"/>
              <a:t>© PSHE Association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7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251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Dillon</dc:creator>
  <cp:lastModifiedBy>User</cp:lastModifiedBy>
  <cp:revision>126</cp:revision>
  <dcterms:created xsi:type="dcterms:W3CDTF">2019-07-26T13:37:06Z</dcterms:created>
  <dcterms:modified xsi:type="dcterms:W3CDTF">2021-02-25T20:41:29Z</dcterms:modified>
</cp:coreProperties>
</file>