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87" r:id="rId2"/>
    <p:sldId id="258" r:id="rId3"/>
    <p:sldId id="312" r:id="rId4"/>
    <p:sldId id="259" r:id="rId5"/>
    <p:sldId id="328" r:id="rId6"/>
    <p:sldId id="274" r:id="rId7"/>
    <p:sldId id="323" r:id="rId8"/>
    <p:sldId id="263" r:id="rId9"/>
    <p:sldId id="264" r:id="rId10"/>
    <p:sldId id="265" r:id="rId11"/>
    <p:sldId id="329" r:id="rId12"/>
    <p:sldId id="292" r:id="rId13"/>
    <p:sldId id="266" r:id="rId14"/>
    <p:sldId id="288" r:id="rId15"/>
    <p:sldId id="325" r:id="rId16"/>
    <p:sldId id="326" r:id="rId17"/>
    <p:sldId id="271" r:id="rId18"/>
    <p:sldId id="327" r:id="rId19"/>
    <p:sldId id="311" r:id="rId20"/>
    <p:sldId id="270" r:id="rId21"/>
    <p:sldId id="330" r:id="rId22"/>
    <p:sldId id="322" r:id="rId23"/>
  </p:sldIdLst>
  <p:sldSz cx="12192000" cy="6858000"/>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463" autoAdjust="0"/>
    <p:restoredTop sz="94660"/>
  </p:normalViewPr>
  <p:slideViewPr>
    <p:cSldViewPr snapToGrid="0">
      <p:cViewPr varScale="1">
        <p:scale>
          <a:sx n="86" d="100"/>
          <a:sy n="86" d="100"/>
        </p:scale>
        <p:origin x="725"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en-GB"/>
          </a:p>
        </p:txBody>
      </p:sp>
      <p:sp>
        <p:nvSpPr>
          <p:cNvPr id="3" name="Date Placeholder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5E348164-5C96-4550-A539-372555BB1C4A}" type="datetimeFigureOut">
              <a:rPr lang="en-GB" smtClean="0"/>
              <a:t>15/09/2023</a:t>
            </a:fld>
            <a:endParaRPr lang="en-GB"/>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endParaRPr lang="en-GB"/>
          </a:p>
        </p:txBody>
      </p:sp>
      <p:sp>
        <p:nvSpPr>
          <p:cNvPr id="5" name="Notes Placeholder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lang="en-GB"/>
          </a:p>
        </p:txBody>
      </p:sp>
      <p:sp>
        <p:nvSpPr>
          <p:cNvPr id="7" name="Slide Number Placeholder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E669E566-81D9-4072-A637-38A5936E6756}" type="slidenum">
              <a:rPr lang="en-GB" smtClean="0"/>
              <a:t>‹#›</a:t>
            </a:fld>
            <a:endParaRPr lang="en-GB"/>
          </a:p>
        </p:txBody>
      </p:sp>
    </p:spTree>
    <p:extLst>
      <p:ext uri="{BB962C8B-B14F-4D97-AF65-F5344CB8AC3E}">
        <p14:creationId xmlns:p14="http://schemas.microsoft.com/office/powerpoint/2010/main" val="4194425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 name="Google Shape;7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Record</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 name="Google Shape;7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Record</a:t>
            </a:r>
            <a:endParaRPr/>
          </a:p>
        </p:txBody>
      </p:sp>
    </p:spTree>
    <p:extLst>
      <p:ext uri="{BB962C8B-B14F-4D97-AF65-F5344CB8AC3E}">
        <p14:creationId xmlns:p14="http://schemas.microsoft.com/office/powerpoint/2010/main" val="3484863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669E566-81D9-4072-A637-38A5936E6756}" type="slidenum">
              <a:rPr lang="en-GB" smtClean="0"/>
              <a:t>14</a:t>
            </a:fld>
            <a:endParaRPr lang="en-GB"/>
          </a:p>
        </p:txBody>
      </p:sp>
    </p:spTree>
    <p:extLst>
      <p:ext uri="{BB962C8B-B14F-4D97-AF65-F5344CB8AC3E}">
        <p14:creationId xmlns:p14="http://schemas.microsoft.com/office/powerpoint/2010/main" val="1208822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 name="Google Shape;7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Record</a:t>
            </a:r>
            <a:endParaRPr/>
          </a:p>
        </p:txBody>
      </p:sp>
    </p:spTree>
    <p:extLst>
      <p:ext uri="{BB962C8B-B14F-4D97-AF65-F5344CB8AC3E}">
        <p14:creationId xmlns:p14="http://schemas.microsoft.com/office/powerpoint/2010/main" val="4183559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669E566-81D9-4072-A637-38A5936E6756}" type="slidenum">
              <a:rPr lang="en-GB" smtClean="0"/>
              <a:t>19</a:t>
            </a:fld>
            <a:endParaRPr lang="en-GB"/>
          </a:p>
        </p:txBody>
      </p:sp>
    </p:spTree>
    <p:extLst>
      <p:ext uri="{BB962C8B-B14F-4D97-AF65-F5344CB8AC3E}">
        <p14:creationId xmlns:p14="http://schemas.microsoft.com/office/powerpoint/2010/main" val="3096897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 name="Google Shape;7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Record</a:t>
            </a:r>
            <a:endParaRPr/>
          </a:p>
        </p:txBody>
      </p:sp>
    </p:spTree>
    <p:extLst>
      <p:ext uri="{BB962C8B-B14F-4D97-AF65-F5344CB8AC3E}">
        <p14:creationId xmlns:p14="http://schemas.microsoft.com/office/powerpoint/2010/main" val="483813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669E566-81D9-4072-A637-38A5936E6756}" type="slidenum">
              <a:rPr lang="en-GB" smtClean="0"/>
              <a:t>22</a:t>
            </a:fld>
            <a:endParaRPr lang="en-GB"/>
          </a:p>
        </p:txBody>
      </p:sp>
    </p:spTree>
    <p:extLst>
      <p:ext uri="{BB962C8B-B14F-4D97-AF65-F5344CB8AC3E}">
        <p14:creationId xmlns:p14="http://schemas.microsoft.com/office/powerpoint/2010/main" val="1768725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669E566-81D9-4072-A637-38A5936E6756}" type="slidenum">
              <a:rPr lang="en-GB" smtClean="0"/>
              <a:t>3</a:t>
            </a:fld>
            <a:endParaRPr lang="en-GB"/>
          </a:p>
        </p:txBody>
      </p:sp>
    </p:spTree>
    <p:extLst>
      <p:ext uri="{BB962C8B-B14F-4D97-AF65-F5344CB8AC3E}">
        <p14:creationId xmlns:p14="http://schemas.microsoft.com/office/powerpoint/2010/main" val="3989220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669E566-81D9-4072-A637-38A5936E6756}" type="slidenum">
              <a:rPr lang="en-GB" smtClean="0"/>
              <a:t>4</a:t>
            </a:fld>
            <a:endParaRPr lang="en-GB"/>
          </a:p>
        </p:txBody>
      </p:sp>
    </p:spTree>
    <p:extLst>
      <p:ext uri="{BB962C8B-B14F-4D97-AF65-F5344CB8AC3E}">
        <p14:creationId xmlns:p14="http://schemas.microsoft.com/office/powerpoint/2010/main" val="716040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 name="Google Shape;7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Record</a:t>
            </a:r>
            <a:endParaRPr/>
          </a:p>
        </p:txBody>
      </p:sp>
    </p:spTree>
    <p:extLst>
      <p:ext uri="{BB962C8B-B14F-4D97-AF65-F5344CB8AC3E}">
        <p14:creationId xmlns:p14="http://schemas.microsoft.com/office/powerpoint/2010/main" val="154379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 name="Google Shape;7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Record</a:t>
            </a:r>
            <a:endParaRPr/>
          </a:p>
        </p:txBody>
      </p:sp>
    </p:spTree>
    <p:extLst>
      <p:ext uri="{BB962C8B-B14F-4D97-AF65-F5344CB8AC3E}">
        <p14:creationId xmlns:p14="http://schemas.microsoft.com/office/powerpoint/2010/main" val="809954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 name="Google Shape;7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Record</a:t>
            </a:r>
            <a:endParaRPr/>
          </a:p>
        </p:txBody>
      </p:sp>
    </p:spTree>
    <p:extLst>
      <p:ext uri="{BB962C8B-B14F-4D97-AF65-F5344CB8AC3E}">
        <p14:creationId xmlns:p14="http://schemas.microsoft.com/office/powerpoint/2010/main" val="3982216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 name="Google Shape;7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Record</a:t>
            </a:r>
            <a:endParaRPr/>
          </a:p>
        </p:txBody>
      </p:sp>
    </p:spTree>
    <p:extLst>
      <p:ext uri="{BB962C8B-B14F-4D97-AF65-F5344CB8AC3E}">
        <p14:creationId xmlns:p14="http://schemas.microsoft.com/office/powerpoint/2010/main" val="2870598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 name="Google Shape;7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Record</a:t>
            </a:r>
            <a:endParaRPr/>
          </a:p>
        </p:txBody>
      </p:sp>
    </p:spTree>
    <p:extLst>
      <p:ext uri="{BB962C8B-B14F-4D97-AF65-F5344CB8AC3E}">
        <p14:creationId xmlns:p14="http://schemas.microsoft.com/office/powerpoint/2010/main" val="4183559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669E566-81D9-4072-A637-38A5936E6756}" type="slidenum">
              <a:rPr lang="en-GB" smtClean="0"/>
              <a:t>12</a:t>
            </a:fld>
            <a:endParaRPr lang="en-GB"/>
          </a:p>
        </p:txBody>
      </p:sp>
    </p:spTree>
    <p:extLst>
      <p:ext uri="{BB962C8B-B14F-4D97-AF65-F5344CB8AC3E}">
        <p14:creationId xmlns:p14="http://schemas.microsoft.com/office/powerpoint/2010/main" val="14912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9/15/2023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0F6FC6">
                    <a:lumMod val="75000"/>
                  </a:srgbClr>
                </a:solidFill>
              </a:rPr>
              <a:pPr/>
              <a:t>‹#›</a:t>
            </a:fld>
            <a:endParaRPr lang="en-US" dirty="0">
              <a:solidFill>
                <a:srgbClr val="0F6FC6">
                  <a:lumMod val="75000"/>
                </a:srgbClr>
              </a:solidFill>
            </a:endParaRPr>
          </a:p>
        </p:txBody>
      </p:sp>
    </p:spTree>
    <p:extLst>
      <p:ext uri="{BB962C8B-B14F-4D97-AF65-F5344CB8AC3E}">
        <p14:creationId xmlns:p14="http://schemas.microsoft.com/office/powerpoint/2010/main" val="1919795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9/15/2023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0F6FC6">
                    <a:lumMod val="75000"/>
                  </a:srgbClr>
                </a:solidFill>
              </a:rPr>
              <a:pPr/>
              <a:t>‹#›</a:t>
            </a:fld>
            <a:endParaRPr lang="en-US" dirty="0">
              <a:solidFill>
                <a:srgbClr val="0F6FC6">
                  <a:lumMod val="75000"/>
                </a:srgbClr>
              </a:solidFill>
            </a:endParaRPr>
          </a:p>
        </p:txBody>
      </p:sp>
    </p:spTree>
    <p:extLst>
      <p:ext uri="{BB962C8B-B14F-4D97-AF65-F5344CB8AC3E}">
        <p14:creationId xmlns:p14="http://schemas.microsoft.com/office/powerpoint/2010/main" val="1244683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9/15/2023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0F6FC6">
                    <a:lumMod val="75000"/>
                  </a:srgbClr>
                </a:solidFill>
              </a:rPr>
              <a:pPr/>
              <a:t>‹#›</a:t>
            </a:fld>
            <a:endParaRPr lang="en-US" dirty="0">
              <a:solidFill>
                <a:srgbClr val="0F6FC6">
                  <a:lumMod val="75000"/>
                </a:srgbClr>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0F6FC6"/>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0F6FC6"/>
                </a:solidFill>
                <a:latin typeface="Arial"/>
              </a:rPr>
              <a:t>”</a:t>
            </a:r>
          </a:p>
        </p:txBody>
      </p:sp>
    </p:spTree>
    <p:extLst>
      <p:ext uri="{BB962C8B-B14F-4D97-AF65-F5344CB8AC3E}">
        <p14:creationId xmlns:p14="http://schemas.microsoft.com/office/powerpoint/2010/main" val="183241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9/15/2023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0F6FC6">
                    <a:lumMod val="75000"/>
                  </a:srgbClr>
                </a:solidFill>
              </a:rPr>
              <a:pPr/>
              <a:t>‹#›</a:t>
            </a:fld>
            <a:endParaRPr lang="en-US" dirty="0">
              <a:solidFill>
                <a:srgbClr val="0F6FC6">
                  <a:lumMod val="75000"/>
                </a:srgbClr>
              </a:solidFill>
            </a:endParaRPr>
          </a:p>
        </p:txBody>
      </p:sp>
    </p:spTree>
    <p:extLst>
      <p:ext uri="{BB962C8B-B14F-4D97-AF65-F5344CB8AC3E}">
        <p14:creationId xmlns:p14="http://schemas.microsoft.com/office/powerpoint/2010/main" val="1338198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9/15/2023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0F6FC6">
                    <a:lumMod val="75000"/>
                  </a:srgbClr>
                </a:solidFill>
              </a:rPr>
              <a:pPr/>
              <a:t>‹#›</a:t>
            </a:fld>
            <a:endParaRPr lang="en-US" dirty="0">
              <a:solidFill>
                <a:srgbClr val="0F6FC6">
                  <a:lumMod val="75000"/>
                </a:srgbClr>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0F6FC6"/>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0F6FC6"/>
                </a:solidFill>
                <a:latin typeface="Arial"/>
              </a:rPr>
              <a:t>”</a:t>
            </a:r>
          </a:p>
        </p:txBody>
      </p:sp>
    </p:spTree>
    <p:extLst>
      <p:ext uri="{BB962C8B-B14F-4D97-AF65-F5344CB8AC3E}">
        <p14:creationId xmlns:p14="http://schemas.microsoft.com/office/powerpoint/2010/main" val="2367413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9/15/2023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0F6FC6">
                    <a:lumMod val="75000"/>
                  </a:srgbClr>
                </a:solidFill>
              </a:rPr>
              <a:pPr/>
              <a:t>‹#›</a:t>
            </a:fld>
            <a:endParaRPr lang="en-US" dirty="0">
              <a:solidFill>
                <a:srgbClr val="0F6FC6">
                  <a:lumMod val="75000"/>
                </a:srgbClr>
              </a:solidFill>
            </a:endParaRPr>
          </a:p>
        </p:txBody>
      </p:sp>
    </p:spTree>
    <p:extLst>
      <p:ext uri="{BB962C8B-B14F-4D97-AF65-F5344CB8AC3E}">
        <p14:creationId xmlns:p14="http://schemas.microsoft.com/office/powerpoint/2010/main" val="13953969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solidFill>
                  <a:prstClr val="black">
                    <a:tint val="75000"/>
                  </a:prstClr>
                </a:solidFill>
              </a:rPr>
              <a:pPr/>
              <a:t>9/15/2023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9333C77-0158-454C-844F-B7AB9BD7DAD4}" type="slidenum">
              <a:rPr lang="en-US" smtClean="0">
                <a:solidFill>
                  <a:srgbClr val="0F6FC6">
                    <a:lumMod val="75000"/>
                  </a:srgbClr>
                </a:solidFill>
              </a:rPr>
              <a:pPr/>
              <a:t>‹#›</a:t>
            </a:fld>
            <a:endParaRPr lang="en-US" dirty="0">
              <a:solidFill>
                <a:srgbClr val="0F6FC6">
                  <a:lumMod val="75000"/>
                </a:srgbClr>
              </a:solidFill>
            </a:endParaRPr>
          </a:p>
        </p:txBody>
      </p:sp>
    </p:spTree>
    <p:extLst>
      <p:ext uri="{BB962C8B-B14F-4D97-AF65-F5344CB8AC3E}">
        <p14:creationId xmlns:p14="http://schemas.microsoft.com/office/powerpoint/2010/main" val="1895428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9/15/2023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0F6FC6">
                    <a:lumMod val="75000"/>
                  </a:srgbClr>
                </a:solidFill>
              </a:rPr>
              <a:pPr/>
              <a:t>‹#›</a:t>
            </a:fld>
            <a:endParaRPr lang="en-US" dirty="0">
              <a:solidFill>
                <a:srgbClr val="0F6FC6">
                  <a:lumMod val="75000"/>
                </a:srgbClr>
              </a:solidFill>
            </a:endParaRPr>
          </a:p>
        </p:txBody>
      </p:sp>
    </p:spTree>
    <p:extLst>
      <p:ext uri="{BB962C8B-B14F-4D97-AF65-F5344CB8AC3E}">
        <p14:creationId xmlns:p14="http://schemas.microsoft.com/office/powerpoint/2010/main" val="2579193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9/15/2023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0F6FC6">
                    <a:lumMod val="75000"/>
                  </a:srgbClr>
                </a:solidFill>
              </a:rPr>
              <a:pPr/>
              <a:t>‹#›</a:t>
            </a:fld>
            <a:endParaRPr lang="en-US" dirty="0">
              <a:solidFill>
                <a:srgbClr val="0F6FC6">
                  <a:lumMod val="75000"/>
                </a:srgbClr>
              </a:solidFill>
            </a:endParaRPr>
          </a:p>
        </p:txBody>
      </p:sp>
    </p:spTree>
    <p:extLst>
      <p:ext uri="{BB962C8B-B14F-4D97-AF65-F5344CB8AC3E}">
        <p14:creationId xmlns:p14="http://schemas.microsoft.com/office/powerpoint/2010/main" val="3573835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9/15/2023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0F6FC6">
                    <a:lumMod val="75000"/>
                  </a:srgbClr>
                </a:solidFill>
              </a:rPr>
              <a:pPr/>
              <a:t>‹#›</a:t>
            </a:fld>
            <a:endParaRPr lang="en-US" dirty="0">
              <a:solidFill>
                <a:srgbClr val="0F6FC6">
                  <a:lumMod val="75000"/>
                </a:srgbClr>
              </a:solidFill>
            </a:endParaRPr>
          </a:p>
        </p:txBody>
      </p:sp>
    </p:spTree>
    <p:extLst>
      <p:ext uri="{BB962C8B-B14F-4D97-AF65-F5344CB8AC3E}">
        <p14:creationId xmlns:p14="http://schemas.microsoft.com/office/powerpoint/2010/main" val="598912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solidFill>
                  <a:prstClr val="black">
                    <a:tint val="75000"/>
                  </a:prstClr>
                </a:solidFill>
              </a:rPr>
              <a:pPr/>
              <a:t>9/15/2023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FF9F0C5-380F-41C2-899A-BAC0F0927E16}" type="slidenum">
              <a:rPr lang="en-US" smtClean="0">
                <a:solidFill>
                  <a:srgbClr val="0F6FC6">
                    <a:lumMod val="75000"/>
                  </a:srgbClr>
                </a:solidFill>
              </a:rPr>
              <a:pPr/>
              <a:t>‹#›</a:t>
            </a:fld>
            <a:endParaRPr lang="en-US" dirty="0">
              <a:solidFill>
                <a:srgbClr val="0F6FC6">
                  <a:lumMod val="75000"/>
                </a:srgbClr>
              </a:solidFill>
            </a:endParaRPr>
          </a:p>
        </p:txBody>
      </p:sp>
    </p:spTree>
    <p:extLst>
      <p:ext uri="{BB962C8B-B14F-4D97-AF65-F5344CB8AC3E}">
        <p14:creationId xmlns:p14="http://schemas.microsoft.com/office/powerpoint/2010/main" val="4166817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black">
                    <a:tint val="75000"/>
                  </a:prstClr>
                </a:solidFill>
              </a:rPr>
              <a:pPr/>
              <a:t>9/15/2023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srgbClr val="0F6FC6">
                    <a:lumMod val="75000"/>
                  </a:srgbClr>
                </a:solidFill>
              </a:rPr>
              <a:pPr/>
              <a:t>‹#›</a:t>
            </a:fld>
            <a:endParaRPr lang="en-US" dirty="0">
              <a:solidFill>
                <a:srgbClr val="0F6FC6">
                  <a:lumMod val="75000"/>
                </a:srgbClr>
              </a:solidFill>
            </a:endParaRPr>
          </a:p>
        </p:txBody>
      </p:sp>
    </p:spTree>
    <p:extLst>
      <p:ext uri="{BB962C8B-B14F-4D97-AF65-F5344CB8AC3E}">
        <p14:creationId xmlns:p14="http://schemas.microsoft.com/office/powerpoint/2010/main" val="2574308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black">
                    <a:tint val="75000"/>
                  </a:prstClr>
                </a:solidFill>
              </a:rPr>
              <a:pPr/>
              <a:t>9/15/2023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srgbClr val="0F6FC6">
                    <a:lumMod val="75000"/>
                  </a:srgbClr>
                </a:solidFill>
              </a:rPr>
              <a:pPr/>
              <a:t>‹#›</a:t>
            </a:fld>
            <a:endParaRPr lang="en-US" dirty="0">
              <a:solidFill>
                <a:srgbClr val="0F6FC6">
                  <a:lumMod val="75000"/>
                </a:srgbClr>
              </a:solidFill>
            </a:endParaRPr>
          </a:p>
        </p:txBody>
      </p:sp>
    </p:spTree>
    <p:extLst>
      <p:ext uri="{BB962C8B-B14F-4D97-AF65-F5344CB8AC3E}">
        <p14:creationId xmlns:p14="http://schemas.microsoft.com/office/powerpoint/2010/main" val="4082153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solidFill>
                  <a:prstClr val="black">
                    <a:tint val="75000"/>
                  </a:prstClr>
                </a:solidFill>
              </a:rPr>
              <a:pPr/>
              <a:t>9/15/2023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srgbClr val="0F6FC6">
                    <a:lumMod val="75000"/>
                  </a:srgbClr>
                </a:solidFill>
              </a:rPr>
              <a:pPr/>
              <a:t>‹#›</a:t>
            </a:fld>
            <a:endParaRPr lang="en-US" dirty="0">
              <a:solidFill>
                <a:srgbClr val="0F6FC6">
                  <a:lumMod val="75000"/>
                </a:srgbClr>
              </a:solidFill>
            </a:endParaRPr>
          </a:p>
        </p:txBody>
      </p:sp>
    </p:spTree>
    <p:extLst>
      <p:ext uri="{BB962C8B-B14F-4D97-AF65-F5344CB8AC3E}">
        <p14:creationId xmlns:p14="http://schemas.microsoft.com/office/powerpoint/2010/main" val="444688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solidFill>
                  <a:prstClr val="black">
                    <a:tint val="75000"/>
                  </a:prstClr>
                </a:solidFill>
              </a:rPr>
              <a:pPr/>
              <a:t>9/15/2023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19954A3-9DFD-4C44-94BA-B95130A3BA1C}" type="slidenum">
              <a:rPr lang="en-US" smtClean="0">
                <a:solidFill>
                  <a:srgbClr val="0F6FC6">
                    <a:lumMod val="75000"/>
                  </a:srgbClr>
                </a:solidFill>
              </a:rPr>
              <a:pPr/>
              <a:t>‹#›</a:t>
            </a:fld>
            <a:endParaRPr lang="en-US" dirty="0">
              <a:solidFill>
                <a:srgbClr val="0F6FC6">
                  <a:lumMod val="75000"/>
                </a:srgbClr>
              </a:solidFill>
            </a:endParaRPr>
          </a:p>
        </p:txBody>
      </p:sp>
    </p:spTree>
    <p:extLst>
      <p:ext uri="{BB962C8B-B14F-4D97-AF65-F5344CB8AC3E}">
        <p14:creationId xmlns:p14="http://schemas.microsoft.com/office/powerpoint/2010/main" val="832305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9/15/2023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srgbClr val="0F6FC6">
                    <a:lumMod val="75000"/>
                  </a:srgbClr>
                </a:solidFill>
              </a:rPr>
              <a:pPr/>
              <a:t>‹#›</a:t>
            </a:fld>
            <a:endParaRPr lang="en-US" dirty="0">
              <a:solidFill>
                <a:srgbClr val="0F6FC6">
                  <a:lumMod val="75000"/>
                </a:srgbClr>
              </a:solidFill>
            </a:endParaRPr>
          </a:p>
        </p:txBody>
      </p:sp>
    </p:spTree>
    <p:extLst>
      <p:ext uri="{BB962C8B-B14F-4D97-AF65-F5344CB8AC3E}">
        <p14:creationId xmlns:p14="http://schemas.microsoft.com/office/powerpoint/2010/main" val="2758285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B61BEF0D-F0BB-DE4B-95CE-6DB70DBA9567}" type="datetimeFigureOut">
              <a:rPr lang="en-US" smtClean="0">
                <a:solidFill>
                  <a:prstClr val="black">
                    <a:tint val="75000"/>
                  </a:prstClr>
                </a:solidFill>
              </a:rPr>
              <a:pPr defTabSz="457200"/>
              <a:t>9/15/2023</a:t>
            </a:fld>
            <a:endParaRPr lang="en-US" dirty="0">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pPr defTabSz="457200"/>
            <a:fld id="{D57F1E4F-1CFF-5643-939E-217C01CDF565}" type="slidenum">
              <a:rPr lang="en-US" smtClean="0">
                <a:solidFill>
                  <a:srgbClr val="0F6FC6">
                    <a:lumMod val="75000"/>
                  </a:srgbClr>
                </a:solidFill>
              </a:rPr>
              <a:pPr defTabSz="457200"/>
              <a:t>‹#›</a:t>
            </a:fld>
            <a:endParaRPr lang="en-US" dirty="0">
              <a:solidFill>
                <a:srgbClr val="0F6FC6">
                  <a:lumMod val="75000"/>
                </a:srgbClr>
              </a:solidFill>
            </a:endParaRPr>
          </a:p>
        </p:txBody>
      </p:sp>
    </p:spTree>
    <p:extLst>
      <p:ext uri="{BB962C8B-B14F-4D97-AF65-F5344CB8AC3E}">
        <p14:creationId xmlns:p14="http://schemas.microsoft.com/office/powerpoint/2010/main" val="12705708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hyperlink" Target="https://assets.publishing.service.gov.uk/government/uploads/system/uploads/attachment_data/file/1074327/2022_Information_for_parents_reception_baseline_assessment.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hyperlink" Target="https://assets.publishing.service.gov.uk/government/uploads/system/uploads/attachment_data/file/1074327/2022_Information_for_parents_reception_baseline_assessment.pdf" TargetMode="External"/></Relationships>
</file>

<file path=ppt/slides/_rels/slide18.xml.rels><?xml version="1.0" encoding="UTF-8" standalone="yes"?>
<Relationships xmlns="http://schemas.openxmlformats.org/package/2006/relationships"><Relationship Id="rId2" Type="http://schemas.openxmlformats.org/officeDocument/2006/relationships/hyperlink" Target="https://assets.publishing.service.gov.uk/government/uploads/system/uploads/attachment_data/file/974907/EYFS_framework_-_March_2021.pdf"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974907/EYFS_framework_-_March_2021.pdf"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about:blan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89907-C4F4-BECD-7FD2-D66815CB3518}"/>
              </a:ext>
            </a:extLst>
          </p:cNvPr>
          <p:cNvSpPr>
            <a:spLocks noGrp="1"/>
          </p:cNvSpPr>
          <p:nvPr>
            <p:ph type="title"/>
          </p:nvPr>
        </p:nvSpPr>
        <p:spPr/>
        <p:txBody>
          <a:bodyPr>
            <a:normAutofit/>
          </a:bodyPr>
          <a:lstStyle/>
          <a:p>
            <a:r>
              <a:rPr lang="en-GB" sz="3200" b="1" dirty="0">
                <a:solidFill>
                  <a:srgbClr val="0249BA"/>
                </a:solidFill>
                <a:latin typeface="+mn-lt"/>
                <a:ea typeface="+mn-ea"/>
                <a:cs typeface="+mn-cs"/>
              </a:rPr>
              <a:t>Our</a:t>
            </a:r>
            <a:r>
              <a:rPr lang="en-GB" sz="3200" b="1" dirty="0">
                <a:solidFill>
                  <a:srgbClr val="0249BA"/>
                </a:solidFill>
              </a:rPr>
              <a:t> Values </a:t>
            </a:r>
          </a:p>
        </p:txBody>
      </p:sp>
      <p:sp>
        <p:nvSpPr>
          <p:cNvPr id="3" name="Content Placeholder 2">
            <a:extLst>
              <a:ext uri="{FF2B5EF4-FFF2-40B4-BE49-F238E27FC236}">
                <a16:creationId xmlns:a16="http://schemas.microsoft.com/office/drawing/2014/main" id="{17092A0F-E3C4-0A5D-2A67-74A74B733B44}"/>
              </a:ext>
            </a:extLst>
          </p:cNvPr>
          <p:cNvSpPr>
            <a:spLocks noGrp="1"/>
          </p:cNvSpPr>
          <p:nvPr>
            <p:ph idx="1"/>
          </p:nvPr>
        </p:nvSpPr>
        <p:spPr>
          <a:xfrm>
            <a:off x="677335" y="1268492"/>
            <a:ext cx="8596668" cy="3880773"/>
          </a:xfrm>
        </p:spPr>
        <p:txBody>
          <a:bodyPr vert="horz" lIns="91440" tIns="45720" rIns="91440" bIns="45720" rtlCol="0" anchor="t">
            <a:normAutofit/>
          </a:bodyPr>
          <a:lstStyle/>
          <a:p>
            <a:pPr marL="0" indent="0" algn="ctr">
              <a:buNone/>
            </a:pPr>
            <a:r>
              <a:rPr lang="en-GB" sz="2400" i="1" dirty="0">
                <a:solidFill>
                  <a:srgbClr val="002060"/>
                </a:solidFill>
              </a:rPr>
              <a:t>Underpin our teaching and learning and provide an environment which prepare our pupils to be confident and happy citizens</a:t>
            </a:r>
            <a:endParaRPr lang="en-US">
              <a:solidFill>
                <a:srgbClr val="002060"/>
              </a:solidFill>
            </a:endParaRPr>
          </a:p>
        </p:txBody>
      </p:sp>
      <p:pic>
        <p:nvPicPr>
          <p:cNvPr id="4" name="Picture 4" descr="Logo, company name&#10;&#10;Description automatically generated">
            <a:extLst>
              <a:ext uri="{FF2B5EF4-FFF2-40B4-BE49-F238E27FC236}">
                <a16:creationId xmlns:a16="http://schemas.microsoft.com/office/drawing/2014/main" id="{E9435800-DABB-2AA2-CC52-A1E21A618540}"/>
              </a:ext>
            </a:extLst>
          </p:cNvPr>
          <p:cNvPicPr>
            <a:picLocks noChangeAspect="1"/>
          </p:cNvPicPr>
          <p:nvPr/>
        </p:nvPicPr>
        <p:blipFill>
          <a:blip r:embed="rId2"/>
          <a:stretch>
            <a:fillRect/>
          </a:stretch>
        </p:blipFill>
        <p:spPr>
          <a:xfrm>
            <a:off x="570571" y="4732573"/>
            <a:ext cx="2743200" cy="1816170"/>
          </a:xfrm>
          <a:prstGeom prst="rect">
            <a:avLst/>
          </a:prstGeom>
        </p:spPr>
      </p:pic>
      <p:pic>
        <p:nvPicPr>
          <p:cNvPr id="5" name="Picture 5" descr="Logo&#10;&#10;Description automatically generated">
            <a:extLst>
              <a:ext uri="{FF2B5EF4-FFF2-40B4-BE49-F238E27FC236}">
                <a16:creationId xmlns:a16="http://schemas.microsoft.com/office/drawing/2014/main" id="{80C84376-07A6-A8A8-F169-25F2C5B96010}"/>
              </a:ext>
            </a:extLst>
          </p:cNvPr>
          <p:cNvPicPr>
            <a:picLocks noChangeAspect="1"/>
          </p:cNvPicPr>
          <p:nvPr/>
        </p:nvPicPr>
        <p:blipFill>
          <a:blip r:embed="rId3"/>
          <a:stretch>
            <a:fillRect/>
          </a:stretch>
        </p:blipFill>
        <p:spPr>
          <a:xfrm>
            <a:off x="3599986" y="4684760"/>
            <a:ext cx="2743200" cy="1986138"/>
          </a:xfrm>
          <a:prstGeom prst="rect">
            <a:avLst/>
          </a:prstGeom>
        </p:spPr>
      </p:pic>
      <p:pic>
        <p:nvPicPr>
          <p:cNvPr id="6" name="Picture 6" descr="Logo, company name&#10;&#10;Description automatically generated">
            <a:extLst>
              <a:ext uri="{FF2B5EF4-FFF2-40B4-BE49-F238E27FC236}">
                <a16:creationId xmlns:a16="http://schemas.microsoft.com/office/drawing/2014/main" id="{8E7148FF-4120-38BB-57F1-36C439157EBD}"/>
              </a:ext>
            </a:extLst>
          </p:cNvPr>
          <p:cNvPicPr>
            <a:picLocks noChangeAspect="1"/>
          </p:cNvPicPr>
          <p:nvPr/>
        </p:nvPicPr>
        <p:blipFill>
          <a:blip r:embed="rId4"/>
          <a:stretch>
            <a:fillRect/>
          </a:stretch>
        </p:blipFill>
        <p:spPr>
          <a:xfrm>
            <a:off x="3599985" y="2619853"/>
            <a:ext cx="2743200" cy="2064343"/>
          </a:xfrm>
          <a:prstGeom prst="rect">
            <a:avLst/>
          </a:prstGeom>
        </p:spPr>
      </p:pic>
      <p:pic>
        <p:nvPicPr>
          <p:cNvPr id="7" name="Picture 7" descr="Logo, company name&#10;&#10;Description automatically generated">
            <a:extLst>
              <a:ext uri="{FF2B5EF4-FFF2-40B4-BE49-F238E27FC236}">
                <a16:creationId xmlns:a16="http://schemas.microsoft.com/office/drawing/2014/main" id="{5864D8B2-3844-B2EF-1808-7E0FC84DE59B}"/>
              </a:ext>
            </a:extLst>
          </p:cNvPr>
          <p:cNvPicPr>
            <a:picLocks noChangeAspect="1"/>
          </p:cNvPicPr>
          <p:nvPr/>
        </p:nvPicPr>
        <p:blipFill>
          <a:blip r:embed="rId5"/>
          <a:stretch>
            <a:fillRect/>
          </a:stretch>
        </p:blipFill>
        <p:spPr>
          <a:xfrm>
            <a:off x="598449" y="2643444"/>
            <a:ext cx="2743200" cy="2128673"/>
          </a:xfrm>
          <a:prstGeom prst="rect">
            <a:avLst/>
          </a:prstGeom>
        </p:spPr>
      </p:pic>
      <p:pic>
        <p:nvPicPr>
          <p:cNvPr id="8" name="Picture 8" descr="Logo, company name&#10;&#10;Description automatically generated">
            <a:extLst>
              <a:ext uri="{FF2B5EF4-FFF2-40B4-BE49-F238E27FC236}">
                <a16:creationId xmlns:a16="http://schemas.microsoft.com/office/drawing/2014/main" id="{B908AF07-1E87-FC99-7316-7A0A98E54FE6}"/>
              </a:ext>
            </a:extLst>
          </p:cNvPr>
          <p:cNvPicPr>
            <a:picLocks noChangeAspect="1"/>
          </p:cNvPicPr>
          <p:nvPr/>
        </p:nvPicPr>
        <p:blipFill>
          <a:blip r:embed="rId6"/>
          <a:stretch>
            <a:fillRect/>
          </a:stretch>
        </p:blipFill>
        <p:spPr>
          <a:xfrm>
            <a:off x="6564351" y="2645797"/>
            <a:ext cx="2743200" cy="1993870"/>
          </a:xfrm>
          <a:prstGeom prst="rect">
            <a:avLst/>
          </a:prstGeom>
        </p:spPr>
      </p:pic>
      <p:pic>
        <p:nvPicPr>
          <p:cNvPr id="9" name="Picture 9" descr="Logo, company name&#10;&#10;Description automatically generated">
            <a:extLst>
              <a:ext uri="{FF2B5EF4-FFF2-40B4-BE49-F238E27FC236}">
                <a16:creationId xmlns:a16="http://schemas.microsoft.com/office/drawing/2014/main" id="{731938D5-7FAB-DCB6-EFC8-EEBCA155BE61}"/>
              </a:ext>
            </a:extLst>
          </p:cNvPr>
          <p:cNvPicPr>
            <a:picLocks noChangeAspect="1"/>
          </p:cNvPicPr>
          <p:nvPr/>
        </p:nvPicPr>
        <p:blipFill>
          <a:blip r:embed="rId7"/>
          <a:stretch>
            <a:fillRect/>
          </a:stretch>
        </p:blipFill>
        <p:spPr>
          <a:xfrm>
            <a:off x="6601522" y="4525537"/>
            <a:ext cx="2743200" cy="2286000"/>
          </a:xfrm>
          <a:prstGeom prst="rect">
            <a:avLst/>
          </a:prstGeom>
        </p:spPr>
      </p:pic>
    </p:spTree>
    <p:extLst>
      <p:ext uri="{BB962C8B-B14F-4D97-AF65-F5344CB8AC3E}">
        <p14:creationId xmlns:p14="http://schemas.microsoft.com/office/powerpoint/2010/main" val="2662701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2" name="TextBox 1">
            <a:extLst>
              <a:ext uri="{FF2B5EF4-FFF2-40B4-BE49-F238E27FC236}">
                <a16:creationId xmlns:a16="http://schemas.microsoft.com/office/drawing/2014/main" id="{6C91D203-F83E-C6E8-8B30-5BE34CF5F2B4}"/>
              </a:ext>
            </a:extLst>
          </p:cNvPr>
          <p:cNvSpPr txBox="1"/>
          <p:nvPr/>
        </p:nvSpPr>
        <p:spPr>
          <a:xfrm>
            <a:off x="1009555" y="134220"/>
            <a:ext cx="9764634" cy="879789"/>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defTabSz="457200">
              <a:lnSpc>
                <a:spcPct val="90000"/>
              </a:lnSpc>
              <a:spcBef>
                <a:spcPct val="0"/>
              </a:spcBef>
              <a:spcAft>
                <a:spcPts val="600"/>
              </a:spcAft>
            </a:pPr>
            <a:r>
              <a:rPr lang="en-US" sz="4400" b="1" u="sng" dirty="0">
                <a:solidFill>
                  <a:schemeClr val="accent2">
                    <a:lumMod val="50000"/>
                  </a:schemeClr>
                </a:solidFill>
                <a:latin typeface="+mj-lt"/>
                <a:ea typeface="+mj-ea"/>
                <a:cs typeface="+mj-cs"/>
              </a:rPr>
              <a:t>Equipment/what to bring to school</a:t>
            </a:r>
            <a:endParaRPr lang="en-US" b="1" u="sng" dirty="0">
              <a:solidFill>
                <a:schemeClr val="accent2">
                  <a:lumMod val="50000"/>
                </a:schemeClr>
              </a:solidFill>
              <a:ea typeface="+mj-ea"/>
              <a:cs typeface="+mj-cs"/>
            </a:endParaRPr>
          </a:p>
        </p:txBody>
      </p:sp>
      <p:sp>
        <p:nvSpPr>
          <p:cNvPr id="76" name="Google Shape;76;p1"/>
          <p:cNvSpPr txBox="1"/>
          <p:nvPr/>
        </p:nvSpPr>
        <p:spPr>
          <a:xfrm>
            <a:off x="1727156" y="3846184"/>
            <a:ext cx="7268400" cy="984845"/>
          </a:xfrm>
          <a:prstGeom prst="rect">
            <a:avLst/>
          </a:prstGeom>
          <a:noFill/>
          <a:ln>
            <a:noFill/>
          </a:ln>
        </p:spPr>
        <p:txBody>
          <a:bodyPr spcFirstLastPara="1" wrap="square" lIns="121900" tIns="121900" rIns="121900" bIns="121900" anchor="t" anchorCtr="0">
            <a:spAutoFit/>
          </a:bodyPr>
          <a:lstStyle/>
          <a:p>
            <a:pPr algn="ctr">
              <a:buClr>
                <a:srgbClr val="000000"/>
              </a:buClr>
              <a:buSzPts val="3600"/>
            </a:pPr>
            <a:endParaRPr sz="4800">
              <a:solidFill>
                <a:srgbClr val="B5121B"/>
              </a:solidFill>
              <a:latin typeface="PT Sans"/>
              <a:ea typeface="PT Sans"/>
              <a:cs typeface="PT Sans"/>
              <a:sym typeface="PT Sans"/>
            </a:endParaRPr>
          </a:p>
        </p:txBody>
      </p:sp>
      <p:pic>
        <p:nvPicPr>
          <p:cNvPr id="5" name="Picture 3" descr="A picture containing text&#10;&#10;Description automatically generated">
            <a:extLst>
              <a:ext uri="{FF2B5EF4-FFF2-40B4-BE49-F238E27FC236}">
                <a16:creationId xmlns:a16="http://schemas.microsoft.com/office/drawing/2014/main" id="{7F6239C7-25EF-9F1C-5F06-69CAF3A61A6E}"/>
              </a:ext>
            </a:extLst>
          </p:cNvPr>
          <p:cNvPicPr>
            <a:picLocks noChangeAspect="1"/>
          </p:cNvPicPr>
          <p:nvPr/>
        </p:nvPicPr>
        <p:blipFill>
          <a:blip r:embed="rId3"/>
          <a:stretch>
            <a:fillRect/>
          </a:stretch>
        </p:blipFill>
        <p:spPr>
          <a:xfrm>
            <a:off x="10568386" y="5275202"/>
            <a:ext cx="1289192" cy="1435255"/>
          </a:xfrm>
          <a:prstGeom prst="rect">
            <a:avLst/>
          </a:prstGeom>
        </p:spPr>
      </p:pic>
      <p:sp>
        <p:nvSpPr>
          <p:cNvPr id="3" name="TextBox 2">
            <a:extLst>
              <a:ext uri="{FF2B5EF4-FFF2-40B4-BE49-F238E27FC236}">
                <a16:creationId xmlns:a16="http://schemas.microsoft.com/office/drawing/2014/main" id="{D9B110E1-1194-BB80-AA06-A3FFF6C8A1CB}"/>
              </a:ext>
            </a:extLst>
          </p:cNvPr>
          <p:cNvSpPr txBox="1"/>
          <p:nvPr/>
        </p:nvSpPr>
        <p:spPr>
          <a:xfrm>
            <a:off x="879342" y="1400456"/>
            <a:ext cx="10025060" cy="51706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buFont typeface="Symbol"/>
              <a:buChar char="•"/>
            </a:pPr>
            <a:r>
              <a:rPr lang="en-GB" sz="3000" dirty="0">
                <a:solidFill>
                  <a:schemeClr val="accent2">
                    <a:lumMod val="50000"/>
                  </a:schemeClr>
                </a:solidFill>
                <a:ea typeface="+mn-lt"/>
                <a:cs typeface="+mn-lt"/>
              </a:rPr>
              <a:t>In EYFS, we will provide the stationery your child needs.</a:t>
            </a:r>
          </a:p>
          <a:p>
            <a:pPr algn="just"/>
            <a:endParaRPr lang="en-GB" sz="3000" dirty="0">
              <a:solidFill>
                <a:schemeClr val="accent2">
                  <a:lumMod val="50000"/>
                </a:schemeClr>
              </a:solidFill>
              <a:ea typeface="+mn-lt"/>
              <a:cs typeface="+mn-lt"/>
            </a:endParaRPr>
          </a:p>
          <a:p>
            <a:pPr algn="just"/>
            <a:r>
              <a:rPr lang="en-GB" sz="3000" dirty="0">
                <a:solidFill>
                  <a:schemeClr val="accent2">
                    <a:lumMod val="50000"/>
                  </a:schemeClr>
                </a:solidFill>
                <a:ea typeface="+mn-lt"/>
                <a:cs typeface="+mn-lt"/>
              </a:rPr>
              <a:t>Each child has a cubby hole and a coat peg to store his/her belongings. Please bring in:</a:t>
            </a:r>
          </a:p>
          <a:p>
            <a:pPr algn="just"/>
            <a:endParaRPr lang="en-GB" sz="3000" dirty="0">
              <a:solidFill>
                <a:schemeClr val="accent2">
                  <a:lumMod val="50000"/>
                </a:schemeClr>
              </a:solidFill>
              <a:ea typeface="+mn-lt"/>
              <a:cs typeface="+mn-lt"/>
            </a:endParaRPr>
          </a:p>
          <a:p>
            <a:pPr marL="457200" indent="-457200" algn="just">
              <a:buFont typeface="Arial" panose="020B0604020202020204" pitchFamily="34" charset="0"/>
              <a:buChar char="•"/>
            </a:pPr>
            <a:r>
              <a:rPr lang="en-GB" sz="3000" dirty="0">
                <a:solidFill>
                  <a:schemeClr val="accent2">
                    <a:lumMod val="50000"/>
                  </a:schemeClr>
                </a:solidFill>
                <a:ea typeface="+mn-lt"/>
                <a:cs typeface="+mn-lt"/>
              </a:rPr>
              <a:t>Water bottle</a:t>
            </a:r>
          </a:p>
          <a:p>
            <a:pPr marL="457200" indent="-457200" algn="just">
              <a:buFont typeface="Arial" panose="020B0604020202020204" pitchFamily="34" charset="0"/>
              <a:buChar char="•"/>
            </a:pPr>
            <a:r>
              <a:rPr lang="en-GB" sz="3000" dirty="0">
                <a:solidFill>
                  <a:schemeClr val="accent2">
                    <a:lumMod val="50000"/>
                  </a:schemeClr>
                </a:solidFill>
                <a:ea typeface="+mn-lt"/>
                <a:cs typeface="+mn-lt"/>
              </a:rPr>
              <a:t>Wellies</a:t>
            </a:r>
          </a:p>
          <a:p>
            <a:pPr marL="457200" indent="-457200" algn="just">
              <a:buFont typeface="Arial" panose="020B0604020202020204" pitchFamily="34" charset="0"/>
              <a:buChar char="•"/>
            </a:pPr>
            <a:r>
              <a:rPr lang="en-GB" sz="3000" dirty="0">
                <a:solidFill>
                  <a:schemeClr val="accent2">
                    <a:lumMod val="50000"/>
                  </a:schemeClr>
                </a:solidFill>
                <a:ea typeface="+mn-lt"/>
                <a:cs typeface="+mn-lt"/>
              </a:rPr>
              <a:t>Coat with a hood</a:t>
            </a:r>
          </a:p>
          <a:p>
            <a:pPr marL="457200" indent="-457200" algn="just">
              <a:buFont typeface="Arial" panose="020B0604020202020204" pitchFamily="34" charset="0"/>
              <a:buChar char="•"/>
            </a:pPr>
            <a:r>
              <a:rPr lang="en-GB" sz="3000" dirty="0">
                <a:solidFill>
                  <a:schemeClr val="accent2">
                    <a:lumMod val="50000"/>
                  </a:schemeClr>
                </a:solidFill>
                <a:ea typeface="+mn-lt"/>
                <a:cs typeface="+mn-lt"/>
              </a:rPr>
              <a:t>Bag with spare clothing (E.g. Underwear, socks, trousers/skirt, T-shirt.)</a:t>
            </a:r>
          </a:p>
          <a:p>
            <a:pPr algn="just"/>
            <a:endParaRPr lang="en-GB" sz="3000" dirty="0"/>
          </a:p>
        </p:txBody>
      </p:sp>
    </p:spTree>
    <p:extLst>
      <p:ext uri="{BB962C8B-B14F-4D97-AF65-F5344CB8AC3E}">
        <p14:creationId xmlns:p14="http://schemas.microsoft.com/office/powerpoint/2010/main" val="2755638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2" name="TextBox 1">
            <a:extLst>
              <a:ext uri="{FF2B5EF4-FFF2-40B4-BE49-F238E27FC236}">
                <a16:creationId xmlns:a16="http://schemas.microsoft.com/office/drawing/2014/main" id="{6C91D203-F83E-C6E8-8B30-5BE34CF5F2B4}"/>
              </a:ext>
            </a:extLst>
          </p:cNvPr>
          <p:cNvSpPr txBox="1"/>
          <p:nvPr/>
        </p:nvSpPr>
        <p:spPr>
          <a:xfrm>
            <a:off x="1009555" y="134220"/>
            <a:ext cx="9764634" cy="879789"/>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defTabSz="457200">
              <a:lnSpc>
                <a:spcPct val="90000"/>
              </a:lnSpc>
              <a:spcBef>
                <a:spcPct val="0"/>
              </a:spcBef>
              <a:spcAft>
                <a:spcPts val="600"/>
              </a:spcAft>
            </a:pPr>
            <a:r>
              <a:rPr lang="en-US" sz="4400" b="1" u="sng" dirty="0">
                <a:solidFill>
                  <a:schemeClr val="accent2">
                    <a:lumMod val="50000"/>
                  </a:schemeClr>
                </a:solidFill>
                <a:ea typeface="+mj-ea"/>
                <a:cs typeface="+mj-cs"/>
              </a:rPr>
              <a:t>Reception Baseline Assessment</a:t>
            </a:r>
          </a:p>
        </p:txBody>
      </p:sp>
      <p:sp>
        <p:nvSpPr>
          <p:cNvPr id="76" name="Google Shape;76;p1"/>
          <p:cNvSpPr txBox="1"/>
          <p:nvPr/>
        </p:nvSpPr>
        <p:spPr>
          <a:xfrm>
            <a:off x="1727156" y="3846184"/>
            <a:ext cx="7268400" cy="984845"/>
          </a:xfrm>
          <a:prstGeom prst="rect">
            <a:avLst/>
          </a:prstGeom>
          <a:noFill/>
          <a:ln>
            <a:noFill/>
          </a:ln>
        </p:spPr>
        <p:txBody>
          <a:bodyPr spcFirstLastPara="1" wrap="square" lIns="121900" tIns="121900" rIns="121900" bIns="121900" anchor="t" anchorCtr="0">
            <a:spAutoFit/>
          </a:bodyPr>
          <a:lstStyle/>
          <a:p>
            <a:pPr algn="ctr">
              <a:buClr>
                <a:srgbClr val="000000"/>
              </a:buClr>
              <a:buSzPts val="3600"/>
            </a:pPr>
            <a:endParaRPr sz="4800">
              <a:solidFill>
                <a:srgbClr val="B5121B"/>
              </a:solidFill>
              <a:latin typeface="PT Sans"/>
              <a:ea typeface="PT Sans"/>
              <a:cs typeface="PT Sans"/>
              <a:sym typeface="PT Sans"/>
            </a:endParaRPr>
          </a:p>
        </p:txBody>
      </p:sp>
      <p:pic>
        <p:nvPicPr>
          <p:cNvPr id="5" name="Picture 3" descr="A picture containing text&#10;&#10;Description automatically generated">
            <a:extLst>
              <a:ext uri="{FF2B5EF4-FFF2-40B4-BE49-F238E27FC236}">
                <a16:creationId xmlns:a16="http://schemas.microsoft.com/office/drawing/2014/main" id="{7F6239C7-25EF-9F1C-5F06-69CAF3A61A6E}"/>
              </a:ext>
            </a:extLst>
          </p:cNvPr>
          <p:cNvPicPr>
            <a:picLocks noChangeAspect="1"/>
          </p:cNvPicPr>
          <p:nvPr/>
        </p:nvPicPr>
        <p:blipFill>
          <a:blip r:embed="rId3"/>
          <a:stretch>
            <a:fillRect/>
          </a:stretch>
        </p:blipFill>
        <p:spPr>
          <a:xfrm>
            <a:off x="10639824" y="5203764"/>
            <a:ext cx="1289192" cy="1435255"/>
          </a:xfrm>
          <a:prstGeom prst="rect">
            <a:avLst/>
          </a:prstGeom>
        </p:spPr>
      </p:pic>
      <p:sp>
        <p:nvSpPr>
          <p:cNvPr id="3" name="TextBox 2">
            <a:extLst>
              <a:ext uri="{FF2B5EF4-FFF2-40B4-BE49-F238E27FC236}">
                <a16:creationId xmlns:a16="http://schemas.microsoft.com/office/drawing/2014/main" id="{D9B110E1-1194-BB80-AA06-A3FFF6C8A1CB}"/>
              </a:ext>
            </a:extLst>
          </p:cNvPr>
          <p:cNvSpPr txBox="1"/>
          <p:nvPr/>
        </p:nvSpPr>
        <p:spPr>
          <a:xfrm>
            <a:off x="789249" y="1431537"/>
            <a:ext cx="10205246"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gn="just">
              <a:buFont typeface="Arial"/>
              <a:buChar char="•"/>
            </a:pPr>
            <a:r>
              <a:rPr lang="en-GB" sz="3000" dirty="0">
                <a:solidFill>
                  <a:schemeClr val="accent2">
                    <a:lumMod val="50000"/>
                  </a:schemeClr>
                </a:solidFill>
                <a:ea typeface="+mn-lt"/>
                <a:cs typeface="+mn-lt"/>
              </a:rPr>
              <a:t>In the first six weeks of Reception, all children must complete the DfE Reception Baseline Assessment.</a:t>
            </a:r>
          </a:p>
          <a:p>
            <a:pPr algn="just"/>
            <a:endParaRPr lang="en-GB" sz="3000" dirty="0">
              <a:solidFill>
                <a:schemeClr val="accent2">
                  <a:lumMod val="50000"/>
                </a:schemeClr>
              </a:solidFill>
              <a:ea typeface="+mn-lt"/>
              <a:cs typeface="+mn-lt"/>
            </a:endParaRPr>
          </a:p>
          <a:p>
            <a:pPr marL="457200" indent="-457200" algn="just">
              <a:buFont typeface="Arial"/>
              <a:buChar char="•"/>
            </a:pPr>
            <a:r>
              <a:rPr lang="en-GB" sz="3000" dirty="0">
                <a:solidFill>
                  <a:schemeClr val="accent2">
                    <a:lumMod val="50000"/>
                  </a:schemeClr>
                </a:solidFill>
                <a:ea typeface="+mn-lt"/>
                <a:cs typeface="+mn-lt"/>
              </a:rPr>
              <a:t>Further information can be found by following the link: </a:t>
            </a:r>
            <a:r>
              <a:rPr lang="en-GB" sz="3000" dirty="0">
                <a:solidFill>
                  <a:schemeClr val="accent2">
                    <a:lumMod val="50000"/>
                  </a:schemeClr>
                </a:solidFill>
                <a:ea typeface="+mn-lt"/>
                <a:cs typeface="+mn-lt"/>
                <a:hlinkClick r:id="rId4"/>
              </a:rPr>
              <a:t>https://assets.publishing.service.gov.uk/government/uploads/system/uploads/attachment_data/file/1074327/2022_Information_for_parents_reception_baseline_assessment.pdf</a:t>
            </a:r>
            <a:r>
              <a:rPr lang="en-GB" sz="3000" dirty="0">
                <a:solidFill>
                  <a:schemeClr val="accent2">
                    <a:lumMod val="50000"/>
                  </a:schemeClr>
                </a:solidFill>
                <a:ea typeface="+mn-lt"/>
                <a:cs typeface="+mn-lt"/>
              </a:rPr>
              <a:t> </a:t>
            </a:r>
          </a:p>
          <a:p>
            <a:pPr algn="just"/>
            <a:endParaRPr lang="en-GB" sz="3000" dirty="0">
              <a:solidFill>
                <a:schemeClr val="accent2">
                  <a:lumMod val="50000"/>
                </a:schemeClr>
              </a:solidFill>
              <a:ea typeface="+mn-lt"/>
              <a:cs typeface="+mn-lt"/>
            </a:endParaRPr>
          </a:p>
        </p:txBody>
      </p:sp>
    </p:spTree>
    <p:extLst>
      <p:ext uri="{BB962C8B-B14F-4D97-AF65-F5344CB8AC3E}">
        <p14:creationId xmlns:p14="http://schemas.microsoft.com/office/powerpoint/2010/main" val="1034756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43950" y="1179151"/>
            <a:ext cx="3300646" cy="4463889"/>
          </a:xfrm>
        </p:spPr>
        <p:txBody>
          <a:bodyPr anchor="ctr">
            <a:normAutofit/>
          </a:bodyPr>
          <a:lstStyle/>
          <a:p>
            <a:pPr algn="ctr"/>
            <a:r>
              <a:rPr lang="en-GB" sz="5400" dirty="0">
                <a:solidFill>
                  <a:schemeClr val="tx1"/>
                </a:solidFill>
                <a:latin typeface="Abadi Extra Light" panose="020B0204020104020204" pitchFamily="34" charset="0"/>
                <a:ea typeface="Calibri" charset="0"/>
                <a:cs typeface="Calibri" charset="0"/>
              </a:rPr>
              <a:t>Classroom Life </a:t>
            </a:r>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694041" y="630315"/>
            <a:ext cx="6982173" cy="5558049"/>
          </a:xfrm>
        </p:spPr>
        <p:txBody>
          <a:bodyPr anchor="ctr">
            <a:normAutofit fontScale="92500" lnSpcReduction="10000"/>
          </a:bodyPr>
          <a:lstStyle/>
          <a:p>
            <a:pPr>
              <a:buFont typeface="Arial" charset="0"/>
              <a:buChar char="•"/>
            </a:pPr>
            <a:r>
              <a:rPr lang="en-GB" sz="2400" dirty="0">
                <a:latin typeface="Abadi Extra Light" panose="020B0204020104020204" pitchFamily="34" charset="0"/>
                <a:cs typeface="Calibri" charset="0"/>
              </a:rPr>
              <a:t>Reception is an extremely vibrant and fast-paced place to be.</a:t>
            </a:r>
          </a:p>
          <a:p>
            <a:pPr>
              <a:buFont typeface="Arial" charset="0"/>
              <a:buChar char="•"/>
            </a:pPr>
            <a:r>
              <a:rPr lang="en-GB" sz="2400" dirty="0">
                <a:latin typeface="Abadi Extra Light" panose="020B0204020104020204" pitchFamily="34" charset="0"/>
                <a:cs typeface="Calibri" charset="0"/>
              </a:rPr>
              <a:t>Our day is broken up into short whole class input, group work and child initiated learning, including a daily phonics and mathematics session.</a:t>
            </a:r>
          </a:p>
          <a:p>
            <a:pPr>
              <a:buFont typeface="Arial" charset="0"/>
              <a:buChar char="•"/>
            </a:pPr>
            <a:r>
              <a:rPr lang="en-GB" sz="2400" dirty="0">
                <a:latin typeface="Abadi Extra Light" panose="020B0204020104020204" pitchFamily="34" charset="0"/>
                <a:cs typeface="Calibri" charset="0"/>
              </a:rPr>
              <a:t>Children learn through play, where they develop and master skills and knowledge linked to the Characteristic of Effective Learning </a:t>
            </a:r>
            <a:r>
              <a:rPr lang="en-GB" sz="2400" b="1" dirty="0">
                <a:latin typeface="Abadi Extra Light" panose="020B0204020104020204" pitchFamily="34" charset="0"/>
                <a:cs typeface="Calibri" charset="0"/>
              </a:rPr>
              <a:t>– Playing and Exploring, Active Learning, and Creativity and Critical Thinking.</a:t>
            </a:r>
          </a:p>
          <a:p>
            <a:pPr>
              <a:buFont typeface="Arial" charset="0"/>
              <a:buChar char="•"/>
            </a:pPr>
            <a:r>
              <a:rPr lang="en-GB" sz="2400" dirty="0">
                <a:latin typeface="Abadi Extra Light" panose="020B0204020104020204" pitchFamily="34" charset="0"/>
                <a:cs typeface="Calibri" charset="0"/>
              </a:rPr>
              <a:t>The EYFS framework places emphasis on Child Initiated play and learning with supplementary adult led sessions. </a:t>
            </a:r>
          </a:p>
          <a:p>
            <a:pPr>
              <a:buFont typeface="Arial" charset="0"/>
              <a:buChar char="•"/>
            </a:pPr>
            <a:r>
              <a:rPr lang="en-GB" sz="2400" dirty="0">
                <a:latin typeface="Abadi Extra Light" panose="020B0204020104020204" pitchFamily="34" charset="0"/>
                <a:cs typeface="Calibri" charset="0"/>
              </a:rPr>
              <a:t>In early years, they are discovering their interests, capabilities and how they approach challenges. These are facilitated with adult input, but also through child initiated learning. Learning through play </a:t>
            </a:r>
            <a:r>
              <a:rPr lang="en-GB" sz="2400" dirty="0">
                <a:latin typeface="Abadi Extra Light" panose="020B0204020104020204" pitchFamily="34" charset="0"/>
                <a:cs typeface="Calibri" charset="0"/>
                <a:sym typeface="Wingdings" panose="05000000000000000000" pitchFamily="2" charset="2"/>
              </a:rPr>
              <a:t></a:t>
            </a:r>
            <a:endParaRPr lang="en-GB" sz="2400" dirty="0">
              <a:latin typeface="Abadi Extra Light" panose="020B0204020104020204" pitchFamily="34" charset="0"/>
            </a:endParaRPr>
          </a:p>
        </p:txBody>
      </p: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0CC00C8D-8028-401F-9DF6-2D13D1B3492B}"/>
              </a:ext>
            </a:extLst>
          </p:cNvPr>
          <p:cNvPicPr>
            <a:picLocks noChangeAspect="1"/>
          </p:cNvPicPr>
          <p:nvPr/>
        </p:nvPicPr>
        <p:blipFill>
          <a:blip r:embed="rId3"/>
          <a:stretch>
            <a:fillRect/>
          </a:stretch>
        </p:blipFill>
        <p:spPr>
          <a:xfrm>
            <a:off x="1321843" y="388939"/>
            <a:ext cx="2635991" cy="2107311"/>
          </a:xfrm>
          <a:prstGeom prst="rect">
            <a:avLst/>
          </a:prstGeom>
        </p:spPr>
      </p:pic>
      <p:pic>
        <p:nvPicPr>
          <p:cNvPr id="5" name="Picture 4">
            <a:extLst>
              <a:ext uri="{FF2B5EF4-FFF2-40B4-BE49-F238E27FC236}">
                <a16:creationId xmlns:a16="http://schemas.microsoft.com/office/drawing/2014/main" id="{0690ACC5-321E-4690-B85B-AF159A675E93}"/>
              </a:ext>
            </a:extLst>
          </p:cNvPr>
          <p:cNvPicPr>
            <a:picLocks noChangeAspect="1"/>
          </p:cNvPicPr>
          <p:nvPr/>
        </p:nvPicPr>
        <p:blipFill rotWithShape="1">
          <a:blip r:embed="rId4"/>
          <a:srcRect l="-20008" b="-20008"/>
          <a:stretch/>
        </p:blipFill>
        <p:spPr>
          <a:xfrm>
            <a:off x="92806" y="4393311"/>
            <a:ext cx="2441210" cy="2753804"/>
          </a:xfrm>
          <a:prstGeom prst="rect">
            <a:avLst/>
          </a:prstGeom>
        </p:spPr>
      </p:pic>
      <p:pic>
        <p:nvPicPr>
          <p:cNvPr id="6" name="Picture 5">
            <a:extLst>
              <a:ext uri="{FF2B5EF4-FFF2-40B4-BE49-F238E27FC236}">
                <a16:creationId xmlns:a16="http://schemas.microsoft.com/office/drawing/2014/main" id="{8C5F472C-AFF3-4244-85C6-5DB5C6FECC5E}"/>
              </a:ext>
            </a:extLst>
          </p:cNvPr>
          <p:cNvPicPr>
            <a:picLocks noChangeAspect="1"/>
          </p:cNvPicPr>
          <p:nvPr/>
        </p:nvPicPr>
        <p:blipFill rotWithShape="1">
          <a:blip r:embed="rId5"/>
          <a:srcRect l="11821" b="13845"/>
          <a:stretch/>
        </p:blipFill>
        <p:spPr>
          <a:xfrm>
            <a:off x="2639839" y="4393310"/>
            <a:ext cx="1832502" cy="2317071"/>
          </a:xfrm>
          <a:prstGeom prst="rect">
            <a:avLst/>
          </a:prstGeom>
        </p:spPr>
      </p:pic>
    </p:spTree>
    <p:extLst>
      <p:ext uri="{BB962C8B-B14F-4D97-AF65-F5344CB8AC3E}">
        <p14:creationId xmlns:p14="http://schemas.microsoft.com/office/powerpoint/2010/main" val="2921723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2" name="TextBox 1">
            <a:extLst>
              <a:ext uri="{FF2B5EF4-FFF2-40B4-BE49-F238E27FC236}">
                <a16:creationId xmlns:a16="http://schemas.microsoft.com/office/drawing/2014/main" id="{6C91D203-F83E-C6E8-8B30-5BE34CF5F2B4}"/>
              </a:ext>
            </a:extLst>
          </p:cNvPr>
          <p:cNvSpPr txBox="1"/>
          <p:nvPr/>
        </p:nvSpPr>
        <p:spPr>
          <a:xfrm>
            <a:off x="1009555" y="134220"/>
            <a:ext cx="9764634" cy="879789"/>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defTabSz="457200">
              <a:lnSpc>
                <a:spcPct val="90000"/>
              </a:lnSpc>
              <a:spcBef>
                <a:spcPct val="0"/>
              </a:spcBef>
              <a:spcAft>
                <a:spcPts val="600"/>
              </a:spcAft>
            </a:pPr>
            <a:r>
              <a:rPr lang="en-US" sz="3600" dirty="0">
                <a:latin typeface="Abadi Extra Light" panose="020B0204020104020204" pitchFamily="34" charset="0"/>
                <a:ea typeface="+mj-ea"/>
                <a:cs typeface="+mj-cs"/>
              </a:rPr>
              <a:t>PE &amp; Physical Development</a:t>
            </a:r>
            <a:endParaRPr lang="en-US" sz="1400" dirty="0">
              <a:latin typeface="Abadi Extra Light" panose="020B0204020104020204" pitchFamily="34" charset="0"/>
              <a:ea typeface="+mj-ea"/>
              <a:cs typeface="+mj-cs"/>
            </a:endParaRPr>
          </a:p>
        </p:txBody>
      </p:sp>
      <p:sp>
        <p:nvSpPr>
          <p:cNvPr id="76" name="Google Shape;76;p1"/>
          <p:cNvSpPr txBox="1"/>
          <p:nvPr/>
        </p:nvSpPr>
        <p:spPr>
          <a:xfrm>
            <a:off x="1727156" y="3846184"/>
            <a:ext cx="7268400" cy="984845"/>
          </a:xfrm>
          <a:prstGeom prst="rect">
            <a:avLst/>
          </a:prstGeom>
          <a:noFill/>
          <a:ln>
            <a:noFill/>
          </a:ln>
        </p:spPr>
        <p:txBody>
          <a:bodyPr spcFirstLastPara="1" wrap="square" lIns="121900" tIns="121900" rIns="121900" bIns="121900" anchor="t" anchorCtr="0">
            <a:spAutoFit/>
          </a:bodyPr>
          <a:lstStyle/>
          <a:p>
            <a:pPr algn="ctr">
              <a:buClr>
                <a:srgbClr val="000000"/>
              </a:buClr>
              <a:buSzPts val="3600"/>
            </a:pPr>
            <a:endParaRPr sz="4800">
              <a:solidFill>
                <a:srgbClr val="B5121B"/>
              </a:solidFill>
              <a:latin typeface="PT Sans"/>
              <a:ea typeface="PT Sans"/>
              <a:cs typeface="PT Sans"/>
              <a:sym typeface="PT Sans"/>
            </a:endParaRPr>
          </a:p>
        </p:txBody>
      </p:sp>
      <p:pic>
        <p:nvPicPr>
          <p:cNvPr id="5" name="Picture 3" descr="A picture containing text&#10;&#10;Description automatically generated">
            <a:extLst>
              <a:ext uri="{FF2B5EF4-FFF2-40B4-BE49-F238E27FC236}">
                <a16:creationId xmlns:a16="http://schemas.microsoft.com/office/drawing/2014/main" id="{7F6239C7-25EF-9F1C-5F06-69CAF3A61A6E}"/>
              </a:ext>
            </a:extLst>
          </p:cNvPr>
          <p:cNvPicPr>
            <a:picLocks noChangeAspect="1"/>
          </p:cNvPicPr>
          <p:nvPr/>
        </p:nvPicPr>
        <p:blipFill>
          <a:blip r:embed="rId3"/>
          <a:stretch>
            <a:fillRect/>
          </a:stretch>
        </p:blipFill>
        <p:spPr>
          <a:xfrm>
            <a:off x="10639824" y="5203764"/>
            <a:ext cx="1289192" cy="1435255"/>
          </a:xfrm>
          <a:prstGeom prst="rect">
            <a:avLst/>
          </a:prstGeom>
        </p:spPr>
      </p:pic>
      <p:sp>
        <p:nvSpPr>
          <p:cNvPr id="3" name="TextBox 2">
            <a:extLst>
              <a:ext uri="{FF2B5EF4-FFF2-40B4-BE49-F238E27FC236}">
                <a16:creationId xmlns:a16="http://schemas.microsoft.com/office/drawing/2014/main" id="{D9B110E1-1194-BB80-AA06-A3FFF6C8A1CB}"/>
              </a:ext>
            </a:extLst>
          </p:cNvPr>
          <p:cNvSpPr txBox="1"/>
          <p:nvPr/>
        </p:nvSpPr>
        <p:spPr>
          <a:xfrm>
            <a:off x="730268" y="1537839"/>
            <a:ext cx="10025060"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gn="just">
              <a:buFont typeface="Arial"/>
              <a:buChar char="•"/>
            </a:pPr>
            <a:r>
              <a:rPr lang="en-GB" sz="2200" dirty="0">
                <a:latin typeface="Abadi Extra Light" panose="020B0204020104020204" pitchFamily="34" charset="0"/>
                <a:ea typeface="+mn-lt"/>
                <a:cs typeface="+mn-lt"/>
              </a:rPr>
              <a:t>PE lessons are taught on </a:t>
            </a:r>
            <a:r>
              <a:rPr lang="en-GB" sz="2200" b="1" dirty="0">
                <a:latin typeface="Abadi Extra Light" panose="020B0204020104020204" pitchFamily="34" charset="0"/>
                <a:ea typeface="+mn-lt"/>
                <a:cs typeface="+mn-lt"/>
              </a:rPr>
              <a:t>Thursdays at 9am</a:t>
            </a:r>
            <a:r>
              <a:rPr lang="en-GB" sz="2200" dirty="0">
                <a:latin typeface="Abadi Extra Light" panose="020B0204020104020204" pitchFamily="34" charset="0"/>
                <a:ea typeface="+mn-lt"/>
                <a:cs typeface="+mn-lt"/>
              </a:rPr>
              <a:t>. </a:t>
            </a:r>
          </a:p>
          <a:p>
            <a:pPr marL="457200" indent="-457200" algn="just">
              <a:buFont typeface="Arial"/>
              <a:buChar char="•"/>
            </a:pPr>
            <a:r>
              <a:rPr lang="en-GB" sz="2200" dirty="0">
                <a:latin typeface="Abadi Extra Light" panose="020B0204020104020204" pitchFamily="34" charset="0"/>
                <a:ea typeface="+mn-lt"/>
                <a:cs typeface="+mn-lt"/>
              </a:rPr>
              <a:t>Children are also encouraged to spend time learning outdoors through a range of fine and gross motor skills on offer.</a:t>
            </a:r>
            <a:endParaRPr lang="en-US" sz="2200" dirty="0">
              <a:latin typeface="Abadi Extra Light" panose="020B0204020104020204" pitchFamily="34" charset="0"/>
              <a:ea typeface="+mn-lt"/>
              <a:cs typeface="+mn-lt"/>
            </a:endParaRPr>
          </a:p>
          <a:p>
            <a:pPr marL="457200" indent="-457200" algn="just">
              <a:buFont typeface="Arial"/>
              <a:buChar char="•"/>
            </a:pPr>
            <a:r>
              <a:rPr lang="en-GB" sz="2200" dirty="0">
                <a:latin typeface="Abadi Extra Light" panose="020B0204020104020204" pitchFamily="34" charset="0"/>
                <a:ea typeface="+mn-lt"/>
                <a:cs typeface="+mn-lt"/>
              </a:rPr>
              <a:t>Children can wear their PE uniform to school and remain in it for the duration of the day, only on the days that they have PE.</a:t>
            </a:r>
            <a:endParaRPr lang="en-US" sz="2200" dirty="0">
              <a:latin typeface="Abadi Extra Light" panose="020B0204020104020204" pitchFamily="34" charset="0"/>
              <a:ea typeface="+mn-lt"/>
              <a:cs typeface="+mn-lt"/>
            </a:endParaRPr>
          </a:p>
          <a:p>
            <a:pPr algn="just"/>
            <a:endParaRPr lang="en-GB" sz="2200" dirty="0">
              <a:latin typeface="Abadi Extra Light" panose="020B0204020104020204" pitchFamily="34" charset="0"/>
              <a:ea typeface="+mn-lt"/>
              <a:cs typeface="+mn-lt"/>
            </a:endParaRPr>
          </a:p>
          <a:p>
            <a:pPr algn="just"/>
            <a:r>
              <a:rPr lang="en-GB" sz="2200" b="1" dirty="0">
                <a:latin typeface="Abadi Extra Light" panose="020B0204020104020204" pitchFamily="34" charset="0"/>
                <a:ea typeface="+mn-lt"/>
                <a:cs typeface="+mn-lt"/>
              </a:rPr>
              <a:t>PE Uniform:</a:t>
            </a:r>
            <a:endParaRPr lang="en-GB" sz="2200" dirty="0">
              <a:latin typeface="Abadi Extra Light" panose="020B0204020104020204" pitchFamily="34" charset="0"/>
              <a:ea typeface="+mn-lt"/>
              <a:cs typeface="+mn-lt"/>
            </a:endParaRPr>
          </a:p>
          <a:p>
            <a:pPr algn="just">
              <a:buFont typeface="Arial"/>
              <a:buChar char="•"/>
            </a:pPr>
            <a:endParaRPr lang="en-GB" sz="2200" dirty="0">
              <a:latin typeface="Abadi Extra Light" panose="020B0204020104020204" pitchFamily="34" charset="0"/>
            </a:endParaRPr>
          </a:p>
          <a:p>
            <a:pPr marL="342900" indent="-342900" algn="just">
              <a:buFont typeface="Arial"/>
              <a:buChar char="•"/>
            </a:pPr>
            <a:r>
              <a:rPr lang="en-GB" sz="2200" dirty="0">
                <a:latin typeface="Abadi Extra Light" panose="020B0204020104020204" pitchFamily="34" charset="0"/>
                <a:ea typeface="+mn-lt"/>
                <a:cs typeface="+mn-lt"/>
              </a:rPr>
              <a:t>White polo shirt</a:t>
            </a:r>
            <a:endParaRPr lang="en-GB" sz="2200" dirty="0">
              <a:latin typeface="Abadi Extra Light" panose="020B0204020104020204" pitchFamily="34" charset="0"/>
            </a:endParaRPr>
          </a:p>
          <a:p>
            <a:pPr marL="342900" indent="-342900" algn="just">
              <a:buFont typeface="Arial"/>
              <a:buChar char="•"/>
            </a:pPr>
            <a:r>
              <a:rPr lang="en-GB" sz="2200" dirty="0">
                <a:latin typeface="Abadi Extra Light" panose="020B0204020104020204" pitchFamily="34" charset="0"/>
                <a:ea typeface="+mn-lt"/>
                <a:cs typeface="+mn-lt"/>
              </a:rPr>
              <a:t>Navy blue shorts</a:t>
            </a:r>
            <a:endParaRPr lang="en-GB" sz="2200" dirty="0">
              <a:latin typeface="Abadi Extra Light" panose="020B0204020104020204" pitchFamily="34" charset="0"/>
            </a:endParaRPr>
          </a:p>
          <a:p>
            <a:pPr marL="342900" indent="-342900" algn="just">
              <a:buFont typeface="Arial"/>
              <a:buChar char="•"/>
            </a:pPr>
            <a:r>
              <a:rPr lang="en-GB" sz="2200" dirty="0">
                <a:latin typeface="Abadi Extra Light" panose="020B0204020104020204" pitchFamily="34" charset="0"/>
                <a:ea typeface="+mn-lt"/>
                <a:cs typeface="+mn-lt"/>
              </a:rPr>
              <a:t>Trainers (not plimsoles)</a:t>
            </a:r>
            <a:endParaRPr lang="en-GB" sz="2200" dirty="0">
              <a:latin typeface="Abadi Extra Light" panose="020B0204020104020204" pitchFamily="34" charset="0"/>
            </a:endParaRPr>
          </a:p>
          <a:p>
            <a:pPr marL="342900" indent="-342900" algn="just">
              <a:buFont typeface="Arial"/>
              <a:buChar char="•"/>
            </a:pPr>
            <a:r>
              <a:rPr lang="en-GB" sz="2200" dirty="0">
                <a:latin typeface="Abadi Extra Light" panose="020B0204020104020204" pitchFamily="34" charset="0"/>
                <a:ea typeface="+mn-lt"/>
                <a:cs typeface="+mn-lt"/>
              </a:rPr>
              <a:t>Plain navy-blue tracksuit top</a:t>
            </a:r>
            <a:endParaRPr lang="en-GB" sz="2200" dirty="0">
              <a:latin typeface="Abadi Extra Light" panose="020B0204020104020204" pitchFamily="34" charset="0"/>
            </a:endParaRPr>
          </a:p>
          <a:p>
            <a:pPr marL="342900" indent="-342900" algn="just">
              <a:buFont typeface="Arial"/>
              <a:buChar char="•"/>
            </a:pPr>
            <a:r>
              <a:rPr lang="en-GB" sz="2200" dirty="0">
                <a:latin typeface="Abadi Extra Light" panose="020B0204020104020204" pitchFamily="34" charset="0"/>
                <a:ea typeface="+mn-lt"/>
                <a:cs typeface="+mn-lt"/>
              </a:rPr>
              <a:t>Plain navy-blue tracksuit trousers</a:t>
            </a:r>
            <a:endParaRPr lang="en-GB" sz="2200" dirty="0">
              <a:latin typeface="Abadi Extra Light" panose="020B0204020104020204" pitchFamily="34" charset="0"/>
            </a:endParaRPr>
          </a:p>
          <a:p>
            <a:pPr marL="285750" indent="-285750" algn="just">
              <a:buFont typeface="Symbol"/>
              <a:buChar char="•"/>
            </a:pPr>
            <a:endParaRPr lang="en-GB" sz="2500" dirty="0">
              <a:solidFill>
                <a:schemeClr val="accent2">
                  <a:lumMod val="50000"/>
                </a:schemeClr>
              </a:solidFill>
              <a:ea typeface="+mn-lt"/>
              <a:cs typeface="+mn-lt"/>
            </a:endParaRPr>
          </a:p>
          <a:p>
            <a:pPr algn="just"/>
            <a:endParaRPr lang="en-GB" sz="2500" dirty="0"/>
          </a:p>
        </p:txBody>
      </p:sp>
    </p:spTree>
    <p:extLst>
      <p:ext uri="{BB962C8B-B14F-4D97-AF65-F5344CB8AC3E}">
        <p14:creationId xmlns:p14="http://schemas.microsoft.com/office/powerpoint/2010/main" val="622883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551" y="518553"/>
            <a:ext cx="9193015" cy="1320800"/>
          </a:xfrm>
        </p:spPr>
        <p:txBody>
          <a:bodyPr/>
          <a:lstStyle/>
          <a:p>
            <a:r>
              <a:rPr lang="en-GB" dirty="0">
                <a:solidFill>
                  <a:schemeClr val="tx1"/>
                </a:solidFill>
                <a:latin typeface="Abadi Extra Light" panose="020B0204020104020204" pitchFamily="34" charset="0"/>
                <a:ea typeface="Calibri" charset="0"/>
                <a:cs typeface="Calibri" charset="0"/>
              </a:rPr>
              <a:t>Where do we get our assessments of children and how do we use them?</a:t>
            </a:r>
          </a:p>
        </p:txBody>
      </p:sp>
      <p:sp>
        <p:nvSpPr>
          <p:cNvPr id="3" name="Content Placeholder 2"/>
          <p:cNvSpPr>
            <a:spLocks noGrp="1"/>
          </p:cNvSpPr>
          <p:nvPr>
            <p:ph idx="1"/>
          </p:nvPr>
        </p:nvSpPr>
        <p:spPr>
          <a:xfrm>
            <a:off x="713520" y="1910374"/>
            <a:ext cx="8938046" cy="4517059"/>
          </a:xfrm>
        </p:spPr>
        <p:txBody>
          <a:bodyPr>
            <a:normAutofit/>
          </a:bodyPr>
          <a:lstStyle/>
          <a:p>
            <a:pPr algn="just">
              <a:buFont typeface="Arial" charset="0"/>
              <a:buChar char="•"/>
            </a:pPr>
            <a:r>
              <a:rPr lang="en-GB" sz="2400" dirty="0">
                <a:solidFill>
                  <a:schemeClr val="tx1"/>
                </a:solidFill>
                <a:latin typeface="Abadi Extra Light" panose="020B0204020104020204" pitchFamily="34" charset="0"/>
                <a:ea typeface="Calibri" charset="0"/>
                <a:cs typeface="Calibri" charset="0"/>
              </a:rPr>
              <a:t>Getting to know the </a:t>
            </a:r>
            <a:r>
              <a:rPr lang="en-GB" sz="2400" b="1" dirty="0">
                <a:solidFill>
                  <a:schemeClr val="tx1"/>
                </a:solidFill>
                <a:latin typeface="Abadi Extra Light" panose="020B0204020104020204" pitchFamily="34" charset="0"/>
                <a:ea typeface="Calibri" charset="0"/>
                <a:cs typeface="Calibri" charset="0"/>
              </a:rPr>
              <a:t>whole child through nursery visits, home visits, </a:t>
            </a:r>
            <a:r>
              <a:rPr lang="en-GB" sz="2400" dirty="0">
                <a:solidFill>
                  <a:schemeClr val="tx1"/>
                </a:solidFill>
                <a:latin typeface="Abadi Extra Light" panose="020B0204020104020204" pitchFamily="34" charset="0"/>
                <a:ea typeface="Calibri" charset="0"/>
                <a:cs typeface="Calibri" charset="0"/>
              </a:rPr>
              <a:t>and spending time with them creating </a:t>
            </a:r>
            <a:r>
              <a:rPr lang="en-GB" sz="2400" b="1" dirty="0">
                <a:solidFill>
                  <a:schemeClr val="tx1"/>
                </a:solidFill>
                <a:latin typeface="Abadi Extra Light" panose="020B0204020104020204" pitchFamily="34" charset="0"/>
                <a:ea typeface="Calibri" charset="0"/>
                <a:cs typeface="Calibri" charset="0"/>
              </a:rPr>
              <a:t>quality interactions.</a:t>
            </a:r>
          </a:p>
          <a:p>
            <a:pPr algn="just">
              <a:buFont typeface="Arial" charset="0"/>
              <a:buChar char="•"/>
            </a:pPr>
            <a:r>
              <a:rPr lang="en-GB" sz="2400" b="1" dirty="0">
                <a:solidFill>
                  <a:schemeClr val="tx1"/>
                </a:solidFill>
                <a:latin typeface="Abadi Extra Light" panose="020B0204020104020204" pitchFamily="34" charset="0"/>
                <a:ea typeface="Calibri" charset="0"/>
                <a:cs typeface="Calibri" charset="0"/>
              </a:rPr>
              <a:t>Continually building a picture of your child’s learning and development </a:t>
            </a:r>
            <a:r>
              <a:rPr lang="en-GB" sz="2400" dirty="0">
                <a:solidFill>
                  <a:schemeClr val="tx1"/>
                </a:solidFill>
                <a:latin typeface="Abadi Extra Light" panose="020B0204020104020204" pitchFamily="34" charset="0"/>
                <a:ea typeface="Calibri" charset="0"/>
                <a:cs typeface="Calibri" charset="0"/>
              </a:rPr>
              <a:t>as they make progress throughout the year – photos, observations, physical pieces of work </a:t>
            </a:r>
          </a:p>
          <a:p>
            <a:pPr algn="just">
              <a:buFont typeface="Arial" charset="0"/>
              <a:buChar char="•"/>
            </a:pPr>
            <a:r>
              <a:rPr lang="en-GB" sz="2400" dirty="0">
                <a:solidFill>
                  <a:schemeClr val="tx1"/>
                </a:solidFill>
                <a:latin typeface="Abadi Extra Light" panose="020B0204020104020204" pitchFamily="34" charset="0"/>
                <a:ea typeface="Calibri" charset="0"/>
                <a:cs typeface="Calibri" charset="0"/>
              </a:rPr>
              <a:t>The observations of </a:t>
            </a:r>
            <a:r>
              <a:rPr lang="en-GB" sz="2400" b="1" u="sng" dirty="0">
                <a:solidFill>
                  <a:schemeClr val="tx1"/>
                </a:solidFill>
                <a:latin typeface="Abadi Extra Light" panose="020B0204020104020204" pitchFamily="34" charset="0"/>
                <a:ea typeface="Calibri" charset="0"/>
                <a:cs typeface="Calibri" charset="0"/>
              </a:rPr>
              <a:t>every</a:t>
            </a:r>
            <a:r>
              <a:rPr lang="en-GB" sz="2400" dirty="0">
                <a:solidFill>
                  <a:schemeClr val="tx1"/>
                </a:solidFill>
                <a:latin typeface="Abadi Extra Light" panose="020B0204020104020204" pitchFamily="34" charset="0"/>
                <a:ea typeface="Calibri" charset="0"/>
                <a:cs typeface="Calibri" charset="0"/>
              </a:rPr>
              <a:t> adult who comes in contact with your child.</a:t>
            </a:r>
          </a:p>
          <a:p>
            <a:pPr algn="just">
              <a:buFont typeface="Arial" charset="0"/>
              <a:buChar char="•"/>
            </a:pPr>
            <a:r>
              <a:rPr lang="en-GB" sz="2400" dirty="0">
                <a:solidFill>
                  <a:schemeClr val="tx1"/>
                </a:solidFill>
                <a:latin typeface="Abadi Extra Light" panose="020B0204020104020204" pitchFamily="34" charset="0"/>
                <a:ea typeface="Calibri" charset="0"/>
                <a:cs typeface="Calibri" charset="0"/>
              </a:rPr>
              <a:t>Working alongside your child during child initiated learning.</a:t>
            </a:r>
          </a:p>
          <a:p>
            <a:pPr algn="just">
              <a:buFont typeface="Arial" charset="0"/>
              <a:buChar char="•"/>
            </a:pPr>
            <a:r>
              <a:rPr lang="en-GB" sz="2400" dirty="0">
                <a:solidFill>
                  <a:schemeClr val="tx1"/>
                </a:solidFill>
                <a:latin typeface="Abadi Extra Light" panose="020B0204020104020204" pitchFamily="34" charset="0"/>
                <a:ea typeface="Calibri" charset="0"/>
                <a:cs typeface="Calibri" charset="0"/>
              </a:rPr>
              <a:t>As much as possible, all assessments should be child initiated. </a:t>
            </a:r>
          </a:p>
          <a:p>
            <a:pPr algn="just">
              <a:buFont typeface="Arial" charset="0"/>
              <a:buChar char="•"/>
            </a:pPr>
            <a:r>
              <a:rPr lang="en-GB" sz="2400" dirty="0">
                <a:solidFill>
                  <a:schemeClr val="tx1"/>
                </a:solidFill>
                <a:latin typeface="Abadi Extra Light" panose="020B0204020104020204" pitchFamily="34" charset="0"/>
                <a:ea typeface="Calibri" charset="0"/>
                <a:cs typeface="Calibri" charset="0"/>
              </a:rPr>
              <a:t>Where this is not possible, the children should carry it out as independently as possible. </a:t>
            </a:r>
          </a:p>
          <a:p>
            <a:pPr marL="0" indent="0" algn="just">
              <a:buNone/>
            </a:pPr>
            <a:endParaRPr lang="en-GB" sz="2800" dirty="0">
              <a:solidFill>
                <a:schemeClr val="accent1">
                  <a:lumMod val="75000"/>
                </a:schemeClr>
              </a:solidFill>
            </a:endParaRPr>
          </a:p>
        </p:txBody>
      </p:sp>
    </p:spTree>
    <p:extLst>
      <p:ext uri="{BB962C8B-B14F-4D97-AF65-F5344CB8AC3E}">
        <p14:creationId xmlns:p14="http://schemas.microsoft.com/office/powerpoint/2010/main" val="2762064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0D5610-946F-ADDE-697C-6AA665538138}"/>
              </a:ext>
            </a:extLst>
          </p:cNvPr>
          <p:cNvSpPr>
            <a:spLocks noGrp="1"/>
          </p:cNvSpPr>
          <p:nvPr>
            <p:ph type="title"/>
          </p:nvPr>
        </p:nvSpPr>
        <p:spPr>
          <a:xfrm>
            <a:off x="963967" y="453532"/>
            <a:ext cx="8596668" cy="1320800"/>
          </a:xfrm>
        </p:spPr>
        <p:txBody>
          <a:bodyPr>
            <a:normAutofit/>
          </a:bodyPr>
          <a:lstStyle/>
          <a:p>
            <a:r>
              <a:rPr lang="en-GB" dirty="0">
                <a:solidFill>
                  <a:schemeClr val="tx1"/>
                </a:solidFill>
                <a:latin typeface="Abadi Extra Light" panose="020B0204020104020204" pitchFamily="34" charset="0"/>
              </a:rPr>
              <a:t>Expectations</a:t>
            </a:r>
          </a:p>
        </p:txBody>
      </p:sp>
      <p:sp>
        <p:nvSpPr>
          <p:cNvPr id="17"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37DB2684-892D-69A3-62DD-37F88AD821E1}"/>
              </a:ext>
            </a:extLst>
          </p:cNvPr>
          <p:cNvSpPr>
            <a:spLocks noGrp="1"/>
          </p:cNvSpPr>
          <p:nvPr>
            <p:ph idx="1"/>
          </p:nvPr>
        </p:nvSpPr>
        <p:spPr>
          <a:xfrm>
            <a:off x="550523" y="1191846"/>
            <a:ext cx="7461829" cy="4853427"/>
          </a:xfrm>
        </p:spPr>
        <p:txBody>
          <a:bodyPr>
            <a:normAutofit lnSpcReduction="10000"/>
          </a:bodyPr>
          <a:lstStyle/>
          <a:p>
            <a:pPr>
              <a:buFont typeface="Wingdings" panose="05000000000000000000" pitchFamily="2" charset="2"/>
              <a:buChar char="§"/>
            </a:pPr>
            <a:r>
              <a:rPr lang="en-GB" sz="3200" dirty="0">
                <a:latin typeface="Abadi Extra Light" panose="020B0604020202020204" pitchFamily="34" charset="0"/>
              </a:rPr>
              <a:t>We do not expect your children to be able to read and write before they come into school; that’s what we are here for </a:t>
            </a:r>
            <a:r>
              <a:rPr lang="en-GB" sz="3200" dirty="0">
                <a:latin typeface="Abadi Extra Light" panose="020B0604020202020204" pitchFamily="34" charset="0"/>
                <a:sym typeface="Wingdings" panose="05000000000000000000" pitchFamily="2" charset="2"/>
              </a:rPr>
              <a:t></a:t>
            </a:r>
          </a:p>
          <a:p>
            <a:pPr>
              <a:buFont typeface="Wingdings" panose="05000000000000000000" pitchFamily="2" charset="2"/>
              <a:buChar char="§"/>
            </a:pPr>
            <a:r>
              <a:rPr lang="en-GB" sz="3200" dirty="0">
                <a:latin typeface="Abadi Extra Light" panose="020B0604020202020204" pitchFamily="34" charset="0"/>
                <a:sym typeface="Wingdings" panose="05000000000000000000" pitchFamily="2" charset="2"/>
              </a:rPr>
              <a:t>What would be helpful is:</a:t>
            </a:r>
          </a:p>
          <a:p>
            <a:pPr lvl="1">
              <a:buFont typeface="Wingdings" panose="05000000000000000000" pitchFamily="2" charset="2"/>
              <a:buChar char="§"/>
            </a:pPr>
            <a:r>
              <a:rPr lang="en-GB" sz="2800" b="1" dirty="0">
                <a:latin typeface="Abadi Extra Light" panose="020B0604020202020204" pitchFamily="34" charset="0"/>
                <a:sym typeface="Wingdings" panose="05000000000000000000" pitchFamily="2" charset="2"/>
              </a:rPr>
              <a:t>Recognising their own name.</a:t>
            </a:r>
          </a:p>
          <a:p>
            <a:pPr lvl="1">
              <a:buFont typeface="Wingdings" panose="05000000000000000000" pitchFamily="2" charset="2"/>
              <a:buChar char="§"/>
            </a:pPr>
            <a:r>
              <a:rPr lang="en-GB" sz="2800" b="1" dirty="0">
                <a:latin typeface="Abadi Extra Light" panose="020B0604020202020204" pitchFamily="34" charset="0"/>
                <a:sym typeface="Wingdings" panose="05000000000000000000" pitchFamily="2" charset="2"/>
              </a:rPr>
              <a:t>Knowing basic self-care skills; using the toilet and washing hands</a:t>
            </a:r>
          </a:p>
          <a:p>
            <a:pPr lvl="1">
              <a:buFont typeface="Wingdings" panose="05000000000000000000" pitchFamily="2" charset="2"/>
              <a:buChar char="§"/>
            </a:pPr>
            <a:r>
              <a:rPr lang="en-GB" sz="2800" b="1" dirty="0">
                <a:latin typeface="Abadi Extra Light" panose="020B0604020202020204" pitchFamily="34" charset="0"/>
                <a:sym typeface="Wingdings" panose="05000000000000000000" pitchFamily="2" charset="2"/>
              </a:rPr>
              <a:t>Putting on their coat (not the zip), The superhero method is great!</a:t>
            </a:r>
          </a:p>
          <a:p>
            <a:pPr lvl="1">
              <a:buFont typeface="Wingdings" panose="05000000000000000000" pitchFamily="2" charset="2"/>
              <a:buChar char="§"/>
            </a:pPr>
            <a:r>
              <a:rPr lang="en-GB" sz="2800" b="1" dirty="0">
                <a:latin typeface="Abadi Extra Light" panose="020B0604020202020204" pitchFamily="34" charset="0"/>
                <a:sym typeface="Wingdings" panose="05000000000000000000" pitchFamily="2" charset="2"/>
              </a:rPr>
              <a:t>Following 1 step instructions.</a:t>
            </a:r>
          </a:p>
          <a:p>
            <a:pPr marL="0" indent="0">
              <a:buNone/>
            </a:pPr>
            <a:endParaRPr lang="en-GB" sz="1400" dirty="0">
              <a:sym typeface="Wingdings" panose="05000000000000000000" pitchFamily="2" charset="2"/>
            </a:endParaRPr>
          </a:p>
          <a:p>
            <a:pPr lvl="1">
              <a:buFont typeface="Wingdings" panose="05000000000000000000" pitchFamily="2" charset="2"/>
              <a:buChar char="§"/>
            </a:pPr>
            <a:endParaRPr lang="en-GB" sz="1200" dirty="0">
              <a:sym typeface="Wingdings" panose="05000000000000000000" pitchFamily="2" charset="2"/>
            </a:endParaRPr>
          </a:p>
          <a:p>
            <a:pPr lvl="1">
              <a:buFont typeface="Wingdings" panose="05000000000000000000" pitchFamily="2" charset="2"/>
              <a:buChar char="§"/>
            </a:pPr>
            <a:endParaRPr lang="en-GB" sz="1200" dirty="0">
              <a:sym typeface="Wingdings" panose="05000000000000000000" pitchFamily="2" charset="2"/>
            </a:endParaRPr>
          </a:p>
          <a:p>
            <a:pPr lvl="1">
              <a:buFont typeface="Wingdings" panose="05000000000000000000" pitchFamily="2" charset="2"/>
              <a:buChar char="§"/>
            </a:pPr>
            <a:endParaRPr lang="en-GB" dirty="0">
              <a:sym typeface="Wingdings" panose="05000000000000000000" pitchFamily="2" charset="2"/>
            </a:endParaRPr>
          </a:p>
        </p:txBody>
      </p:sp>
      <p:sp>
        <p:nvSpPr>
          <p:cNvPr id="18"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8E3891FB-443B-40DE-813F-CD3108F79CF6}"/>
              </a:ext>
            </a:extLst>
          </p:cNvPr>
          <p:cNvPicPr>
            <a:picLocks noChangeAspect="1"/>
          </p:cNvPicPr>
          <p:nvPr/>
        </p:nvPicPr>
        <p:blipFill>
          <a:blip r:embed="rId2"/>
          <a:stretch>
            <a:fillRect/>
          </a:stretch>
        </p:blipFill>
        <p:spPr>
          <a:xfrm>
            <a:off x="9225660" y="2465062"/>
            <a:ext cx="2517607" cy="1927876"/>
          </a:xfrm>
          <a:prstGeom prst="rect">
            <a:avLst/>
          </a:prstGeom>
        </p:spPr>
      </p:pic>
      <p:pic>
        <p:nvPicPr>
          <p:cNvPr id="5" name="Picture 4">
            <a:extLst>
              <a:ext uri="{FF2B5EF4-FFF2-40B4-BE49-F238E27FC236}">
                <a16:creationId xmlns:a16="http://schemas.microsoft.com/office/drawing/2014/main" id="{B833F9B2-B35E-4FB1-A3E9-3E8AE9E9DBCC}"/>
              </a:ext>
            </a:extLst>
          </p:cNvPr>
          <p:cNvPicPr>
            <a:picLocks noChangeAspect="1"/>
          </p:cNvPicPr>
          <p:nvPr/>
        </p:nvPicPr>
        <p:blipFill>
          <a:blip r:embed="rId3"/>
          <a:stretch>
            <a:fillRect/>
          </a:stretch>
        </p:blipFill>
        <p:spPr>
          <a:xfrm>
            <a:off x="8133722" y="403333"/>
            <a:ext cx="2563184" cy="1834934"/>
          </a:xfrm>
          <a:prstGeom prst="rect">
            <a:avLst/>
          </a:prstGeom>
        </p:spPr>
      </p:pic>
      <p:pic>
        <p:nvPicPr>
          <p:cNvPr id="6" name="Picture 5">
            <a:extLst>
              <a:ext uri="{FF2B5EF4-FFF2-40B4-BE49-F238E27FC236}">
                <a16:creationId xmlns:a16="http://schemas.microsoft.com/office/drawing/2014/main" id="{F5BBCC2B-E29B-4157-A29F-04D84E5E7D00}"/>
              </a:ext>
            </a:extLst>
          </p:cNvPr>
          <p:cNvPicPr>
            <a:picLocks noChangeAspect="1"/>
          </p:cNvPicPr>
          <p:nvPr/>
        </p:nvPicPr>
        <p:blipFill rotWithShape="1">
          <a:blip r:embed="rId4"/>
          <a:srcRect t="19562"/>
          <a:stretch/>
        </p:blipFill>
        <p:spPr>
          <a:xfrm>
            <a:off x="8098726" y="4619733"/>
            <a:ext cx="2598180" cy="1927876"/>
          </a:xfrm>
          <a:prstGeom prst="rect">
            <a:avLst/>
          </a:prstGeom>
        </p:spPr>
      </p:pic>
    </p:spTree>
    <p:extLst>
      <p:ext uri="{BB962C8B-B14F-4D97-AF65-F5344CB8AC3E}">
        <p14:creationId xmlns:p14="http://schemas.microsoft.com/office/powerpoint/2010/main" val="2097416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7CB8EB-A371-FCFC-F2D9-91D1A8FB936D}"/>
              </a:ext>
            </a:extLst>
          </p:cNvPr>
          <p:cNvSpPr>
            <a:spLocks noGrp="1"/>
          </p:cNvSpPr>
          <p:nvPr>
            <p:ph type="title"/>
          </p:nvPr>
        </p:nvSpPr>
        <p:spPr>
          <a:xfrm>
            <a:off x="1333502" y="609600"/>
            <a:ext cx="8596668" cy="1320800"/>
          </a:xfrm>
        </p:spPr>
        <p:txBody>
          <a:bodyPr>
            <a:normAutofit/>
          </a:bodyPr>
          <a:lstStyle/>
          <a:p>
            <a:r>
              <a:rPr lang="en-GB" dirty="0">
                <a:solidFill>
                  <a:schemeClr val="tx1"/>
                </a:solidFill>
                <a:latin typeface="Abadi Extra Light" panose="020B0204020104020204" pitchFamily="34" charset="0"/>
              </a:rPr>
              <a:t>The Curiosity Approach</a:t>
            </a:r>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E5D6B522-BC35-E01C-2B87-908FE2EE5873}"/>
              </a:ext>
            </a:extLst>
          </p:cNvPr>
          <p:cNvSpPr>
            <a:spLocks noGrp="1"/>
          </p:cNvSpPr>
          <p:nvPr>
            <p:ph idx="1"/>
          </p:nvPr>
        </p:nvSpPr>
        <p:spPr>
          <a:xfrm>
            <a:off x="863746" y="1416481"/>
            <a:ext cx="7309053" cy="5193437"/>
          </a:xfrm>
        </p:spPr>
        <p:txBody>
          <a:bodyPr>
            <a:normAutofit/>
          </a:bodyPr>
          <a:lstStyle/>
          <a:p>
            <a:pPr>
              <a:lnSpc>
                <a:spcPct val="90000"/>
              </a:lnSpc>
              <a:buFont typeface="Arial" panose="020B0604020202020204" pitchFamily="34" charset="0"/>
              <a:buChar char="•"/>
            </a:pPr>
            <a:r>
              <a:rPr lang="en-GB" sz="2000" dirty="0">
                <a:latin typeface="Abadi Extra Light" panose="020B0204020104020204" pitchFamily="34" charset="0"/>
              </a:rPr>
              <a:t>A</a:t>
            </a:r>
            <a:r>
              <a:rPr lang="en-GB" sz="2000" b="0" i="0" dirty="0">
                <a:effectLst/>
                <a:latin typeface="Abadi Extra Light" panose="020B0204020104020204" pitchFamily="34" charset="0"/>
              </a:rPr>
              <a:t>ims to give children freedom by </a:t>
            </a:r>
            <a:r>
              <a:rPr lang="en-GB" sz="2000" b="1" i="0" dirty="0">
                <a:effectLst/>
                <a:latin typeface="Abadi Extra Light" panose="020B0204020104020204" pitchFamily="34" charset="0"/>
              </a:rPr>
              <a:t>igniting their natural curiosity </a:t>
            </a:r>
            <a:r>
              <a:rPr lang="en-GB" sz="2000" b="0" i="0" dirty="0">
                <a:effectLst/>
                <a:latin typeface="Abadi Extra Light" panose="020B0204020104020204" pitchFamily="34" charset="0"/>
              </a:rPr>
              <a:t>and imagination. </a:t>
            </a:r>
          </a:p>
          <a:p>
            <a:pPr>
              <a:lnSpc>
                <a:spcPct val="90000"/>
              </a:lnSpc>
              <a:buFont typeface="Arial" panose="020B0604020202020204" pitchFamily="34" charset="0"/>
              <a:buChar char="•"/>
            </a:pPr>
            <a:r>
              <a:rPr lang="en-GB" sz="2000" b="0" i="0" dirty="0">
                <a:effectLst/>
                <a:latin typeface="Abadi Extra Light" panose="020B0204020104020204" pitchFamily="34" charset="0"/>
              </a:rPr>
              <a:t>When adopting this teaching method, children are able to </a:t>
            </a:r>
            <a:r>
              <a:rPr lang="en-GB" sz="2000" b="1" i="0" dirty="0">
                <a:effectLst/>
                <a:latin typeface="Abadi Extra Light" panose="020B0204020104020204" pitchFamily="34" charset="0"/>
              </a:rPr>
              <a:t>think for themselves, make their own choices, and direct their own learning</a:t>
            </a:r>
            <a:r>
              <a:rPr lang="en-GB" sz="2000" b="0" i="0" dirty="0">
                <a:effectLst/>
                <a:latin typeface="Abadi Extra Light" panose="020B0204020104020204" pitchFamily="34" charset="0"/>
              </a:rPr>
              <a:t>.</a:t>
            </a:r>
          </a:p>
          <a:p>
            <a:pPr>
              <a:lnSpc>
                <a:spcPct val="90000"/>
              </a:lnSpc>
              <a:buFont typeface="Arial" panose="020B0604020202020204" pitchFamily="34" charset="0"/>
              <a:buChar char="•"/>
            </a:pPr>
            <a:r>
              <a:rPr lang="en-GB" sz="2000" b="0" i="0" dirty="0">
                <a:effectLst/>
                <a:latin typeface="Abadi Extra Light" panose="020B0204020104020204" pitchFamily="34" charset="0"/>
              </a:rPr>
              <a:t>The aim is to create </a:t>
            </a:r>
            <a:r>
              <a:rPr lang="en-GB" sz="2000" b="1" i="0" dirty="0">
                <a:effectLst/>
                <a:latin typeface="Abadi Extra Light" panose="020B0204020104020204" pitchFamily="34" charset="0"/>
              </a:rPr>
              <a:t>'thinkers &amp; doers' </a:t>
            </a:r>
            <a:r>
              <a:rPr lang="en-GB" sz="2000" b="0" i="0" dirty="0">
                <a:effectLst/>
                <a:latin typeface="Abadi Extra Light" panose="020B0204020104020204" pitchFamily="34" charset="0"/>
              </a:rPr>
              <a:t>by putting the child at the centre of their own development and education. </a:t>
            </a:r>
          </a:p>
          <a:p>
            <a:pPr>
              <a:lnSpc>
                <a:spcPct val="90000"/>
              </a:lnSpc>
              <a:buFont typeface="Arial" panose="020B0604020202020204" pitchFamily="34" charset="0"/>
              <a:buChar char="•"/>
            </a:pPr>
            <a:r>
              <a:rPr lang="en-GB" sz="2000" dirty="0">
                <a:latin typeface="Abadi Extra Light" panose="020B0204020104020204" pitchFamily="34" charset="0"/>
              </a:rPr>
              <a:t>A large range of everyday items are placed into the learning environment to </a:t>
            </a:r>
            <a:r>
              <a:rPr lang="en-GB" sz="2000" b="1" dirty="0">
                <a:latin typeface="Abadi Extra Light" panose="020B0204020104020204" pitchFamily="34" charset="0"/>
              </a:rPr>
              <a:t>encourage children’s natural curiosity and eagerness to explore and create.</a:t>
            </a:r>
          </a:p>
          <a:p>
            <a:pPr>
              <a:lnSpc>
                <a:spcPct val="90000"/>
              </a:lnSpc>
              <a:buFont typeface="Arial" panose="020B0604020202020204" pitchFamily="34" charset="0"/>
              <a:buChar char="•"/>
            </a:pPr>
            <a:r>
              <a:rPr lang="en-GB" sz="2000" dirty="0">
                <a:latin typeface="Abadi Extra Light" panose="020B0204020104020204" pitchFamily="34" charset="0"/>
              </a:rPr>
              <a:t>Children are able to relate and link experiences back to their world when using real life and familiar objects; making sense of the world around them.</a:t>
            </a:r>
          </a:p>
          <a:p>
            <a:pPr>
              <a:lnSpc>
                <a:spcPct val="90000"/>
              </a:lnSpc>
              <a:buFont typeface="Arial" panose="020B0604020202020204" pitchFamily="34" charset="0"/>
              <a:buChar char="•"/>
            </a:pPr>
            <a:r>
              <a:rPr lang="en-GB" sz="2000" dirty="0">
                <a:latin typeface="Abadi Extra Light" panose="020B0204020104020204" pitchFamily="34" charset="0"/>
              </a:rPr>
              <a:t>The 7 C’s of the approach: </a:t>
            </a:r>
            <a:r>
              <a:rPr lang="en-GB" sz="2000" b="1" i="0" dirty="0">
                <a:effectLst/>
                <a:latin typeface="Abadi Extra Light" panose="020B0204020104020204" pitchFamily="34" charset="0"/>
              </a:rPr>
              <a:t>curiosity, confidence, collaboration, communication, creativity, commitment, and craftsmanship. </a:t>
            </a:r>
            <a:r>
              <a:rPr lang="en-GB" sz="2000" b="0" i="0" dirty="0">
                <a:effectLst/>
                <a:latin typeface="Abadi Extra Light" panose="020B0204020104020204" pitchFamily="34" charset="0"/>
              </a:rPr>
              <a:t>All of which integrate into the characteristics of effective learning.</a:t>
            </a:r>
            <a:endParaRPr lang="en-GB" sz="2000" dirty="0">
              <a:latin typeface="Abadi Extra Light" panose="020B0204020104020204" pitchFamily="34" charset="0"/>
            </a:endParaRPr>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4">
            <a:extLst>
              <a:ext uri="{FF2B5EF4-FFF2-40B4-BE49-F238E27FC236}">
                <a16:creationId xmlns:a16="http://schemas.microsoft.com/office/drawing/2014/main" id="{BD5869A9-F1F7-45FA-90DA-4E2B0ADC099C}"/>
              </a:ext>
            </a:extLst>
          </p:cNvPr>
          <p:cNvPicPr>
            <a:picLocks noChangeAspect="1"/>
          </p:cNvPicPr>
          <p:nvPr/>
        </p:nvPicPr>
        <p:blipFill>
          <a:blip r:embed="rId2"/>
          <a:stretch>
            <a:fillRect/>
          </a:stretch>
        </p:blipFill>
        <p:spPr>
          <a:xfrm>
            <a:off x="8475162" y="3581255"/>
            <a:ext cx="3646155" cy="2826954"/>
          </a:xfrm>
          <a:prstGeom prst="rect">
            <a:avLst/>
          </a:prstGeom>
        </p:spPr>
      </p:pic>
      <p:pic>
        <p:nvPicPr>
          <p:cNvPr id="7" name="Picture 6">
            <a:extLst>
              <a:ext uri="{FF2B5EF4-FFF2-40B4-BE49-F238E27FC236}">
                <a16:creationId xmlns:a16="http://schemas.microsoft.com/office/drawing/2014/main" id="{F26EC9A3-72F8-4B3C-A4DD-272CBEE9F235}"/>
              </a:ext>
            </a:extLst>
          </p:cNvPr>
          <p:cNvPicPr>
            <a:picLocks noChangeAspect="1"/>
          </p:cNvPicPr>
          <p:nvPr/>
        </p:nvPicPr>
        <p:blipFill rotWithShape="1">
          <a:blip r:embed="rId3"/>
          <a:srcRect l="8608" r="29602" b="12373"/>
          <a:stretch/>
        </p:blipFill>
        <p:spPr>
          <a:xfrm>
            <a:off x="10159352" y="369757"/>
            <a:ext cx="1961965" cy="3059243"/>
          </a:xfrm>
          <a:prstGeom prst="rect">
            <a:avLst/>
          </a:prstGeom>
        </p:spPr>
      </p:pic>
      <p:pic>
        <p:nvPicPr>
          <p:cNvPr id="9" name="Picture 8">
            <a:extLst>
              <a:ext uri="{FF2B5EF4-FFF2-40B4-BE49-F238E27FC236}">
                <a16:creationId xmlns:a16="http://schemas.microsoft.com/office/drawing/2014/main" id="{122DC123-8F02-4E88-9CC9-B9F4D2527614}"/>
              </a:ext>
            </a:extLst>
          </p:cNvPr>
          <p:cNvPicPr>
            <a:picLocks noChangeAspect="1"/>
          </p:cNvPicPr>
          <p:nvPr/>
        </p:nvPicPr>
        <p:blipFill rotWithShape="1">
          <a:blip r:embed="rId4"/>
          <a:srcRect t="3878" r="5520"/>
          <a:stretch/>
        </p:blipFill>
        <p:spPr>
          <a:xfrm>
            <a:off x="8235805" y="369756"/>
            <a:ext cx="1659281" cy="3059243"/>
          </a:xfrm>
          <a:prstGeom prst="rect">
            <a:avLst/>
          </a:prstGeom>
        </p:spPr>
      </p:pic>
    </p:spTree>
    <p:extLst>
      <p:ext uri="{BB962C8B-B14F-4D97-AF65-F5344CB8AC3E}">
        <p14:creationId xmlns:p14="http://schemas.microsoft.com/office/powerpoint/2010/main" val="2475345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2" name="TextBox 1">
            <a:extLst>
              <a:ext uri="{FF2B5EF4-FFF2-40B4-BE49-F238E27FC236}">
                <a16:creationId xmlns:a16="http://schemas.microsoft.com/office/drawing/2014/main" id="{6C91D203-F83E-C6E8-8B30-5BE34CF5F2B4}"/>
              </a:ext>
            </a:extLst>
          </p:cNvPr>
          <p:cNvSpPr txBox="1"/>
          <p:nvPr/>
        </p:nvSpPr>
        <p:spPr>
          <a:xfrm>
            <a:off x="1009555" y="134220"/>
            <a:ext cx="9764634" cy="879789"/>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defTabSz="457200">
              <a:lnSpc>
                <a:spcPct val="90000"/>
              </a:lnSpc>
              <a:spcBef>
                <a:spcPct val="0"/>
              </a:spcBef>
              <a:spcAft>
                <a:spcPts val="600"/>
              </a:spcAft>
            </a:pPr>
            <a:r>
              <a:rPr lang="en-US" sz="4000" dirty="0">
                <a:latin typeface="Abadi Extra Light" panose="020B0204020104020204" pitchFamily="34" charset="0"/>
                <a:ea typeface="+mj-ea"/>
                <a:cs typeface="+mj-cs"/>
              </a:rPr>
              <a:t>Reception</a:t>
            </a:r>
            <a:r>
              <a:rPr lang="en-US" sz="4400" dirty="0">
                <a:latin typeface="Abadi Extra Light" panose="020B0204020104020204" pitchFamily="34" charset="0"/>
                <a:ea typeface="+mj-ea"/>
                <a:cs typeface="+mj-cs"/>
              </a:rPr>
              <a:t> Baseline Assessment</a:t>
            </a:r>
          </a:p>
        </p:txBody>
      </p:sp>
      <p:sp>
        <p:nvSpPr>
          <p:cNvPr id="76" name="Google Shape;76;p1"/>
          <p:cNvSpPr txBox="1"/>
          <p:nvPr/>
        </p:nvSpPr>
        <p:spPr>
          <a:xfrm>
            <a:off x="1727156" y="3846184"/>
            <a:ext cx="7268400" cy="984845"/>
          </a:xfrm>
          <a:prstGeom prst="rect">
            <a:avLst/>
          </a:prstGeom>
          <a:noFill/>
          <a:ln>
            <a:noFill/>
          </a:ln>
        </p:spPr>
        <p:txBody>
          <a:bodyPr spcFirstLastPara="1" wrap="square" lIns="121900" tIns="121900" rIns="121900" bIns="121900" anchor="t" anchorCtr="0">
            <a:spAutoFit/>
          </a:bodyPr>
          <a:lstStyle/>
          <a:p>
            <a:pPr algn="ctr">
              <a:buClr>
                <a:srgbClr val="000000"/>
              </a:buClr>
              <a:buSzPts val="3600"/>
            </a:pPr>
            <a:endParaRPr sz="4800">
              <a:solidFill>
                <a:srgbClr val="B5121B"/>
              </a:solidFill>
              <a:latin typeface="PT Sans"/>
              <a:ea typeface="PT Sans"/>
              <a:cs typeface="PT Sans"/>
              <a:sym typeface="PT Sans"/>
            </a:endParaRPr>
          </a:p>
        </p:txBody>
      </p:sp>
      <p:pic>
        <p:nvPicPr>
          <p:cNvPr id="5" name="Picture 3" descr="A picture containing text&#10;&#10;Description automatically generated">
            <a:extLst>
              <a:ext uri="{FF2B5EF4-FFF2-40B4-BE49-F238E27FC236}">
                <a16:creationId xmlns:a16="http://schemas.microsoft.com/office/drawing/2014/main" id="{7F6239C7-25EF-9F1C-5F06-69CAF3A61A6E}"/>
              </a:ext>
            </a:extLst>
          </p:cNvPr>
          <p:cNvPicPr>
            <a:picLocks noChangeAspect="1"/>
          </p:cNvPicPr>
          <p:nvPr/>
        </p:nvPicPr>
        <p:blipFill>
          <a:blip r:embed="rId3"/>
          <a:stretch>
            <a:fillRect/>
          </a:stretch>
        </p:blipFill>
        <p:spPr>
          <a:xfrm>
            <a:off x="10639824" y="5203764"/>
            <a:ext cx="1289192" cy="1435255"/>
          </a:xfrm>
          <a:prstGeom prst="rect">
            <a:avLst/>
          </a:prstGeom>
        </p:spPr>
      </p:pic>
      <p:sp>
        <p:nvSpPr>
          <p:cNvPr id="3" name="TextBox 2">
            <a:extLst>
              <a:ext uri="{FF2B5EF4-FFF2-40B4-BE49-F238E27FC236}">
                <a16:creationId xmlns:a16="http://schemas.microsoft.com/office/drawing/2014/main" id="{D9B110E1-1194-BB80-AA06-A3FFF6C8A1CB}"/>
              </a:ext>
            </a:extLst>
          </p:cNvPr>
          <p:cNvSpPr txBox="1"/>
          <p:nvPr/>
        </p:nvSpPr>
        <p:spPr>
          <a:xfrm>
            <a:off x="789249" y="1431537"/>
            <a:ext cx="10205246"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gn="just">
              <a:buFont typeface="Arial"/>
              <a:buChar char="•"/>
            </a:pPr>
            <a:r>
              <a:rPr lang="en-GB" sz="3000" dirty="0">
                <a:latin typeface="Abadi Extra Light" panose="020B0204020104020204" pitchFamily="34" charset="0"/>
                <a:ea typeface="+mn-lt"/>
                <a:cs typeface="+mn-lt"/>
              </a:rPr>
              <a:t>In the first six weeks of Reception, all children must complete the DfE Reception Baseline Assessment.</a:t>
            </a:r>
          </a:p>
          <a:p>
            <a:pPr algn="just"/>
            <a:endParaRPr lang="en-GB" sz="3000" dirty="0">
              <a:latin typeface="Abadi Extra Light" panose="020B0204020104020204" pitchFamily="34" charset="0"/>
              <a:ea typeface="+mn-lt"/>
              <a:cs typeface="+mn-lt"/>
            </a:endParaRPr>
          </a:p>
          <a:p>
            <a:pPr marL="457200" indent="-457200" algn="just">
              <a:buFont typeface="Arial"/>
              <a:buChar char="•"/>
            </a:pPr>
            <a:r>
              <a:rPr lang="en-GB" sz="3000" dirty="0">
                <a:latin typeface="Abadi Extra Light" panose="020B0204020104020204" pitchFamily="34" charset="0"/>
                <a:ea typeface="+mn-lt"/>
                <a:cs typeface="+mn-lt"/>
              </a:rPr>
              <a:t>Further information can be found by following the link: </a:t>
            </a:r>
            <a:r>
              <a:rPr lang="en-GB" sz="3000" dirty="0">
                <a:latin typeface="Abadi Extra Light" panose="020B0204020104020204" pitchFamily="34" charset="0"/>
                <a:ea typeface="+mn-lt"/>
                <a:cs typeface="+mn-lt"/>
                <a:hlinkClick r:id="rId4">
                  <a:extLst>
                    <a:ext uri="{A12FA001-AC4F-418D-AE19-62706E023703}">
                      <ahyp:hlinkClr xmlns:ahyp="http://schemas.microsoft.com/office/drawing/2018/hyperlinkcolor" val="tx"/>
                    </a:ext>
                  </a:extLst>
                </a:hlinkClick>
              </a:rPr>
              <a:t>https://assets.publishing.service.gov.uk/government/uploads/system/uploads/attachment_data/file/1074327/2022_Information_for_parents_reception_baseline_assessment.pdf</a:t>
            </a:r>
            <a:r>
              <a:rPr lang="en-GB" sz="3000" dirty="0">
                <a:latin typeface="Abadi Extra Light" panose="020B0204020104020204" pitchFamily="34" charset="0"/>
                <a:ea typeface="+mn-lt"/>
                <a:cs typeface="+mn-lt"/>
              </a:rPr>
              <a:t> </a:t>
            </a:r>
          </a:p>
          <a:p>
            <a:pPr algn="just"/>
            <a:endParaRPr lang="en-GB" sz="3000" dirty="0">
              <a:solidFill>
                <a:schemeClr val="accent2">
                  <a:lumMod val="50000"/>
                </a:schemeClr>
              </a:solidFill>
              <a:ea typeface="+mn-lt"/>
              <a:cs typeface="+mn-lt"/>
            </a:endParaRPr>
          </a:p>
        </p:txBody>
      </p:sp>
    </p:spTree>
    <p:extLst>
      <p:ext uri="{BB962C8B-B14F-4D97-AF65-F5344CB8AC3E}">
        <p14:creationId xmlns:p14="http://schemas.microsoft.com/office/powerpoint/2010/main" val="4001443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3C3D0-8037-1E42-D2ED-032B75247519}"/>
              </a:ext>
            </a:extLst>
          </p:cNvPr>
          <p:cNvSpPr>
            <a:spLocks noGrp="1"/>
          </p:cNvSpPr>
          <p:nvPr>
            <p:ph type="title"/>
          </p:nvPr>
        </p:nvSpPr>
        <p:spPr>
          <a:xfrm>
            <a:off x="339983" y="227860"/>
            <a:ext cx="8596668" cy="1320800"/>
          </a:xfrm>
        </p:spPr>
        <p:txBody>
          <a:bodyPr>
            <a:normAutofit fontScale="90000"/>
          </a:bodyPr>
          <a:lstStyle/>
          <a:p>
            <a:r>
              <a:rPr lang="en-GB" dirty="0">
                <a:solidFill>
                  <a:schemeClr val="tx1"/>
                </a:solidFill>
                <a:latin typeface="Abadi Extra Light" panose="020B0204020104020204" pitchFamily="34" charset="0"/>
              </a:rPr>
              <a:t>The Early Years Foundation Stage’s seven areas of learning and development </a:t>
            </a:r>
            <a:br>
              <a:rPr lang="en-GB" dirty="0"/>
            </a:br>
            <a:br>
              <a:rPr lang="en-GB" dirty="0"/>
            </a:br>
            <a:endParaRPr lang="en-GB" dirty="0"/>
          </a:p>
        </p:txBody>
      </p:sp>
      <p:sp>
        <p:nvSpPr>
          <p:cNvPr id="3" name="Content Placeholder 2">
            <a:extLst>
              <a:ext uri="{FF2B5EF4-FFF2-40B4-BE49-F238E27FC236}">
                <a16:creationId xmlns:a16="http://schemas.microsoft.com/office/drawing/2014/main" id="{67B55C2F-9078-459E-7673-1E85CF460FA5}"/>
              </a:ext>
            </a:extLst>
          </p:cNvPr>
          <p:cNvSpPr>
            <a:spLocks noGrp="1"/>
          </p:cNvSpPr>
          <p:nvPr>
            <p:ph idx="1"/>
          </p:nvPr>
        </p:nvSpPr>
        <p:spPr>
          <a:xfrm>
            <a:off x="339983" y="1242873"/>
            <a:ext cx="11405174" cy="5459768"/>
          </a:xfrm>
          <a:solidFill>
            <a:schemeClr val="bg1"/>
          </a:solidFill>
        </p:spPr>
        <p:txBody>
          <a:bodyPr>
            <a:normAutofit fontScale="92500" lnSpcReduction="20000"/>
          </a:bodyPr>
          <a:lstStyle/>
          <a:p>
            <a:pPr marL="0" lvl="0" indent="0" defTabSz="914400" eaLnBrk="0" fontAlgn="base" hangingPunct="0">
              <a:spcBef>
                <a:spcPct val="0"/>
              </a:spcBef>
              <a:spcAft>
                <a:spcPct val="0"/>
              </a:spcAft>
              <a:buClrTx/>
              <a:buSzTx/>
              <a:buNone/>
            </a:pPr>
            <a:endParaRPr lang="en-US" altLang="en-US" dirty="0">
              <a:latin typeface="Abadi Extra Light" panose="020B0204020104020204" pitchFamily="34" charset="0"/>
            </a:endParaRPr>
          </a:p>
          <a:p>
            <a:pPr marL="57150" lvl="0" indent="0" defTabSz="914400" eaLnBrk="0" fontAlgn="base" hangingPunct="0">
              <a:spcBef>
                <a:spcPct val="0"/>
              </a:spcBef>
              <a:spcAft>
                <a:spcPct val="0"/>
              </a:spcAft>
              <a:buClrTx/>
              <a:buSzTx/>
              <a:buNone/>
            </a:pPr>
            <a:r>
              <a:rPr lang="en-US" altLang="en-US" sz="1900" b="1" dirty="0">
                <a:solidFill>
                  <a:schemeClr val="tx1"/>
                </a:solidFill>
                <a:latin typeface="Abadi Extra Light" panose="020B0204020104020204" pitchFamily="34" charset="0"/>
              </a:rPr>
              <a:t>The Prime areas:</a:t>
            </a:r>
          </a:p>
          <a:p>
            <a:pPr marL="457200" lvl="1" defTabSz="914400" eaLnBrk="0" fontAlgn="base" hangingPunct="0">
              <a:spcBef>
                <a:spcPct val="0"/>
              </a:spcBef>
              <a:spcAft>
                <a:spcPct val="0"/>
              </a:spcAft>
              <a:buClrTx/>
              <a:buSzTx/>
              <a:buFont typeface="Arial" panose="020B0604020202020204" pitchFamily="34" charset="0"/>
              <a:buChar char="•"/>
            </a:pPr>
            <a:r>
              <a:rPr lang="en-US" altLang="en-US" sz="1900" dirty="0">
                <a:solidFill>
                  <a:schemeClr val="tx1"/>
                </a:solidFill>
                <a:latin typeface="Abadi Extra Light" panose="020B0204020104020204" pitchFamily="34" charset="0"/>
              </a:rPr>
              <a:t>Communication and Language (CL)</a:t>
            </a:r>
          </a:p>
          <a:p>
            <a:pPr marL="457200" lvl="1" defTabSz="914400" eaLnBrk="0" fontAlgn="base" hangingPunct="0">
              <a:spcBef>
                <a:spcPct val="0"/>
              </a:spcBef>
              <a:spcAft>
                <a:spcPct val="0"/>
              </a:spcAft>
              <a:buClrTx/>
              <a:buSzTx/>
              <a:buFont typeface="Arial" panose="020B0604020202020204" pitchFamily="34" charset="0"/>
              <a:buChar char="•"/>
            </a:pPr>
            <a:r>
              <a:rPr lang="en-US" altLang="en-US" sz="1900" dirty="0">
                <a:solidFill>
                  <a:schemeClr val="tx1"/>
                </a:solidFill>
                <a:latin typeface="Abadi Extra Light" panose="020B0204020104020204" pitchFamily="34" charset="0"/>
              </a:rPr>
              <a:t>Personal, Social and Emotional Development (PSED)</a:t>
            </a:r>
          </a:p>
          <a:p>
            <a:pPr marL="457200" lvl="1" defTabSz="914400" eaLnBrk="0" fontAlgn="base" hangingPunct="0">
              <a:spcBef>
                <a:spcPct val="0"/>
              </a:spcBef>
              <a:spcAft>
                <a:spcPct val="0"/>
              </a:spcAft>
              <a:buClrTx/>
              <a:buSzTx/>
              <a:buFont typeface="Arial" panose="020B0604020202020204" pitchFamily="34" charset="0"/>
              <a:buChar char="•"/>
            </a:pPr>
            <a:r>
              <a:rPr lang="en-US" altLang="en-US" sz="1900" dirty="0">
                <a:solidFill>
                  <a:schemeClr val="tx1"/>
                </a:solidFill>
                <a:latin typeface="Abadi Extra Light" panose="020B0204020104020204" pitchFamily="34" charset="0"/>
              </a:rPr>
              <a:t>Physical Development (PD)</a:t>
            </a:r>
          </a:p>
          <a:p>
            <a:pPr marL="457200" lvl="1" defTabSz="914400" eaLnBrk="0" fontAlgn="base" hangingPunct="0">
              <a:spcBef>
                <a:spcPct val="0"/>
              </a:spcBef>
              <a:spcAft>
                <a:spcPct val="0"/>
              </a:spcAft>
              <a:buClrTx/>
              <a:buSzTx/>
              <a:buFont typeface="Arial" panose="020B0604020202020204" pitchFamily="34" charset="0"/>
              <a:buChar char="•"/>
            </a:pPr>
            <a:r>
              <a:rPr lang="en-US" altLang="en-US" sz="1900" dirty="0">
                <a:solidFill>
                  <a:schemeClr val="tx1"/>
                </a:solidFill>
                <a:latin typeface="Abadi Extra Light" panose="020B0204020104020204" pitchFamily="34" charset="0"/>
              </a:rPr>
              <a:t>Literacy (L)</a:t>
            </a:r>
          </a:p>
          <a:p>
            <a:pPr marL="457200" lvl="1" indent="0" defTabSz="914400" eaLnBrk="0" fontAlgn="base" hangingPunct="0">
              <a:spcBef>
                <a:spcPct val="0"/>
              </a:spcBef>
              <a:spcAft>
                <a:spcPct val="0"/>
              </a:spcAft>
              <a:buClrTx/>
              <a:buSzTx/>
              <a:buNone/>
            </a:pPr>
            <a:endParaRPr lang="en-US" altLang="en-US" dirty="0">
              <a:latin typeface="Abadi Extra Light" panose="020B0204020104020204" pitchFamily="34" charset="0"/>
            </a:endParaRPr>
          </a:p>
          <a:p>
            <a:pPr marL="0" lvl="0" indent="0" defTabSz="914400" eaLnBrk="0" fontAlgn="base" hangingPunct="0">
              <a:spcBef>
                <a:spcPct val="0"/>
              </a:spcBef>
              <a:spcAft>
                <a:spcPct val="0"/>
              </a:spcAft>
              <a:buClrTx/>
              <a:buSzTx/>
              <a:buNone/>
            </a:pPr>
            <a:endParaRPr lang="en-US" altLang="en-US" dirty="0">
              <a:latin typeface="Abadi Extra Light" panose="020B0204020104020204" pitchFamily="34" charset="0"/>
            </a:endParaRPr>
          </a:p>
          <a:p>
            <a:pPr marL="0" marR="0" lvl="0" indent="0" defTabSz="914400" rtl="0" eaLnBrk="0" fontAlgn="base" latinLnBrk="0" hangingPunct="0">
              <a:lnSpc>
                <a:spcPct val="90000"/>
              </a:lnSpc>
              <a:spcBef>
                <a:spcPct val="0"/>
              </a:spcBef>
              <a:spcAft>
                <a:spcPts val="600"/>
              </a:spcAft>
              <a:buClrTx/>
              <a:buSzTx/>
              <a:buFontTx/>
              <a:buNone/>
              <a:tabLst/>
            </a:pPr>
            <a:endParaRPr kumimoji="0" lang="en-US" altLang="en-US" sz="2600" b="1" i="0" u="none" strike="noStrike" cap="none" normalizeH="0" baseline="0" dirty="0">
              <a:ln>
                <a:noFill/>
              </a:ln>
              <a:effectLst/>
              <a:latin typeface="Abadi Extra Light" panose="020B0204020104020204" pitchFamily="34" charset="0"/>
            </a:endParaRPr>
          </a:p>
          <a:p>
            <a:pPr marL="0" marR="0" lvl="0" indent="0" defTabSz="914400" rtl="0" eaLnBrk="0" fontAlgn="base" latinLnBrk="0" hangingPunct="0">
              <a:lnSpc>
                <a:spcPct val="90000"/>
              </a:lnSpc>
              <a:spcBef>
                <a:spcPct val="0"/>
              </a:spcBef>
              <a:spcAft>
                <a:spcPts val="600"/>
              </a:spcAft>
              <a:buClrTx/>
              <a:buSzTx/>
              <a:buFontTx/>
              <a:buNone/>
              <a:tabLst/>
            </a:pPr>
            <a:r>
              <a:rPr kumimoji="0" lang="en-US" altLang="en-US" sz="2600" b="1" i="0" u="none" strike="noStrike" cap="none" normalizeH="0" baseline="0" dirty="0">
                <a:ln>
                  <a:noFill/>
                </a:ln>
                <a:effectLst/>
                <a:latin typeface="Abadi Extra Light" panose="020B0204020104020204" pitchFamily="34" charset="0"/>
              </a:rPr>
              <a:t>Early Learning </a:t>
            </a:r>
            <a:r>
              <a:rPr lang="en-US" altLang="en-US" sz="2600" b="1" dirty="0">
                <a:latin typeface="Abadi Extra Light" panose="020B0204020104020204" pitchFamily="34" charset="0"/>
              </a:rPr>
              <a:t>G</a:t>
            </a:r>
            <a:r>
              <a:rPr kumimoji="0" lang="en-US" altLang="en-US" sz="2600" b="1" i="0" u="none" strike="noStrike" cap="none" normalizeH="0" baseline="0" dirty="0">
                <a:ln>
                  <a:noFill/>
                </a:ln>
                <a:effectLst/>
                <a:latin typeface="Abadi Extra Light" panose="020B0204020104020204" pitchFamily="34" charset="0"/>
              </a:rPr>
              <a:t>oals (ELGs)</a:t>
            </a:r>
          </a:p>
          <a:p>
            <a:pPr marR="0" lvl="0" defTabSz="914400" rtl="0" eaLnBrk="0" fontAlgn="base" latinLnBrk="0" hangingPunct="0">
              <a:lnSpc>
                <a:spcPct val="90000"/>
              </a:lnSpc>
              <a:spcBef>
                <a:spcPct val="0"/>
              </a:spcBef>
              <a:spcAft>
                <a:spcPts val="600"/>
              </a:spcAft>
              <a:buClrTx/>
              <a:buSzTx/>
              <a:buFont typeface="Arial" panose="020B0604020202020204" pitchFamily="34" charset="0"/>
              <a:buChar char="•"/>
              <a:tabLst/>
            </a:pPr>
            <a:r>
              <a:rPr kumimoji="0" lang="en-US" altLang="en-US" sz="2200" b="0" i="0" u="none" strike="noStrike" cap="none" normalizeH="0" baseline="0" dirty="0">
                <a:ln>
                  <a:noFill/>
                </a:ln>
                <a:effectLst/>
                <a:latin typeface="Abadi Extra Light" panose="020B0204020104020204" pitchFamily="34" charset="0"/>
              </a:rPr>
              <a:t>The early learning goals gives an overview of the knowledge, skills and understanding that all young children should have gained by the end of the academic year, in which they turn 5, the Reception year.</a:t>
            </a:r>
          </a:p>
          <a:p>
            <a:pPr marL="0" marR="0" lvl="0" indent="0" defTabSz="914400" rtl="0" eaLnBrk="0" fontAlgn="base" latinLnBrk="0" hangingPunct="0">
              <a:lnSpc>
                <a:spcPct val="90000"/>
              </a:lnSpc>
              <a:spcBef>
                <a:spcPct val="0"/>
              </a:spcBef>
              <a:spcAft>
                <a:spcPts val="600"/>
              </a:spcAft>
              <a:buClrTx/>
              <a:buSzTx/>
              <a:buNone/>
              <a:tabLst/>
            </a:pPr>
            <a:endParaRPr kumimoji="0" lang="en-US" altLang="en-US" sz="2200" b="0" i="0" u="none" strike="noStrike" cap="none" normalizeH="0" baseline="0" dirty="0">
              <a:ln>
                <a:noFill/>
              </a:ln>
              <a:effectLst/>
              <a:latin typeface="Abadi Extra Light" panose="020B0204020104020204" pitchFamily="34" charset="0"/>
            </a:endParaRPr>
          </a:p>
          <a:p>
            <a:pPr marR="0" lvl="0" defTabSz="914400" rtl="0" eaLnBrk="0" fontAlgn="base" latinLnBrk="0" hangingPunct="0">
              <a:lnSpc>
                <a:spcPct val="90000"/>
              </a:lnSpc>
              <a:spcBef>
                <a:spcPct val="0"/>
              </a:spcBef>
              <a:spcAft>
                <a:spcPts val="600"/>
              </a:spcAft>
              <a:buClrTx/>
              <a:buSzTx/>
              <a:buFont typeface="Arial" panose="020B0604020202020204" pitchFamily="34" charset="0"/>
              <a:buChar char="•"/>
              <a:tabLst/>
            </a:pPr>
            <a:r>
              <a:rPr kumimoji="0" lang="en-US" altLang="en-US" sz="2200" b="0" i="0" u="none" strike="noStrike" cap="none" normalizeH="0" baseline="0" dirty="0">
                <a:ln>
                  <a:noFill/>
                </a:ln>
                <a:effectLst/>
                <a:latin typeface="Abadi Extra Light" panose="020B0204020104020204" pitchFamily="34" charset="0"/>
              </a:rPr>
              <a:t>They are included here so you can see a child’s expected level of development by the time they turn 5</a:t>
            </a:r>
            <a:r>
              <a:rPr lang="en-US" altLang="en-US" sz="2200" dirty="0">
                <a:latin typeface="Abadi Extra Light" panose="020B0204020104020204" pitchFamily="34" charset="0"/>
              </a:rPr>
              <a:t>:</a:t>
            </a:r>
          </a:p>
          <a:p>
            <a:pPr marL="400050" lvl="1" indent="0" defTabSz="914400">
              <a:lnSpc>
                <a:spcPct val="90000"/>
              </a:lnSpc>
              <a:spcAft>
                <a:spcPts val="600"/>
              </a:spcAft>
              <a:buClrTx/>
              <a:buSzTx/>
              <a:buNone/>
            </a:pPr>
            <a:r>
              <a:rPr lang="en-US" altLang="en-US" sz="2200" dirty="0">
                <a:latin typeface="Abadi Extra Light" panose="020B0204020104020204" pitchFamily="34" charset="0"/>
                <a:hlinkClick r:id="rId2"/>
              </a:rPr>
              <a:t>https://assets.publishing.service.gov.uk/government/uploads/system/uploads/attachment_data/file/974907/EYFS_framework_-_March_2021.pdf</a:t>
            </a:r>
            <a:r>
              <a:rPr lang="en-US" altLang="en-US" sz="2200" dirty="0">
                <a:latin typeface="Abadi Extra Light" panose="020B0204020104020204" pitchFamily="34" charset="0"/>
              </a:rPr>
              <a:t> </a:t>
            </a:r>
          </a:p>
          <a:p>
            <a:pPr marL="400050" lvl="1" indent="0" defTabSz="914400">
              <a:lnSpc>
                <a:spcPct val="90000"/>
              </a:lnSpc>
              <a:spcAft>
                <a:spcPts val="600"/>
              </a:spcAft>
              <a:buClrTx/>
              <a:buSzTx/>
              <a:buNone/>
            </a:pPr>
            <a:endParaRPr kumimoji="0" lang="en-US" altLang="en-US" sz="2200" b="0" i="0" u="none" strike="noStrike" cap="none" normalizeH="0" baseline="0" dirty="0">
              <a:ln>
                <a:noFill/>
              </a:ln>
              <a:effectLst/>
              <a:latin typeface="Abadi Extra Light" panose="020B0204020104020204" pitchFamily="34" charset="0"/>
            </a:endParaRPr>
          </a:p>
          <a:p>
            <a:pPr marR="0" lvl="0" defTabSz="914400" rtl="0" eaLnBrk="0" fontAlgn="base" latinLnBrk="0" hangingPunct="0">
              <a:lnSpc>
                <a:spcPct val="90000"/>
              </a:lnSpc>
              <a:spcBef>
                <a:spcPct val="0"/>
              </a:spcBef>
              <a:spcAft>
                <a:spcPts val="600"/>
              </a:spcAft>
              <a:buClrTx/>
              <a:buSzTx/>
              <a:buFont typeface="Arial" panose="020B0604020202020204" pitchFamily="34" charset="0"/>
              <a:buChar char="•"/>
              <a:tabLst/>
            </a:pPr>
            <a:r>
              <a:rPr kumimoji="0" lang="en-US" altLang="en-US" sz="2200" b="0" i="0" u="none" strike="noStrike" cap="none" normalizeH="0" baseline="0" dirty="0">
                <a:ln>
                  <a:noFill/>
                </a:ln>
                <a:effectLst/>
                <a:latin typeface="Abadi Extra Light" panose="020B0204020104020204" pitchFamily="34" charset="0"/>
              </a:rPr>
              <a:t>The early learning goals are not a curriculum but used as an assessment tool during the summer term of the Reception year.</a:t>
            </a:r>
            <a:endParaRPr kumimoji="0" lang="en-US" altLang="en-US" sz="2200" b="1" i="0" u="none" strike="noStrike" cap="none" normalizeH="0" baseline="0" dirty="0">
              <a:ln>
                <a:noFill/>
              </a:ln>
              <a:effectLst/>
              <a:latin typeface="Abadi Extra Light" panose="020B0204020104020204" pitchFamily="34" charset="0"/>
            </a:endParaRPr>
          </a:p>
          <a:p>
            <a:endParaRPr lang="en-GB" dirty="0"/>
          </a:p>
        </p:txBody>
      </p:sp>
      <p:sp>
        <p:nvSpPr>
          <p:cNvPr id="4" name="TextBox 3">
            <a:extLst>
              <a:ext uri="{FF2B5EF4-FFF2-40B4-BE49-F238E27FC236}">
                <a16:creationId xmlns:a16="http://schemas.microsoft.com/office/drawing/2014/main" id="{1A30F041-ED64-5CFD-E2AF-8A274C83BB2A}"/>
              </a:ext>
            </a:extLst>
          </p:cNvPr>
          <p:cNvSpPr txBox="1"/>
          <p:nvPr/>
        </p:nvSpPr>
        <p:spPr>
          <a:xfrm>
            <a:off x="5946458" y="1424373"/>
            <a:ext cx="4394446" cy="1477328"/>
          </a:xfrm>
          <a:prstGeom prst="rect">
            <a:avLst/>
          </a:prstGeom>
          <a:noFill/>
        </p:spPr>
        <p:txBody>
          <a:bodyPr wrap="square" rtlCol="0">
            <a:spAutoFit/>
          </a:bodyPr>
          <a:lstStyle/>
          <a:p>
            <a:pPr marL="57150" indent="0" defTabSz="914400" eaLnBrk="0" fontAlgn="base" hangingPunct="0">
              <a:spcBef>
                <a:spcPct val="0"/>
              </a:spcBef>
              <a:spcAft>
                <a:spcPct val="0"/>
              </a:spcAft>
              <a:buClrTx/>
              <a:buSzTx/>
              <a:buNone/>
            </a:pPr>
            <a:r>
              <a:rPr lang="en-US" altLang="en-US" b="1" dirty="0">
                <a:latin typeface="Abadi Extra Light" panose="020B0204020104020204" pitchFamily="34" charset="0"/>
              </a:rPr>
              <a:t>The Specific areas:</a:t>
            </a:r>
            <a:endParaRPr lang="en-US" altLang="en-US" dirty="0">
              <a:latin typeface="Abadi Extra Light" panose="020B0204020104020204" pitchFamily="34" charset="0"/>
            </a:endParaRPr>
          </a:p>
          <a:p>
            <a:pPr lvl="1" defTabSz="914400" eaLnBrk="0" fontAlgn="base" hangingPunct="0">
              <a:spcBef>
                <a:spcPct val="0"/>
              </a:spcBef>
              <a:spcAft>
                <a:spcPct val="0"/>
              </a:spcAft>
              <a:buClrTx/>
              <a:buSzTx/>
              <a:buFont typeface="Arial" panose="020B0604020202020204" pitchFamily="34" charset="0"/>
              <a:buChar char="•"/>
            </a:pPr>
            <a:r>
              <a:rPr lang="en-US" altLang="en-US" dirty="0">
                <a:latin typeface="Abadi Extra Light" panose="020B0204020104020204" pitchFamily="34" charset="0"/>
              </a:rPr>
              <a:t>Mathematics (M)</a:t>
            </a:r>
          </a:p>
          <a:p>
            <a:pPr lvl="1" defTabSz="914400" eaLnBrk="0" fontAlgn="base" hangingPunct="0">
              <a:spcBef>
                <a:spcPct val="0"/>
              </a:spcBef>
              <a:spcAft>
                <a:spcPct val="0"/>
              </a:spcAft>
              <a:buClrTx/>
              <a:buSzTx/>
              <a:buFont typeface="Arial" panose="020B0604020202020204" pitchFamily="34" charset="0"/>
              <a:buChar char="•"/>
            </a:pPr>
            <a:r>
              <a:rPr lang="en-US" altLang="en-US" dirty="0">
                <a:latin typeface="Abadi Extra Light" panose="020B0204020104020204" pitchFamily="34" charset="0"/>
              </a:rPr>
              <a:t>Understanding the World (UW)</a:t>
            </a:r>
          </a:p>
          <a:p>
            <a:pPr lvl="1" defTabSz="914400" eaLnBrk="0" fontAlgn="base" hangingPunct="0">
              <a:spcBef>
                <a:spcPct val="0"/>
              </a:spcBef>
              <a:spcAft>
                <a:spcPct val="0"/>
              </a:spcAft>
              <a:buClrTx/>
              <a:buSzTx/>
              <a:buFont typeface="Arial" panose="020B0604020202020204" pitchFamily="34" charset="0"/>
              <a:buChar char="•"/>
            </a:pPr>
            <a:r>
              <a:rPr lang="en-US" altLang="en-US" dirty="0">
                <a:latin typeface="Abadi Extra Light" panose="020B0204020104020204" pitchFamily="34" charset="0"/>
              </a:rPr>
              <a:t>Expressive Arts and Design (EAD)</a:t>
            </a:r>
          </a:p>
          <a:p>
            <a:endParaRPr lang="en-GB" dirty="0"/>
          </a:p>
        </p:txBody>
      </p:sp>
    </p:spTree>
    <p:extLst>
      <p:ext uri="{BB962C8B-B14F-4D97-AF65-F5344CB8AC3E}">
        <p14:creationId xmlns:p14="http://schemas.microsoft.com/office/powerpoint/2010/main" val="1201704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9608" y="255452"/>
            <a:ext cx="9391799" cy="1320800"/>
          </a:xfrm>
        </p:spPr>
        <p:txBody>
          <a:bodyPr/>
          <a:lstStyle/>
          <a:p>
            <a:pPr algn="ctr"/>
            <a:r>
              <a:rPr lang="en-GB" dirty="0">
                <a:solidFill>
                  <a:schemeClr val="tx1"/>
                </a:solidFill>
                <a:latin typeface="Abadi Extra Light" panose="020B0204020104020204" pitchFamily="34" charset="0"/>
                <a:cs typeface="Calibri" charset="0"/>
              </a:rPr>
              <a:t>How can you help?</a:t>
            </a:r>
          </a:p>
        </p:txBody>
      </p:sp>
      <p:sp>
        <p:nvSpPr>
          <p:cNvPr id="3" name="Content Placeholder 2"/>
          <p:cNvSpPr>
            <a:spLocks noGrp="1"/>
          </p:cNvSpPr>
          <p:nvPr>
            <p:ph idx="1"/>
          </p:nvPr>
        </p:nvSpPr>
        <p:spPr>
          <a:xfrm>
            <a:off x="314944" y="1122621"/>
            <a:ext cx="8576033" cy="4403000"/>
          </a:xfrm>
        </p:spPr>
        <p:txBody>
          <a:bodyPr>
            <a:normAutofit fontScale="25000" lnSpcReduction="20000"/>
          </a:bodyPr>
          <a:lstStyle/>
          <a:p>
            <a:pPr algn="just">
              <a:buFont typeface="Arial" charset="0"/>
              <a:buChar char="•"/>
            </a:pPr>
            <a:r>
              <a:rPr lang="en-GB" sz="9600" b="1" dirty="0">
                <a:solidFill>
                  <a:schemeClr val="tx1"/>
                </a:solidFill>
                <a:latin typeface="Abadi Extra Light" panose="020B0204020104020204" pitchFamily="34" charset="0"/>
                <a:cs typeface="Calibri" charset="0"/>
              </a:rPr>
              <a:t>Communication</a:t>
            </a:r>
            <a:r>
              <a:rPr lang="en-GB" sz="9600" dirty="0">
                <a:solidFill>
                  <a:schemeClr val="tx1"/>
                </a:solidFill>
                <a:latin typeface="Abadi Extra Light" panose="020B0204020104020204" pitchFamily="34" charset="0"/>
                <a:cs typeface="Calibri" charset="0"/>
              </a:rPr>
              <a:t> skills are key – talk lots!</a:t>
            </a:r>
          </a:p>
          <a:p>
            <a:pPr algn="just">
              <a:buFont typeface="Arial" charset="0"/>
              <a:buChar char="•"/>
            </a:pPr>
            <a:r>
              <a:rPr lang="en-GB" sz="9600" dirty="0">
                <a:solidFill>
                  <a:schemeClr val="tx1"/>
                </a:solidFill>
                <a:latin typeface="Abadi Extra Light" panose="020B0204020104020204" pitchFamily="34" charset="0"/>
                <a:cs typeface="Calibri" charset="0"/>
              </a:rPr>
              <a:t>Share </a:t>
            </a:r>
            <a:r>
              <a:rPr lang="en-GB" sz="9600" b="1" dirty="0">
                <a:solidFill>
                  <a:schemeClr val="tx1"/>
                </a:solidFill>
                <a:latin typeface="Abadi Extra Light" panose="020B0204020104020204" pitchFamily="34" charset="0"/>
                <a:cs typeface="Calibri" charset="0"/>
              </a:rPr>
              <a:t>books</a:t>
            </a:r>
            <a:r>
              <a:rPr lang="en-GB" sz="9600" dirty="0">
                <a:solidFill>
                  <a:schemeClr val="tx1"/>
                </a:solidFill>
                <a:latin typeface="Abadi Extra Light" panose="020B0204020104020204" pitchFamily="34" charset="0"/>
                <a:cs typeface="Calibri" charset="0"/>
              </a:rPr>
              <a:t> with your child.</a:t>
            </a:r>
          </a:p>
          <a:p>
            <a:pPr algn="just">
              <a:buFont typeface="Arial" charset="0"/>
              <a:buChar char="•"/>
            </a:pPr>
            <a:r>
              <a:rPr lang="en-GB" sz="9600" b="1" dirty="0">
                <a:solidFill>
                  <a:schemeClr val="tx1"/>
                </a:solidFill>
                <a:latin typeface="Abadi Extra Light" panose="020B0204020104020204" pitchFamily="34" charset="0"/>
                <a:cs typeface="Calibri" charset="0"/>
              </a:rPr>
              <a:t>Foster curiosity </a:t>
            </a:r>
            <a:r>
              <a:rPr lang="en-GB" sz="9600" dirty="0">
                <a:solidFill>
                  <a:schemeClr val="tx1"/>
                </a:solidFill>
                <a:latin typeface="Abadi Extra Light" panose="020B0204020104020204" pitchFamily="34" charset="0"/>
                <a:cs typeface="Calibri" charset="0"/>
              </a:rPr>
              <a:t>in the world around them.</a:t>
            </a:r>
          </a:p>
          <a:p>
            <a:pPr algn="just">
              <a:buFont typeface="Arial" charset="0"/>
              <a:buChar char="•"/>
            </a:pPr>
            <a:r>
              <a:rPr lang="en-GB" sz="9600" b="1" dirty="0">
                <a:solidFill>
                  <a:schemeClr val="tx1"/>
                </a:solidFill>
                <a:latin typeface="Abadi Extra Light" panose="020B0204020104020204" pitchFamily="34" charset="0"/>
                <a:cs typeface="Calibri" charset="0"/>
              </a:rPr>
              <a:t>Play</a:t>
            </a:r>
            <a:r>
              <a:rPr lang="en-GB" sz="9600" dirty="0">
                <a:solidFill>
                  <a:schemeClr val="tx1"/>
                </a:solidFill>
                <a:latin typeface="Abadi Extra Light" panose="020B0204020104020204" pitchFamily="34" charset="0"/>
                <a:cs typeface="Calibri" charset="0"/>
              </a:rPr>
              <a:t> board games to develop turn taking.</a:t>
            </a:r>
          </a:p>
          <a:p>
            <a:pPr algn="just">
              <a:buFont typeface="Arial" charset="0"/>
              <a:buChar char="•"/>
            </a:pPr>
            <a:r>
              <a:rPr lang="en-GB" sz="9600" b="1" dirty="0">
                <a:solidFill>
                  <a:schemeClr val="tx1"/>
                </a:solidFill>
                <a:latin typeface="Abadi Extra Light" panose="020B0204020104020204" pitchFamily="34" charset="0"/>
                <a:cs typeface="Calibri" charset="0"/>
              </a:rPr>
              <a:t>Gross and fine motor skills </a:t>
            </a:r>
            <a:r>
              <a:rPr lang="mr-IN" sz="9600" dirty="0">
                <a:solidFill>
                  <a:schemeClr val="tx1"/>
                </a:solidFill>
                <a:latin typeface="Abadi Extra Light" panose="020B0204020104020204" pitchFamily="34" charset="0"/>
              </a:rPr>
              <a:t>–</a:t>
            </a:r>
            <a:r>
              <a:rPr lang="en-GB" sz="9600" dirty="0">
                <a:solidFill>
                  <a:schemeClr val="tx1"/>
                </a:solidFill>
                <a:latin typeface="Abadi Extra Light" panose="020B0204020104020204" pitchFamily="34" charset="0"/>
                <a:cs typeface="Calibri" charset="0"/>
              </a:rPr>
              <a:t> Lego and cooking opportunities are wonderful for this!</a:t>
            </a:r>
          </a:p>
          <a:p>
            <a:pPr algn="just">
              <a:buFont typeface="Arial" charset="0"/>
              <a:buChar char="•"/>
            </a:pPr>
            <a:r>
              <a:rPr lang="en-GB" sz="9600" b="1" dirty="0">
                <a:solidFill>
                  <a:schemeClr val="tx1"/>
                </a:solidFill>
                <a:latin typeface="Abadi Extra Light" panose="020B0204020104020204" pitchFamily="34" charset="0"/>
                <a:cs typeface="Calibri" charset="0"/>
              </a:rPr>
              <a:t>Go outdoors </a:t>
            </a:r>
            <a:r>
              <a:rPr lang="en-GB" sz="9600" dirty="0">
                <a:solidFill>
                  <a:schemeClr val="tx1"/>
                </a:solidFill>
                <a:latin typeface="Abadi Extra Light" panose="020B0204020104020204" pitchFamily="34" charset="0"/>
                <a:cs typeface="Calibri" charset="0"/>
              </a:rPr>
              <a:t>and encourage your child to engage with all his/her senses.</a:t>
            </a:r>
          </a:p>
          <a:p>
            <a:pPr algn="just">
              <a:buFont typeface="Arial" charset="0"/>
              <a:buChar char="•"/>
            </a:pPr>
            <a:r>
              <a:rPr lang="en-GB" sz="9600" dirty="0">
                <a:solidFill>
                  <a:schemeClr val="tx1"/>
                </a:solidFill>
                <a:latin typeface="Abadi Extra Light" panose="020B0204020104020204" pitchFamily="34" charset="0"/>
                <a:cs typeface="Calibri" charset="0"/>
              </a:rPr>
              <a:t>Support your child to </a:t>
            </a:r>
            <a:r>
              <a:rPr lang="en-GB" sz="9600" b="1" dirty="0">
                <a:solidFill>
                  <a:schemeClr val="tx1"/>
                </a:solidFill>
                <a:latin typeface="Abadi Extra Light" panose="020B0204020104020204" pitchFamily="34" charset="0"/>
                <a:cs typeface="Calibri" charset="0"/>
              </a:rPr>
              <a:t>take risks </a:t>
            </a:r>
            <a:r>
              <a:rPr lang="en-GB" sz="9600" dirty="0">
                <a:solidFill>
                  <a:schemeClr val="tx1"/>
                </a:solidFill>
                <a:latin typeface="Abadi Extra Light" panose="020B0204020104020204" pitchFamily="34" charset="0"/>
                <a:cs typeface="Calibri" charset="0"/>
              </a:rPr>
              <a:t>in their learning</a:t>
            </a:r>
          </a:p>
          <a:p>
            <a:pPr algn="just">
              <a:buFont typeface="Arial" charset="0"/>
              <a:buChar char="•"/>
            </a:pPr>
            <a:r>
              <a:rPr lang="en-GB" sz="9600" b="1" dirty="0">
                <a:solidFill>
                  <a:schemeClr val="tx1"/>
                </a:solidFill>
                <a:latin typeface="Abadi Extra Light" panose="020B0204020104020204" pitchFamily="34" charset="0"/>
                <a:cs typeface="Calibri" charset="0"/>
              </a:rPr>
              <a:t>Develop independence </a:t>
            </a:r>
            <a:r>
              <a:rPr lang="en-GB" sz="9600" dirty="0">
                <a:solidFill>
                  <a:schemeClr val="tx1"/>
                </a:solidFill>
                <a:latin typeface="Abadi Extra Light" panose="020B0204020104020204" pitchFamily="34" charset="0"/>
                <a:cs typeface="Calibri" charset="0"/>
              </a:rPr>
              <a:t>by encouraging your child to have a go at dressing themselves and keeping their belongings tidy (!)</a:t>
            </a:r>
          </a:p>
          <a:p>
            <a:pPr algn="just">
              <a:buFont typeface="Arial" charset="0"/>
              <a:buChar char="•"/>
            </a:pPr>
            <a:r>
              <a:rPr lang="en-GB" sz="9600" dirty="0">
                <a:solidFill>
                  <a:schemeClr val="tx1"/>
                </a:solidFill>
                <a:latin typeface="Abadi Extra Light" panose="020B0204020104020204" pitchFamily="34" charset="0"/>
                <a:cs typeface="Calibri" charset="0"/>
              </a:rPr>
              <a:t>Have a regular bed time routine.</a:t>
            </a:r>
          </a:p>
          <a:p>
            <a:pPr algn="just">
              <a:buFont typeface="Arial" charset="0"/>
              <a:buChar char="•"/>
            </a:pPr>
            <a:r>
              <a:rPr lang="en-GB" sz="9600" dirty="0">
                <a:solidFill>
                  <a:schemeClr val="tx1"/>
                </a:solidFill>
                <a:latin typeface="Abadi Extra Light" panose="020B0204020104020204" pitchFamily="34" charset="0"/>
                <a:cs typeface="Calibri" charset="0"/>
              </a:rPr>
              <a:t>Please share your queries and questions and let us know of any change in your personal circumstances. </a:t>
            </a:r>
            <a:r>
              <a:rPr lang="en-GB" sz="9600" b="1" dirty="0">
                <a:solidFill>
                  <a:schemeClr val="tx1"/>
                </a:solidFill>
                <a:latin typeface="Abadi Extra Light" panose="020B0204020104020204" pitchFamily="34" charset="0"/>
                <a:cs typeface="Calibri" charset="0"/>
              </a:rPr>
              <a:t>Our door is always open and we are here to help.</a:t>
            </a:r>
          </a:p>
          <a:p>
            <a:pPr algn="just"/>
            <a:endParaRPr lang="en-GB" dirty="0"/>
          </a:p>
        </p:txBody>
      </p:sp>
      <p:pic>
        <p:nvPicPr>
          <p:cNvPr id="4" name="Picture 3">
            <a:extLst>
              <a:ext uri="{FF2B5EF4-FFF2-40B4-BE49-F238E27FC236}">
                <a16:creationId xmlns:a16="http://schemas.microsoft.com/office/drawing/2014/main" id="{5D1955DC-5BDF-47E8-80C3-EB5790B6C2FB}"/>
              </a:ext>
            </a:extLst>
          </p:cNvPr>
          <p:cNvPicPr>
            <a:picLocks noChangeAspect="1"/>
          </p:cNvPicPr>
          <p:nvPr/>
        </p:nvPicPr>
        <p:blipFill>
          <a:blip r:embed="rId3"/>
          <a:stretch>
            <a:fillRect/>
          </a:stretch>
        </p:blipFill>
        <p:spPr>
          <a:xfrm>
            <a:off x="9329679" y="3864483"/>
            <a:ext cx="2602375" cy="2767136"/>
          </a:xfrm>
          <a:prstGeom prst="rect">
            <a:avLst/>
          </a:prstGeom>
        </p:spPr>
      </p:pic>
      <p:pic>
        <p:nvPicPr>
          <p:cNvPr id="5" name="Picture 4">
            <a:extLst>
              <a:ext uri="{FF2B5EF4-FFF2-40B4-BE49-F238E27FC236}">
                <a16:creationId xmlns:a16="http://schemas.microsoft.com/office/drawing/2014/main" id="{223EF9F4-C60E-4833-848D-8117D7763ED3}"/>
              </a:ext>
            </a:extLst>
          </p:cNvPr>
          <p:cNvPicPr>
            <a:picLocks noChangeAspect="1"/>
          </p:cNvPicPr>
          <p:nvPr/>
        </p:nvPicPr>
        <p:blipFill>
          <a:blip r:embed="rId4"/>
          <a:stretch>
            <a:fillRect/>
          </a:stretch>
        </p:blipFill>
        <p:spPr>
          <a:xfrm>
            <a:off x="9329679" y="226381"/>
            <a:ext cx="2602375" cy="3298148"/>
          </a:xfrm>
          <a:prstGeom prst="rect">
            <a:avLst/>
          </a:prstGeom>
        </p:spPr>
      </p:pic>
      <p:pic>
        <p:nvPicPr>
          <p:cNvPr id="6" name="Picture 5">
            <a:extLst>
              <a:ext uri="{FF2B5EF4-FFF2-40B4-BE49-F238E27FC236}">
                <a16:creationId xmlns:a16="http://schemas.microsoft.com/office/drawing/2014/main" id="{0CDCB8A4-C81A-48D3-8EE2-8939BDFEB530}"/>
              </a:ext>
            </a:extLst>
          </p:cNvPr>
          <p:cNvPicPr>
            <a:picLocks noChangeAspect="1"/>
          </p:cNvPicPr>
          <p:nvPr/>
        </p:nvPicPr>
        <p:blipFill>
          <a:blip r:embed="rId5"/>
          <a:stretch>
            <a:fillRect/>
          </a:stretch>
        </p:blipFill>
        <p:spPr>
          <a:xfrm>
            <a:off x="5959129" y="255452"/>
            <a:ext cx="2931848" cy="2531069"/>
          </a:xfrm>
          <a:prstGeom prst="rect">
            <a:avLst/>
          </a:prstGeom>
        </p:spPr>
      </p:pic>
    </p:spTree>
    <p:extLst>
      <p:ext uri="{BB962C8B-B14F-4D97-AF65-F5344CB8AC3E}">
        <p14:creationId xmlns:p14="http://schemas.microsoft.com/office/powerpoint/2010/main" val="1080329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2" name="TextBox 1">
            <a:extLst>
              <a:ext uri="{FF2B5EF4-FFF2-40B4-BE49-F238E27FC236}">
                <a16:creationId xmlns:a16="http://schemas.microsoft.com/office/drawing/2014/main" id="{6C91D203-F83E-C6E8-8B30-5BE34CF5F2B4}"/>
              </a:ext>
            </a:extLst>
          </p:cNvPr>
          <p:cNvSpPr txBox="1"/>
          <p:nvPr/>
        </p:nvSpPr>
        <p:spPr>
          <a:xfrm>
            <a:off x="4988243" y="1908491"/>
            <a:ext cx="5656978" cy="3041018"/>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Autofit/>
          </a:bodyPr>
          <a:lstStyle/>
          <a:p>
            <a:pPr algn="ctr" defTabSz="457200">
              <a:lnSpc>
                <a:spcPct val="90000"/>
              </a:lnSpc>
              <a:spcBef>
                <a:spcPct val="0"/>
              </a:spcBef>
              <a:spcAft>
                <a:spcPts val="600"/>
              </a:spcAft>
            </a:pPr>
            <a:r>
              <a:rPr lang="en-US" sz="4000" dirty="0">
                <a:solidFill>
                  <a:schemeClr val="accent2">
                    <a:lumMod val="50000"/>
                  </a:schemeClr>
                </a:solidFill>
                <a:latin typeface="+mj-lt"/>
                <a:ea typeface="+mj-ea"/>
                <a:cs typeface="+mj-cs"/>
              </a:rPr>
              <a:t>'Meet The Teacher'</a:t>
            </a:r>
          </a:p>
          <a:p>
            <a:pPr algn="ctr" defTabSz="457200">
              <a:lnSpc>
                <a:spcPct val="90000"/>
              </a:lnSpc>
              <a:spcBef>
                <a:spcPct val="0"/>
              </a:spcBef>
              <a:spcAft>
                <a:spcPts val="600"/>
              </a:spcAft>
            </a:pPr>
            <a:r>
              <a:rPr lang="en-US" sz="4000" dirty="0">
                <a:solidFill>
                  <a:schemeClr val="accent2">
                    <a:lumMod val="50000"/>
                  </a:schemeClr>
                </a:solidFill>
                <a:latin typeface="+mj-lt"/>
                <a:ea typeface="+mj-ea"/>
                <a:cs typeface="+mj-cs"/>
              </a:rPr>
              <a:t>September 2023</a:t>
            </a:r>
          </a:p>
          <a:p>
            <a:pPr algn="ctr" defTabSz="457200">
              <a:lnSpc>
                <a:spcPct val="90000"/>
              </a:lnSpc>
              <a:spcBef>
                <a:spcPct val="0"/>
              </a:spcBef>
              <a:spcAft>
                <a:spcPts val="600"/>
              </a:spcAft>
            </a:pPr>
            <a:r>
              <a:rPr lang="en-US" sz="4000" b="1" dirty="0">
                <a:solidFill>
                  <a:schemeClr val="accent2">
                    <a:lumMod val="50000"/>
                  </a:schemeClr>
                </a:solidFill>
                <a:latin typeface="+mj-lt"/>
                <a:ea typeface="+mj-ea"/>
                <a:cs typeface="+mj-cs"/>
              </a:rPr>
              <a:t>Welcome to Reception</a:t>
            </a:r>
          </a:p>
          <a:p>
            <a:pPr algn="ctr" defTabSz="457200">
              <a:lnSpc>
                <a:spcPct val="90000"/>
              </a:lnSpc>
              <a:spcBef>
                <a:spcPct val="0"/>
              </a:spcBef>
              <a:spcAft>
                <a:spcPts val="600"/>
              </a:spcAft>
            </a:pPr>
            <a:endParaRPr lang="en-US" sz="3500" dirty="0">
              <a:solidFill>
                <a:srgbClr val="FF0000"/>
              </a:solidFill>
              <a:ea typeface="+mj-ea"/>
              <a:cs typeface="+mj-cs"/>
            </a:endParaRPr>
          </a:p>
          <a:p>
            <a:pPr algn="ctr" defTabSz="457200">
              <a:lnSpc>
                <a:spcPct val="90000"/>
              </a:lnSpc>
              <a:spcBef>
                <a:spcPct val="0"/>
              </a:spcBef>
              <a:spcAft>
                <a:spcPts val="600"/>
              </a:spcAft>
            </a:pPr>
            <a:r>
              <a:rPr lang="en-US" sz="3500" dirty="0">
                <a:solidFill>
                  <a:srgbClr val="FF0000"/>
                </a:solidFill>
                <a:ea typeface="+mj-ea"/>
                <a:cs typeface="+mj-cs"/>
              </a:rPr>
              <a:t>Miss Stanley &amp; Ingleby</a:t>
            </a:r>
          </a:p>
        </p:txBody>
      </p:sp>
      <p:pic>
        <p:nvPicPr>
          <p:cNvPr id="3" name="Picture 3" descr="A picture containing text&#10;&#10;Description automatically generated">
            <a:extLst>
              <a:ext uri="{FF2B5EF4-FFF2-40B4-BE49-F238E27FC236}">
                <a16:creationId xmlns:a16="http://schemas.microsoft.com/office/drawing/2014/main" id="{A6A8F39C-700E-A831-3443-6C5C15A40803}"/>
              </a:ext>
            </a:extLst>
          </p:cNvPr>
          <p:cNvPicPr>
            <a:picLocks noChangeAspect="1"/>
          </p:cNvPicPr>
          <p:nvPr/>
        </p:nvPicPr>
        <p:blipFill>
          <a:blip r:embed="rId3"/>
          <a:stretch>
            <a:fillRect/>
          </a:stretch>
        </p:blipFill>
        <p:spPr>
          <a:xfrm>
            <a:off x="888604" y="1298514"/>
            <a:ext cx="3765692" cy="4268942"/>
          </a:xfrm>
          <a:prstGeom prst="rect">
            <a:avLst/>
          </a:prstGeom>
        </p:spPr>
      </p:pic>
    </p:spTree>
    <p:extLst>
      <p:ext uri="{BB962C8B-B14F-4D97-AF65-F5344CB8AC3E}">
        <p14:creationId xmlns:p14="http://schemas.microsoft.com/office/powerpoint/2010/main" val="42029688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2" name="TextBox 1">
            <a:extLst>
              <a:ext uri="{FF2B5EF4-FFF2-40B4-BE49-F238E27FC236}">
                <a16:creationId xmlns:a16="http://schemas.microsoft.com/office/drawing/2014/main" id="{6C91D203-F83E-C6E8-8B30-5BE34CF5F2B4}"/>
              </a:ext>
            </a:extLst>
          </p:cNvPr>
          <p:cNvSpPr txBox="1"/>
          <p:nvPr/>
        </p:nvSpPr>
        <p:spPr>
          <a:xfrm>
            <a:off x="1009555" y="134220"/>
            <a:ext cx="9764634" cy="879789"/>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defTabSz="457200">
              <a:lnSpc>
                <a:spcPct val="90000"/>
              </a:lnSpc>
              <a:spcBef>
                <a:spcPct val="0"/>
              </a:spcBef>
              <a:spcAft>
                <a:spcPts val="600"/>
              </a:spcAft>
            </a:pPr>
            <a:r>
              <a:rPr lang="en-US" sz="4400" b="1" u="sng" dirty="0">
                <a:solidFill>
                  <a:schemeClr val="accent2">
                    <a:lumMod val="50000"/>
                  </a:schemeClr>
                </a:solidFill>
                <a:ea typeface="+mj-ea"/>
                <a:cs typeface="+mj-cs"/>
              </a:rPr>
              <a:t>How can parents help?</a:t>
            </a:r>
          </a:p>
        </p:txBody>
      </p:sp>
      <p:sp>
        <p:nvSpPr>
          <p:cNvPr id="76" name="Google Shape;76;p1"/>
          <p:cNvSpPr txBox="1"/>
          <p:nvPr/>
        </p:nvSpPr>
        <p:spPr>
          <a:xfrm>
            <a:off x="1727156" y="3846184"/>
            <a:ext cx="7268400" cy="984845"/>
          </a:xfrm>
          <a:prstGeom prst="rect">
            <a:avLst/>
          </a:prstGeom>
          <a:noFill/>
          <a:ln>
            <a:noFill/>
          </a:ln>
        </p:spPr>
        <p:txBody>
          <a:bodyPr spcFirstLastPara="1" wrap="square" lIns="121900" tIns="121900" rIns="121900" bIns="121900" anchor="t" anchorCtr="0">
            <a:spAutoFit/>
          </a:bodyPr>
          <a:lstStyle/>
          <a:p>
            <a:pPr algn="ctr">
              <a:buClr>
                <a:srgbClr val="000000"/>
              </a:buClr>
              <a:buSzPts val="3600"/>
            </a:pPr>
            <a:endParaRPr sz="4800">
              <a:solidFill>
                <a:srgbClr val="B5121B"/>
              </a:solidFill>
              <a:latin typeface="PT Sans"/>
              <a:ea typeface="PT Sans"/>
              <a:cs typeface="PT Sans"/>
              <a:sym typeface="PT Sans"/>
            </a:endParaRPr>
          </a:p>
        </p:txBody>
      </p:sp>
      <p:pic>
        <p:nvPicPr>
          <p:cNvPr id="5" name="Picture 3" descr="A picture containing text&#10;&#10;Description automatically generated">
            <a:extLst>
              <a:ext uri="{FF2B5EF4-FFF2-40B4-BE49-F238E27FC236}">
                <a16:creationId xmlns:a16="http://schemas.microsoft.com/office/drawing/2014/main" id="{7F6239C7-25EF-9F1C-5F06-69CAF3A61A6E}"/>
              </a:ext>
            </a:extLst>
          </p:cNvPr>
          <p:cNvPicPr>
            <a:picLocks noChangeAspect="1"/>
          </p:cNvPicPr>
          <p:nvPr/>
        </p:nvPicPr>
        <p:blipFill>
          <a:blip r:embed="rId3"/>
          <a:stretch>
            <a:fillRect/>
          </a:stretch>
        </p:blipFill>
        <p:spPr>
          <a:xfrm>
            <a:off x="10639824" y="5203764"/>
            <a:ext cx="1289192" cy="1435255"/>
          </a:xfrm>
          <a:prstGeom prst="rect">
            <a:avLst/>
          </a:prstGeom>
        </p:spPr>
      </p:pic>
      <p:pic>
        <p:nvPicPr>
          <p:cNvPr id="4" name="Picture 5" descr="Text&#10;&#10;Description automatically generated">
            <a:extLst>
              <a:ext uri="{FF2B5EF4-FFF2-40B4-BE49-F238E27FC236}">
                <a16:creationId xmlns:a16="http://schemas.microsoft.com/office/drawing/2014/main" id="{5C4F273B-DD31-3124-01D9-72FCA5BCB7D7}"/>
              </a:ext>
            </a:extLst>
          </p:cNvPr>
          <p:cNvPicPr>
            <a:picLocks noChangeAspect="1"/>
          </p:cNvPicPr>
          <p:nvPr/>
        </p:nvPicPr>
        <p:blipFill>
          <a:blip r:embed="rId4"/>
          <a:stretch>
            <a:fillRect/>
          </a:stretch>
        </p:blipFill>
        <p:spPr>
          <a:xfrm>
            <a:off x="7001300" y="1872094"/>
            <a:ext cx="4600574" cy="4435404"/>
          </a:xfrm>
          <a:prstGeom prst="rect">
            <a:avLst/>
          </a:prstGeom>
        </p:spPr>
      </p:pic>
      <p:sp>
        <p:nvSpPr>
          <p:cNvPr id="3" name="TextBox 2">
            <a:extLst>
              <a:ext uri="{FF2B5EF4-FFF2-40B4-BE49-F238E27FC236}">
                <a16:creationId xmlns:a16="http://schemas.microsoft.com/office/drawing/2014/main" id="{D9B110E1-1194-BB80-AA06-A3FFF6C8A1CB}"/>
              </a:ext>
            </a:extLst>
          </p:cNvPr>
          <p:cNvSpPr txBox="1"/>
          <p:nvPr/>
        </p:nvSpPr>
        <p:spPr>
          <a:xfrm>
            <a:off x="1077515" y="1232296"/>
            <a:ext cx="10537028"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b="1" dirty="0">
                <a:solidFill>
                  <a:schemeClr val="accent2">
                    <a:lumMod val="50000"/>
                  </a:schemeClr>
                </a:solidFill>
                <a:ea typeface="+mn-lt"/>
                <a:cs typeface="+mn-lt"/>
              </a:rPr>
              <a:t>Read, read and read some more! </a:t>
            </a:r>
          </a:p>
          <a:p>
            <a:pPr marL="285750" indent="-285750">
              <a:buFont typeface="Symbol,Sans-Serif"/>
              <a:buChar char="•"/>
            </a:pPr>
            <a:endParaRPr lang="en-GB" sz="3200" dirty="0">
              <a:solidFill>
                <a:schemeClr val="accent2">
                  <a:lumMod val="50000"/>
                </a:schemeClr>
              </a:solidFill>
              <a:ea typeface="+mn-lt"/>
              <a:cs typeface="+mn-lt"/>
            </a:endParaRPr>
          </a:p>
          <a:p>
            <a:pPr lvl="0"/>
            <a:endParaRPr lang="en-GB" sz="3200" dirty="0">
              <a:solidFill>
                <a:schemeClr val="accent2">
                  <a:lumMod val="50000"/>
                </a:schemeClr>
              </a:solidFill>
              <a:ea typeface="+mn-lt"/>
              <a:cs typeface="+mn-lt"/>
            </a:endParaRPr>
          </a:p>
          <a:p>
            <a:pPr marL="285750" lvl="0" indent="-285750">
              <a:buFont typeface="Symbol,Sans-Serif"/>
              <a:buChar char="•"/>
            </a:pPr>
            <a:endParaRPr lang="en-GB" sz="3200" dirty="0">
              <a:solidFill>
                <a:schemeClr val="accent2">
                  <a:lumMod val="50000"/>
                </a:schemeClr>
              </a:solidFill>
              <a:ea typeface="+mn-lt"/>
              <a:cs typeface="+mn-lt"/>
            </a:endParaRPr>
          </a:p>
        </p:txBody>
      </p:sp>
      <p:sp>
        <p:nvSpPr>
          <p:cNvPr id="6" name="TextBox 5">
            <a:extLst>
              <a:ext uri="{FF2B5EF4-FFF2-40B4-BE49-F238E27FC236}">
                <a16:creationId xmlns:a16="http://schemas.microsoft.com/office/drawing/2014/main" id="{31734805-CC36-C534-1907-B7E5A10E66ED}"/>
              </a:ext>
            </a:extLst>
          </p:cNvPr>
          <p:cNvSpPr txBox="1"/>
          <p:nvPr/>
        </p:nvSpPr>
        <p:spPr>
          <a:xfrm>
            <a:off x="845771" y="2233178"/>
            <a:ext cx="6155529" cy="35548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2500" i="1" dirty="0">
                <a:solidFill>
                  <a:schemeClr val="accent2">
                    <a:lumMod val="50000"/>
                  </a:schemeClr>
                </a:solidFill>
                <a:latin typeface="Trebuchet MS"/>
                <a:ea typeface="Arial"/>
                <a:cs typeface="Arial"/>
              </a:rPr>
              <a:t>Statistic: Parents who read 1 picture book with their children every day provide their children with exposure to an estimated 78,000 words each  year. Cumulatively, over the 5 years, it is estimated that children from literacy-rich homes hear a cumulative 1.4 million more words during storybook reading than children who are never read to.</a:t>
            </a:r>
            <a:r>
              <a:rPr lang="en-US" sz="2500" i="1" dirty="0">
                <a:solidFill>
                  <a:schemeClr val="accent2">
                    <a:lumMod val="50000"/>
                  </a:schemeClr>
                </a:solidFill>
                <a:latin typeface="Trebuchet MS"/>
                <a:ea typeface="Arial"/>
                <a:cs typeface="Arial"/>
              </a:rPr>
              <a:t>​</a:t>
            </a:r>
            <a:endParaRPr lang="en-GB" sz="2500" i="1" dirty="0">
              <a:solidFill>
                <a:schemeClr val="accent2">
                  <a:lumMod val="50000"/>
                </a:schemeClr>
              </a:solidFill>
            </a:endParaRPr>
          </a:p>
        </p:txBody>
      </p:sp>
    </p:spTree>
    <p:extLst>
      <p:ext uri="{BB962C8B-B14F-4D97-AF65-F5344CB8AC3E}">
        <p14:creationId xmlns:p14="http://schemas.microsoft.com/office/powerpoint/2010/main" val="19774708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7F41F-31F3-42B7-B059-6A367BCECBB8}"/>
              </a:ext>
            </a:extLst>
          </p:cNvPr>
          <p:cNvSpPr>
            <a:spLocks noGrp="1"/>
          </p:cNvSpPr>
          <p:nvPr>
            <p:ph type="title"/>
          </p:nvPr>
        </p:nvSpPr>
        <p:spPr/>
        <p:txBody>
          <a:bodyPr/>
          <a:lstStyle/>
          <a:p>
            <a:r>
              <a:rPr lang="en-GB" dirty="0"/>
              <a:t>Seesaw and </a:t>
            </a:r>
            <a:r>
              <a:rPr lang="en-GB" dirty="0" err="1"/>
              <a:t>eSchools</a:t>
            </a:r>
            <a:endParaRPr lang="en-GB" dirty="0"/>
          </a:p>
        </p:txBody>
      </p:sp>
      <p:sp>
        <p:nvSpPr>
          <p:cNvPr id="3" name="Content Placeholder 2">
            <a:extLst>
              <a:ext uri="{FF2B5EF4-FFF2-40B4-BE49-F238E27FC236}">
                <a16:creationId xmlns:a16="http://schemas.microsoft.com/office/drawing/2014/main" id="{46FC2496-DBFF-4339-B74F-6ED350108EC8}"/>
              </a:ext>
            </a:extLst>
          </p:cNvPr>
          <p:cNvSpPr>
            <a:spLocks noGrp="1"/>
          </p:cNvSpPr>
          <p:nvPr>
            <p:ph idx="1"/>
          </p:nvPr>
        </p:nvSpPr>
        <p:spPr/>
        <p:txBody>
          <a:bodyPr/>
          <a:lstStyle/>
          <a:p>
            <a:r>
              <a:rPr lang="en-GB" dirty="0"/>
              <a:t>All communication will be through seesaw, unless urgent or you need to report an illness.</a:t>
            </a:r>
          </a:p>
          <a:p>
            <a:r>
              <a:rPr lang="en-GB" dirty="0"/>
              <a:t>Please do add on your own posts. The children love to share home experiences and it is great for their self-esteem and confidence</a:t>
            </a:r>
          </a:p>
          <a:p>
            <a:r>
              <a:rPr lang="en-GB" dirty="0"/>
              <a:t>There will be times that we send out activities on seesaw. This is to help us address any misconceptions they may have around a certain concept</a:t>
            </a:r>
          </a:p>
          <a:p>
            <a:r>
              <a:rPr lang="en-GB" dirty="0"/>
              <a:t>If you need any help, please let us know</a:t>
            </a:r>
          </a:p>
          <a:p>
            <a:r>
              <a:rPr lang="en-GB" dirty="0"/>
              <a:t>If you already have a child in school, you wont get a new </a:t>
            </a:r>
            <a:r>
              <a:rPr lang="en-GB" dirty="0" err="1"/>
              <a:t>eschools</a:t>
            </a:r>
            <a:r>
              <a:rPr lang="en-GB" dirty="0"/>
              <a:t> login, everything will be on your eldest child’s login. </a:t>
            </a:r>
          </a:p>
        </p:txBody>
      </p:sp>
    </p:spTree>
    <p:extLst>
      <p:ext uri="{BB962C8B-B14F-4D97-AF65-F5344CB8AC3E}">
        <p14:creationId xmlns:p14="http://schemas.microsoft.com/office/powerpoint/2010/main" val="6128671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b="1" dirty="0">
                <a:solidFill>
                  <a:schemeClr val="tx1"/>
                </a:solidFill>
                <a:latin typeface="Abadi Extra Light" panose="020B0204020104020204" pitchFamily="34" charset="0"/>
                <a:ea typeface="+mn-ea"/>
                <a:cs typeface="Calibri" charset="0"/>
              </a:rPr>
              <a:t>Useful Resources</a:t>
            </a:r>
            <a:br>
              <a:rPr lang="en-GB" dirty="0">
                <a:latin typeface="Calibri" charset="0"/>
                <a:ea typeface="Calibri" charset="0"/>
                <a:cs typeface="Calibri" charset="0"/>
              </a:rPr>
            </a:br>
            <a:br>
              <a:rPr lang="en-GB" dirty="0">
                <a:latin typeface="Calibri" charset="0"/>
                <a:ea typeface="Calibri" charset="0"/>
                <a:cs typeface="Calibri" charset="0"/>
              </a:rPr>
            </a:br>
            <a:br>
              <a:rPr lang="en-GB" dirty="0">
                <a:latin typeface="Calibri" charset="0"/>
                <a:ea typeface="Calibri" charset="0"/>
                <a:cs typeface="Calibri" charset="0"/>
              </a:rPr>
            </a:br>
            <a:endParaRPr lang="en-GB" dirty="0">
              <a:latin typeface="Calibri" charset="0"/>
              <a:ea typeface="Calibri" charset="0"/>
              <a:cs typeface="Calibri" charset="0"/>
            </a:endParaRPr>
          </a:p>
        </p:txBody>
      </p:sp>
      <p:sp>
        <p:nvSpPr>
          <p:cNvPr id="3" name="Title 1">
            <a:extLst>
              <a:ext uri="{FF2B5EF4-FFF2-40B4-BE49-F238E27FC236}">
                <a16:creationId xmlns:a16="http://schemas.microsoft.com/office/drawing/2014/main" id="{8744A390-0E4D-D34E-9140-B21A5DAF5D73}"/>
              </a:ext>
            </a:extLst>
          </p:cNvPr>
          <p:cNvSpPr txBox="1">
            <a:spLocks/>
          </p:cNvSpPr>
          <p:nvPr/>
        </p:nvSpPr>
        <p:spPr>
          <a:xfrm>
            <a:off x="677334" y="1413256"/>
            <a:ext cx="8596668" cy="4316984"/>
          </a:xfrm>
          <a:prstGeom prst="rect">
            <a:avLst/>
          </a:prstGeom>
        </p:spPr>
        <p:txBody>
          <a:bodyPr vert="horz" lIns="91440" tIns="45720" rIns="91440" bIns="45720" rtlCol="0" anchor="t">
            <a:normAutofit fontScale="67500" lnSpcReduction="20000"/>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GB" sz="3100" dirty="0">
                <a:solidFill>
                  <a:schemeClr val="tx1"/>
                </a:solidFill>
                <a:latin typeface="Abadi Extra Light" panose="020B0204020104020204" pitchFamily="34" charset="0"/>
                <a:ea typeface="+mn-ea"/>
                <a:cs typeface="Calibri" charset="0"/>
              </a:rPr>
              <a:t>Statutory Framework for  the Early Years Foundation Stage:</a:t>
            </a:r>
          </a:p>
          <a:p>
            <a:pPr algn="just"/>
            <a:r>
              <a:rPr lang="en-GB" sz="3100" dirty="0">
                <a:solidFill>
                  <a:schemeClr val="tx1"/>
                </a:solidFill>
                <a:latin typeface="Abadi Extra Light" panose="020B0204020104020204" pitchFamily="34" charset="0"/>
                <a:ea typeface="+mn-ea"/>
                <a:cs typeface="Calibri" charset="0"/>
                <a:hlinkClick r:id="rId3">
                  <a:extLst>
                    <a:ext uri="{A12FA001-AC4F-418D-AE19-62706E023703}">
                      <ahyp:hlinkClr xmlns:ahyp="http://schemas.microsoft.com/office/drawing/2018/hyperlinkcolor" val="tx"/>
                    </a:ext>
                  </a:extLst>
                </a:hlinkClick>
              </a:rPr>
              <a:t>https://assets.publishing.service.gov.uk/government/uploads/system/uploads/attachment_data/file/974907/EYFS_framework_-_March_2021.pdf</a:t>
            </a:r>
            <a:r>
              <a:rPr lang="en-GB" sz="3100" dirty="0">
                <a:solidFill>
                  <a:schemeClr val="tx1"/>
                </a:solidFill>
                <a:latin typeface="Abadi Extra Light" panose="020B0204020104020204" pitchFamily="34" charset="0"/>
                <a:ea typeface="+mn-ea"/>
                <a:cs typeface="Calibri" charset="0"/>
              </a:rPr>
              <a:t> </a:t>
            </a:r>
          </a:p>
          <a:p>
            <a:pPr algn="just"/>
            <a:endParaRPr lang="en-GB" sz="3100" dirty="0">
              <a:solidFill>
                <a:schemeClr val="tx1"/>
              </a:solidFill>
              <a:latin typeface="Abadi Extra Light" panose="020B0204020104020204" pitchFamily="34" charset="0"/>
              <a:ea typeface="+mn-ea"/>
              <a:cs typeface="Calibri" charset="0"/>
            </a:endParaRPr>
          </a:p>
          <a:p>
            <a:pPr algn="just"/>
            <a:r>
              <a:rPr lang="en-GB" sz="3100" dirty="0">
                <a:solidFill>
                  <a:schemeClr val="tx1"/>
                </a:solidFill>
                <a:latin typeface="Abadi Extra Light" panose="020B0204020104020204" pitchFamily="34" charset="0"/>
                <a:ea typeface="+mn-ea"/>
                <a:cs typeface="Calibri" charset="0"/>
              </a:rPr>
              <a:t>What to Expect When:</a:t>
            </a:r>
          </a:p>
          <a:p>
            <a:pPr algn="just"/>
            <a:r>
              <a:rPr lang="en-GB" sz="3100" dirty="0">
                <a:solidFill>
                  <a:schemeClr val="tx1"/>
                </a:solidFill>
                <a:latin typeface="Abadi Extra Light" panose="020B0204020104020204" pitchFamily="34" charset="0"/>
                <a:ea typeface="+mn-ea"/>
                <a:cs typeface="Calibri" charset="0"/>
                <a:hlinkClick r:id="rId4">
                  <a:extLst>
                    <a:ext uri="{A12FA001-AC4F-418D-AE19-62706E023703}">
                      <ahyp:hlinkClr xmlns:ahyp="http://schemas.microsoft.com/office/drawing/2018/hyperlinkcolor" val="tx"/>
                    </a:ext>
                  </a:extLst>
                </a:hlinkClick>
              </a:rPr>
              <a:t>https://foundationyears.org.uk/wp-content/uploads/2021/09/What-to-expect-in-the-EYFS-complete-FINAL-16.09-compressed.pdf</a:t>
            </a:r>
            <a:r>
              <a:rPr lang="en-GB" sz="3100" dirty="0">
                <a:solidFill>
                  <a:schemeClr val="tx1"/>
                </a:solidFill>
                <a:latin typeface="Abadi Extra Light" panose="020B0204020104020204" pitchFamily="34" charset="0"/>
                <a:ea typeface="+mn-ea"/>
                <a:cs typeface="Calibri" charset="0"/>
              </a:rPr>
              <a:t> </a:t>
            </a:r>
          </a:p>
          <a:p>
            <a:pPr algn="just"/>
            <a:endParaRPr lang="en-GB" sz="3100" dirty="0">
              <a:solidFill>
                <a:schemeClr val="tx1"/>
              </a:solidFill>
              <a:latin typeface="Abadi Extra Light" panose="020B0204020104020204" pitchFamily="34" charset="0"/>
              <a:ea typeface="+mn-ea"/>
              <a:cs typeface="Calibri" charset="0"/>
            </a:endParaRPr>
          </a:p>
          <a:p>
            <a:pPr algn="just"/>
            <a:r>
              <a:rPr lang="en-GB" sz="3100" dirty="0">
                <a:solidFill>
                  <a:schemeClr val="tx1"/>
                </a:solidFill>
                <a:latin typeface="Abadi Extra Light" panose="020B0204020104020204" pitchFamily="34" charset="0"/>
                <a:ea typeface="+mn-ea"/>
                <a:cs typeface="Calibri" charset="0"/>
              </a:rPr>
              <a:t>Birth to Five Matters:</a:t>
            </a:r>
          </a:p>
          <a:p>
            <a:pPr algn="just"/>
            <a:r>
              <a:rPr lang="en-GB" sz="3100" dirty="0">
                <a:solidFill>
                  <a:schemeClr val="tx1"/>
                </a:solidFill>
                <a:latin typeface="Abadi Extra Light" panose="020B0204020104020204" pitchFamily="34" charset="0"/>
                <a:ea typeface="+mn-ea"/>
                <a:cs typeface="Calibri" charset="0"/>
                <a:hlinkClick r:id="rId4">
                  <a:extLst>
                    <a:ext uri="{A12FA001-AC4F-418D-AE19-62706E023703}">
                      <ahyp:hlinkClr xmlns:ahyp="http://schemas.microsoft.com/office/drawing/2018/hyperlinkcolor" val="tx"/>
                    </a:ext>
                  </a:extLst>
                </a:hlinkClick>
              </a:rPr>
              <a:t>https://www.birthto5matters.org.uk/wp-content/uploads/2021/04/Birthto5Matters-download.pdf</a:t>
            </a:r>
            <a:r>
              <a:rPr lang="en-GB" sz="3100" dirty="0">
                <a:solidFill>
                  <a:schemeClr val="tx1"/>
                </a:solidFill>
                <a:latin typeface="Abadi Extra Light" panose="020B0204020104020204" pitchFamily="34" charset="0"/>
                <a:ea typeface="+mn-ea"/>
                <a:cs typeface="Calibri" charset="0"/>
              </a:rPr>
              <a:t> </a:t>
            </a:r>
          </a:p>
          <a:p>
            <a:pPr algn="just"/>
            <a:endParaRPr lang="en-GB" sz="3100" dirty="0">
              <a:solidFill>
                <a:schemeClr val="tx1"/>
              </a:solidFill>
              <a:latin typeface="Abadi Extra Light" panose="020B0204020104020204" pitchFamily="34" charset="0"/>
              <a:ea typeface="+mn-ea"/>
              <a:cs typeface="Calibri" charset="0"/>
            </a:endParaRPr>
          </a:p>
          <a:p>
            <a:pPr algn="just"/>
            <a:r>
              <a:rPr lang="en-GB" sz="3100" dirty="0">
                <a:solidFill>
                  <a:schemeClr val="tx1"/>
                </a:solidFill>
                <a:latin typeface="Abadi Extra Light" panose="020B0204020104020204" pitchFamily="34" charset="0"/>
                <a:ea typeface="+mn-ea"/>
                <a:cs typeface="Calibri" charset="0"/>
              </a:rPr>
              <a:t>Development Matters:</a:t>
            </a:r>
          </a:p>
          <a:p>
            <a:pPr algn="just"/>
            <a:r>
              <a:rPr lang="en-GB" sz="3100" dirty="0">
                <a:solidFill>
                  <a:schemeClr val="tx1"/>
                </a:solidFill>
                <a:latin typeface="Abadi Extra Light" panose="020B0204020104020204" pitchFamily="34" charset="0"/>
                <a:ea typeface="+mn-ea"/>
                <a:cs typeface="Calibri" charset="0"/>
                <a:hlinkClick r:id="rId4">
                  <a:extLst>
                    <a:ext uri="{A12FA001-AC4F-418D-AE19-62706E023703}">
                      <ahyp:hlinkClr xmlns:ahyp="http://schemas.microsoft.com/office/drawing/2018/hyperlinkcolor" val="tx"/>
                    </a:ext>
                  </a:extLst>
                </a:hlinkClick>
              </a:rPr>
              <a:t>https://assets.publishing.service.gov.uk/government/uploads/system/uploads/attachment_data/file/1007446/6.7534_DfE_Development_Matters_Report_and_illustrations_web__2_.pdf</a:t>
            </a:r>
            <a:endParaRPr lang="en-GB" sz="3100" dirty="0">
              <a:solidFill>
                <a:schemeClr val="tx1"/>
              </a:solidFill>
              <a:latin typeface="Abadi Extra Light" panose="020B0204020104020204" pitchFamily="34" charset="0"/>
              <a:ea typeface="+mn-ea"/>
              <a:cs typeface="Calibri" charset="0"/>
            </a:endParaRPr>
          </a:p>
          <a:p>
            <a:pPr algn="just"/>
            <a:endParaRPr lang="en-GB" sz="2000" dirty="0">
              <a:latin typeface="Calibri" charset="0"/>
              <a:ea typeface="Calibri" charset="0"/>
              <a:cs typeface="Calibri" charset="0"/>
            </a:endParaRPr>
          </a:p>
          <a:p>
            <a:pPr algn="just"/>
            <a:endParaRPr lang="en-GB" sz="2000" dirty="0">
              <a:latin typeface="Calibri" charset="0"/>
              <a:ea typeface="Calibri" charset="0"/>
              <a:cs typeface="Calibri" charset="0"/>
            </a:endParaRPr>
          </a:p>
          <a:p>
            <a:pPr algn="just"/>
            <a:endParaRPr lang="en-GB" sz="2000" dirty="0">
              <a:latin typeface="Calibri" charset="0"/>
              <a:ea typeface="Calibri" charset="0"/>
              <a:cs typeface="Calibri" charset="0"/>
            </a:endParaRPr>
          </a:p>
          <a:p>
            <a:pPr algn="just"/>
            <a:endParaRPr lang="en-GB" sz="2000" dirty="0">
              <a:latin typeface="Calibri" charset="0"/>
              <a:ea typeface="Calibri" charset="0"/>
              <a:cs typeface="Calibri" charset="0"/>
            </a:endParaRPr>
          </a:p>
        </p:txBody>
      </p:sp>
    </p:spTree>
    <p:extLst>
      <p:ext uri="{BB962C8B-B14F-4D97-AF65-F5344CB8AC3E}">
        <p14:creationId xmlns:p14="http://schemas.microsoft.com/office/powerpoint/2010/main" val="3678649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70980" y="2357236"/>
            <a:ext cx="3300646" cy="4463889"/>
          </a:xfrm>
        </p:spPr>
        <p:txBody>
          <a:bodyPr anchor="ctr">
            <a:normAutofit/>
          </a:bodyPr>
          <a:lstStyle/>
          <a:p>
            <a:pPr algn="ctr"/>
            <a:r>
              <a:rPr lang="en-GB" sz="6000" dirty="0">
                <a:solidFill>
                  <a:schemeClr val="tx1"/>
                </a:solidFill>
                <a:latin typeface="Abadi Extra Light" panose="020B0204020104020204" pitchFamily="34" charset="0"/>
                <a:ea typeface="Calibri" charset="0"/>
                <a:cs typeface="Calibri" charset="0"/>
              </a:rPr>
              <a:t>Starting School</a:t>
            </a:r>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78918" y="1109145"/>
            <a:ext cx="6341016" cy="4603900"/>
          </a:xfrm>
        </p:spPr>
        <p:txBody>
          <a:bodyPr anchor="ctr">
            <a:normAutofit lnSpcReduction="10000"/>
          </a:bodyPr>
          <a:lstStyle/>
          <a:p>
            <a:pPr>
              <a:buFont typeface="Arial" charset="0"/>
              <a:buChar char="•"/>
            </a:pPr>
            <a:r>
              <a:rPr lang="en-GB" sz="2400" dirty="0">
                <a:latin typeface="Abadi Extra Light" panose="020B0204020104020204" pitchFamily="34" charset="0"/>
                <a:cs typeface="Calibri" charset="0"/>
              </a:rPr>
              <a:t>The children are beginning an amazing learning journey </a:t>
            </a:r>
            <a:r>
              <a:rPr lang="mr-IN" sz="2400" dirty="0">
                <a:latin typeface="Abadi Extra Light" panose="020B0204020104020204" pitchFamily="34" charset="0"/>
              </a:rPr>
              <a:t>–</a:t>
            </a:r>
            <a:r>
              <a:rPr lang="en-GB" sz="2400" dirty="0">
                <a:latin typeface="Abadi Extra Light" panose="020B0204020104020204" pitchFamily="34" charset="0"/>
                <a:cs typeface="Calibri" charset="0"/>
              </a:rPr>
              <a:t> their first footsteps into independence.</a:t>
            </a:r>
          </a:p>
          <a:p>
            <a:pPr>
              <a:buFont typeface="Arial" charset="0"/>
              <a:buChar char="•"/>
            </a:pPr>
            <a:r>
              <a:rPr lang="en-GB" sz="2400" dirty="0">
                <a:latin typeface="Abadi Extra Light" panose="020B0204020104020204" pitchFamily="34" charset="0"/>
                <a:cs typeface="Calibri" charset="0"/>
              </a:rPr>
              <a:t>Pre-school experience will help the settling in process, particularly leaving you at the beginning of the day. </a:t>
            </a:r>
          </a:p>
          <a:p>
            <a:pPr>
              <a:buFont typeface="Arial" charset="0"/>
              <a:buChar char="•"/>
            </a:pPr>
            <a:r>
              <a:rPr lang="en-GB" sz="2400" dirty="0">
                <a:latin typeface="Abadi Extra Light" panose="020B0204020104020204" pitchFamily="34" charset="0"/>
                <a:cs typeface="Calibri" charset="0"/>
              </a:rPr>
              <a:t>Starting school can be difficult for children and parents, but we are here to support you.</a:t>
            </a:r>
          </a:p>
          <a:p>
            <a:pPr>
              <a:buFont typeface="Arial" charset="0"/>
              <a:buChar char="•"/>
            </a:pPr>
            <a:r>
              <a:rPr lang="en-GB" sz="2400" dirty="0">
                <a:latin typeface="Abadi Extra Light" panose="020B0204020104020204" pitchFamily="34" charset="0"/>
                <a:cs typeface="Calibri" charset="0"/>
              </a:rPr>
              <a:t>The children will get worn out! You may notice a different in behaviour at home the first few weeks, including elevated emotions. </a:t>
            </a:r>
          </a:p>
          <a:p>
            <a:pPr>
              <a:buFont typeface="Arial" charset="0"/>
              <a:buChar char="•"/>
            </a:pPr>
            <a:r>
              <a:rPr lang="en-GB" sz="2400" dirty="0">
                <a:latin typeface="Abadi Extra Light" panose="020B0204020104020204" pitchFamily="34" charset="0"/>
                <a:cs typeface="Calibri" charset="0"/>
              </a:rPr>
              <a:t>Encourage their ongoing independence as far as possible and praise them for their capabilities.</a:t>
            </a:r>
          </a:p>
        </p:txBody>
      </p: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D7D981D3-8468-450F-B632-7C5B1F11D3B4}"/>
              </a:ext>
            </a:extLst>
          </p:cNvPr>
          <p:cNvPicPr>
            <a:picLocks noChangeAspect="1"/>
          </p:cNvPicPr>
          <p:nvPr/>
        </p:nvPicPr>
        <p:blipFill rotWithShape="1">
          <a:blip r:embed="rId3"/>
          <a:srcRect l="2275"/>
          <a:stretch/>
        </p:blipFill>
        <p:spPr>
          <a:xfrm>
            <a:off x="557584" y="792147"/>
            <a:ext cx="3685942" cy="2611711"/>
          </a:xfrm>
          <a:prstGeom prst="rect">
            <a:avLst/>
          </a:prstGeom>
        </p:spPr>
      </p:pic>
    </p:spTree>
    <p:extLst>
      <p:ext uri="{BB962C8B-B14F-4D97-AF65-F5344CB8AC3E}">
        <p14:creationId xmlns:p14="http://schemas.microsoft.com/office/powerpoint/2010/main" val="75568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400" name="Rectangle 59399">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94" name="Rectangle 2"/>
          <p:cNvSpPr>
            <a:spLocks noGrp="1" noChangeArrowheads="1"/>
          </p:cNvSpPr>
          <p:nvPr>
            <p:ph type="title"/>
          </p:nvPr>
        </p:nvSpPr>
        <p:spPr>
          <a:xfrm>
            <a:off x="1043949" y="3229893"/>
            <a:ext cx="3300646" cy="3046619"/>
          </a:xfrm>
        </p:spPr>
        <p:txBody>
          <a:bodyPr anchor="ctr">
            <a:normAutofit fontScale="90000"/>
          </a:bodyPr>
          <a:lstStyle/>
          <a:p>
            <a:pPr algn="ctr" eaLnBrk="1" hangingPunct="1"/>
            <a:r>
              <a:rPr lang="en-GB" altLang="en-US" sz="6600" dirty="0">
                <a:solidFill>
                  <a:schemeClr val="tx1"/>
                </a:solidFill>
                <a:latin typeface="Abadi Extra Light" panose="020B0204020104020204" pitchFamily="34" charset="0"/>
              </a:rPr>
              <a:t>Structure of our day </a:t>
            </a:r>
          </a:p>
        </p:txBody>
      </p:sp>
      <p:sp>
        <p:nvSpPr>
          <p:cNvPr id="59402" name="Isosceles Triangle 59401">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59404" name="Straight Connector 59403">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59395" name="Rectangle 3"/>
          <p:cNvSpPr>
            <a:spLocks noGrp="1" noChangeArrowheads="1"/>
          </p:cNvSpPr>
          <p:nvPr>
            <p:ph idx="1"/>
          </p:nvPr>
        </p:nvSpPr>
        <p:spPr>
          <a:xfrm>
            <a:off x="4666844" y="577234"/>
            <a:ext cx="6697295" cy="6040581"/>
          </a:xfrm>
        </p:spPr>
        <p:txBody>
          <a:bodyPr anchor="ctr">
            <a:normAutofit/>
          </a:bodyPr>
          <a:lstStyle/>
          <a:p>
            <a:pPr algn="just">
              <a:lnSpc>
                <a:spcPct val="150000"/>
              </a:lnSpc>
            </a:pPr>
            <a:r>
              <a:rPr lang="en-GB" sz="2400" b="1" dirty="0">
                <a:solidFill>
                  <a:schemeClr val="tx1"/>
                </a:solidFill>
                <a:latin typeface="Abadi Extra Light" panose="020B0204020104020204" pitchFamily="34" charset="0"/>
                <a:ea typeface="+mn-lt"/>
                <a:cs typeface="+mn-lt"/>
              </a:rPr>
              <a:t>Morning Drop Off: 8.30am to 8.40am (to allow a natural stagger)</a:t>
            </a:r>
          </a:p>
          <a:p>
            <a:pPr algn="just">
              <a:lnSpc>
                <a:spcPct val="150000"/>
              </a:lnSpc>
            </a:pPr>
            <a:r>
              <a:rPr lang="en-GB" sz="2400" dirty="0">
                <a:solidFill>
                  <a:schemeClr val="tx1"/>
                </a:solidFill>
                <a:latin typeface="Abadi Extra Light" panose="020B0204020104020204" pitchFamily="34" charset="0"/>
                <a:ea typeface="+mn-lt"/>
                <a:cs typeface="+mn-lt"/>
              </a:rPr>
              <a:t>Pupils enter the school via front gate; make their way to their designated doors through the school playground, to their class </a:t>
            </a:r>
          </a:p>
          <a:p>
            <a:pPr algn="just">
              <a:lnSpc>
                <a:spcPct val="150000"/>
              </a:lnSpc>
            </a:pPr>
            <a:r>
              <a:rPr lang="en-GB" sz="2400" b="1" dirty="0">
                <a:solidFill>
                  <a:schemeClr val="tx1"/>
                </a:solidFill>
                <a:latin typeface="Abadi Extra Light" panose="020B0204020104020204" pitchFamily="34" charset="0"/>
                <a:ea typeface="+mn-lt"/>
                <a:cs typeface="+mn-lt"/>
              </a:rPr>
              <a:t>Registration is at 8.40am</a:t>
            </a:r>
            <a:r>
              <a:rPr lang="en-GB" sz="2400" dirty="0">
                <a:solidFill>
                  <a:schemeClr val="tx1"/>
                </a:solidFill>
                <a:latin typeface="Abadi Extra Light" panose="020B0204020104020204" pitchFamily="34" charset="0"/>
                <a:ea typeface="+mn-lt"/>
                <a:cs typeface="+mn-lt"/>
              </a:rPr>
              <a:t>, pupils arriving after </a:t>
            </a:r>
            <a:r>
              <a:rPr lang="en-GB" sz="2400" b="1" dirty="0">
                <a:solidFill>
                  <a:schemeClr val="tx1"/>
                </a:solidFill>
                <a:latin typeface="Abadi Extra Light" panose="020B0204020104020204" pitchFamily="34" charset="0"/>
                <a:ea typeface="+mn-lt"/>
                <a:cs typeface="+mn-lt"/>
              </a:rPr>
              <a:t>8.40am </a:t>
            </a:r>
            <a:r>
              <a:rPr lang="en-GB" sz="2400" dirty="0">
                <a:solidFill>
                  <a:schemeClr val="tx1"/>
                </a:solidFill>
                <a:latin typeface="Abadi Extra Light" panose="020B0204020104020204" pitchFamily="34" charset="0"/>
                <a:ea typeface="+mn-lt"/>
                <a:cs typeface="+mn-lt"/>
              </a:rPr>
              <a:t>will be marked as late </a:t>
            </a:r>
          </a:p>
          <a:p>
            <a:pPr algn="just">
              <a:lnSpc>
                <a:spcPct val="150000"/>
              </a:lnSpc>
            </a:pPr>
            <a:r>
              <a:rPr lang="en-GB" sz="2400" b="1" dirty="0">
                <a:solidFill>
                  <a:schemeClr val="tx1"/>
                </a:solidFill>
                <a:latin typeface="Abadi Extra Light" panose="020B0204020104020204" pitchFamily="34" charset="0"/>
                <a:ea typeface="+mn-lt"/>
                <a:cs typeface="+mn-lt"/>
              </a:rPr>
              <a:t>Afternoon Collection: 3.00pm </a:t>
            </a:r>
            <a:r>
              <a:rPr lang="en-GB" sz="2400" dirty="0">
                <a:solidFill>
                  <a:schemeClr val="tx1"/>
                </a:solidFill>
                <a:latin typeface="Abadi Extra Light" panose="020B0204020104020204" pitchFamily="34" charset="0"/>
                <a:ea typeface="+mn-lt"/>
                <a:cs typeface="+mn-lt"/>
              </a:rPr>
              <a:t>All pupils will be collected from the outside door of their classroom</a:t>
            </a:r>
            <a:r>
              <a:rPr lang="en-GB" sz="3200" dirty="0">
                <a:solidFill>
                  <a:schemeClr val="tx1"/>
                </a:solidFill>
                <a:latin typeface="Abadi Extra Light" panose="020B0204020104020204" pitchFamily="34" charset="0"/>
                <a:ea typeface="+mn-lt"/>
                <a:cs typeface="+mn-lt"/>
              </a:rPr>
              <a:t>. </a:t>
            </a:r>
          </a:p>
          <a:p>
            <a:pPr marL="0" indent="0">
              <a:buNone/>
            </a:pPr>
            <a:endParaRPr lang="en-GB" altLang="en-US" sz="2400" dirty="0">
              <a:latin typeface="Abadi Extra Light" panose="020B0204020104020204" pitchFamily="34" charset="0"/>
              <a:cs typeface="Calibri" charset="0"/>
            </a:endParaRPr>
          </a:p>
        </p:txBody>
      </p:sp>
      <p:sp>
        <p:nvSpPr>
          <p:cNvPr id="59406" name="Isosceles Triangle 59405">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9" name="Picture 8" descr="A picture containing text&#10;&#10;Description automatically generated">
            <a:extLst>
              <a:ext uri="{FF2B5EF4-FFF2-40B4-BE49-F238E27FC236}">
                <a16:creationId xmlns:a16="http://schemas.microsoft.com/office/drawing/2014/main" id="{A497EDBD-DB39-4D7B-BB17-A11C2CBF79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2772" y="315106"/>
            <a:ext cx="3102840" cy="3375019"/>
          </a:xfrm>
          <a:prstGeom prst="rect">
            <a:avLst/>
          </a:prstGeom>
        </p:spPr>
      </p:pic>
    </p:spTree>
    <p:extLst>
      <p:ext uri="{BB962C8B-B14F-4D97-AF65-F5344CB8AC3E}">
        <p14:creationId xmlns:p14="http://schemas.microsoft.com/office/powerpoint/2010/main" val="1082522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03909-EC56-42D3-96DB-34A9ACF50C34}"/>
              </a:ext>
            </a:extLst>
          </p:cNvPr>
          <p:cNvSpPr>
            <a:spLocks noGrp="1"/>
          </p:cNvSpPr>
          <p:nvPr>
            <p:ph type="title"/>
          </p:nvPr>
        </p:nvSpPr>
        <p:spPr>
          <a:xfrm>
            <a:off x="4175136" y="182174"/>
            <a:ext cx="8596668" cy="1320800"/>
          </a:xfrm>
        </p:spPr>
        <p:txBody>
          <a:bodyPr/>
          <a:lstStyle/>
          <a:p>
            <a:r>
              <a:rPr lang="en-GB" dirty="0">
                <a:solidFill>
                  <a:schemeClr val="tx1"/>
                </a:solidFill>
                <a:latin typeface="Abadi Extra Light" panose="020B0204020104020204" pitchFamily="34" charset="0"/>
              </a:rPr>
              <a:t>Time table</a:t>
            </a:r>
          </a:p>
        </p:txBody>
      </p:sp>
      <p:pic>
        <p:nvPicPr>
          <p:cNvPr id="4" name="Content Placeholder 3">
            <a:extLst>
              <a:ext uri="{FF2B5EF4-FFF2-40B4-BE49-F238E27FC236}">
                <a16:creationId xmlns:a16="http://schemas.microsoft.com/office/drawing/2014/main" id="{9FF48A28-8CD4-4608-AD12-D19440248050}"/>
              </a:ext>
            </a:extLst>
          </p:cNvPr>
          <p:cNvPicPr>
            <a:picLocks noGrp="1" noChangeAspect="1"/>
          </p:cNvPicPr>
          <p:nvPr>
            <p:ph idx="1"/>
          </p:nvPr>
        </p:nvPicPr>
        <p:blipFill>
          <a:blip r:embed="rId2"/>
          <a:stretch>
            <a:fillRect/>
          </a:stretch>
        </p:blipFill>
        <p:spPr>
          <a:xfrm>
            <a:off x="677862" y="1225118"/>
            <a:ext cx="10756635" cy="4790308"/>
          </a:xfrm>
          <a:prstGeom prst="rect">
            <a:avLst/>
          </a:prstGeom>
        </p:spPr>
      </p:pic>
    </p:spTree>
    <p:extLst>
      <p:ext uri="{BB962C8B-B14F-4D97-AF65-F5344CB8AC3E}">
        <p14:creationId xmlns:p14="http://schemas.microsoft.com/office/powerpoint/2010/main" val="364773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2" name="TextBox 1">
            <a:extLst>
              <a:ext uri="{FF2B5EF4-FFF2-40B4-BE49-F238E27FC236}">
                <a16:creationId xmlns:a16="http://schemas.microsoft.com/office/drawing/2014/main" id="{6C91D203-F83E-C6E8-8B30-5BE34CF5F2B4}"/>
              </a:ext>
            </a:extLst>
          </p:cNvPr>
          <p:cNvSpPr txBox="1"/>
          <p:nvPr/>
        </p:nvSpPr>
        <p:spPr>
          <a:xfrm>
            <a:off x="1009555" y="134220"/>
            <a:ext cx="9764634" cy="879789"/>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defTabSz="457200">
              <a:lnSpc>
                <a:spcPct val="90000"/>
              </a:lnSpc>
              <a:spcBef>
                <a:spcPct val="0"/>
              </a:spcBef>
              <a:spcAft>
                <a:spcPts val="600"/>
              </a:spcAft>
            </a:pPr>
            <a:r>
              <a:rPr lang="en-US" sz="4400" b="1" u="sng" dirty="0">
                <a:solidFill>
                  <a:schemeClr val="accent2">
                    <a:lumMod val="50000"/>
                  </a:schemeClr>
                </a:solidFill>
                <a:latin typeface="+mj-lt"/>
                <a:ea typeface="+mj-ea"/>
                <a:cs typeface="+mj-cs"/>
              </a:rPr>
              <a:t>Learning &amp; Teaching in EYFS</a:t>
            </a:r>
            <a:endParaRPr lang="en-US" b="1" u="sng" dirty="0">
              <a:solidFill>
                <a:schemeClr val="accent2">
                  <a:lumMod val="50000"/>
                </a:schemeClr>
              </a:solidFill>
              <a:ea typeface="+mj-ea"/>
              <a:cs typeface="+mj-cs"/>
            </a:endParaRPr>
          </a:p>
        </p:txBody>
      </p:sp>
      <p:sp>
        <p:nvSpPr>
          <p:cNvPr id="76" name="Google Shape;76;p1"/>
          <p:cNvSpPr txBox="1"/>
          <p:nvPr/>
        </p:nvSpPr>
        <p:spPr>
          <a:xfrm>
            <a:off x="1727156" y="3846184"/>
            <a:ext cx="7268400" cy="984845"/>
          </a:xfrm>
          <a:prstGeom prst="rect">
            <a:avLst/>
          </a:prstGeom>
          <a:noFill/>
          <a:ln>
            <a:noFill/>
          </a:ln>
        </p:spPr>
        <p:txBody>
          <a:bodyPr spcFirstLastPara="1" wrap="square" lIns="121900" tIns="121900" rIns="121900" bIns="121900" anchor="t" anchorCtr="0">
            <a:spAutoFit/>
          </a:bodyPr>
          <a:lstStyle/>
          <a:p>
            <a:pPr algn="ctr">
              <a:buClr>
                <a:srgbClr val="000000"/>
              </a:buClr>
              <a:buSzPts val="3600"/>
            </a:pPr>
            <a:endParaRPr sz="4800">
              <a:solidFill>
                <a:srgbClr val="B5121B"/>
              </a:solidFill>
              <a:latin typeface="PT Sans"/>
              <a:ea typeface="PT Sans"/>
              <a:cs typeface="PT Sans"/>
              <a:sym typeface="PT Sans"/>
            </a:endParaRPr>
          </a:p>
        </p:txBody>
      </p:sp>
      <p:pic>
        <p:nvPicPr>
          <p:cNvPr id="5" name="Picture 3" descr="A picture containing text&#10;&#10;Description automatically generated">
            <a:extLst>
              <a:ext uri="{FF2B5EF4-FFF2-40B4-BE49-F238E27FC236}">
                <a16:creationId xmlns:a16="http://schemas.microsoft.com/office/drawing/2014/main" id="{7F6239C7-25EF-9F1C-5F06-69CAF3A61A6E}"/>
              </a:ext>
            </a:extLst>
          </p:cNvPr>
          <p:cNvPicPr>
            <a:picLocks noChangeAspect="1"/>
          </p:cNvPicPr>
          <p:nvPr/>
        </p:nvPicPr>
        <p:blipFill>
          <a:blip r:embed="rId3"/>
          <a:stretch>
            <a:fillRect/>
          </a:stretch>
        </p:blipFill>
        <p:spPr>
          <a:xfrm>
            <a:off x="10687449" y="5215670"/>
            <a:ext cx="1289192" cy="1435255"/>
          </a:xfrm>
          <a:prstGeom prst="rect">
            <a:avLst/>
          </a:prstGeom>
        </p:spPr>
      </p:pic>
      <p:sp>
        <p:nvSpPr>
          <p:cNvPr id="4" name="TextBox 3">
            <a:extLst>
              <a:ext uri="{FF2B5EF4-FFF2-40B4-BE49-F238E27FC236}">
                <a16:creationId xmlns:a16="http://schemas.microsoft.com/office/drawing/2014/main" id="{C7C6482F-86EA-C37F-F9E3-8E5B6A62A652}"/>
              </a:ext>
            </a:extLst>
          </p:cNvPr>
          <p:cNvSpPr txBox="1"/>
          <p:nvPr/>
        </p:nvSpPr>
        <p:spPr>
          <a:xfrm>
            <a:off x="215359" y="1141725"/>
            <a:ext cx="10581170" cy="5847755"/>
          </a:xfrm>
          <a:prstGeom prst="rect">
            <a:avLst/>
          </a:prstGeom>
          <a:noFill/>
        </p:spPr>
        <p:txBody>
          <a:bodyPr wrap="square">
            <a:spAutoFit/>
          </a:bodyPr>
          <a:lstStyle/>
          <a:p>
            <a:pPr algn="just"/>
            <a:r>
              <a:rPr lang="en-GB" sz="2200" b="1" u="sng" dirty="0">
                <a:effectLst/>
                <a:ea typeface="Calibri" panose="020F0502020204030204" pitchFamily="34" charset="0"/>
                <a:cs typeface="Times New Roman" panose="02020603050405020304" pitchFamily="18" charset="0"/>
              </a:rPr>
              <a:t>Why do we do what we do?</a:t>
            </a:r>
          </a:p>
          <a:p>
            <a:pPr algn="just"/>
            <a:endParaRPr lang="en-GB" sz="2200" dirty="0">
              <a:effectLst/>
              <a:ea typeface="Calibri" panose="020F0502020204030204" pitchFamily="34" charset="0"/>
              <a:cs typeface="Times New Roman" panose="02020603050405020304" pitchFamily="18" charset="0"/>
            </a:endParaRPr>
          </a:p>
          <a:p>
            <a:pPr algn="just"/>
            <a:r>
              <a:rPr lang="en-GB" sz="2200" dirty="0">
                <a:effectLst/>
                <a:ea typeface="Calibri" panose="020F0502020204030204" pitchFamily="34" charset="0"/>
                <a:cs typeface="Times New Roman" panose="02020603050405020304" pitchFamily="18" charset="0"/>
              </a:rPr>
              <a:t>We believe that every child, regardless of ability or advantage is a strong, confident and capable learner, who is able to fulfil his or her potential by connecting with their unique talents to “find their element” to live their life well and thrive.</a:t>
            </a:r>
          </a:p>
          <a:p>
            <a:pPr algn="just"/>
            <a:r>
              <a:rPr lang="en-GB" sz="2200" dirty="0">
                <a:effectLst/>
                <a:ea typeface="Calibri" panose="020F0502020204030204" pitchFamily="34" charset="0"/>
                <a:cs typeface="Times New Roman" panose="02020603050405020304" pitchFamily="18" charset="0"/>
              </a:rPr>
              <a:t> </a:t>
            </a:r>
          </a:p>
          <a:p>
            <a:pPr algn="just"/>
            <a:r>
              <a:rPr lang="en-GB" sz="2200" b="1" i="1" dirty="0">
                <a:effectLst/>
                <a:ea typeface="Calibri" panose="020F0502020204030204" pitchFamily="34" charset="0"/>
                <a:cs typeface="Times New Roman" panose="02020603050405020304" pitchFamily="18" charset="0"/>
              </a:rPr>
              <a:t>We want our children to be h</a:t>
            </a:r>
            <a:r>
              <a:rPr lang="en-GB" sz="2200" b="1" i="1" dirty="0">
                <a:solidFill>
                  <a:srgbClr val="000000"/>
                </a:solidFill>
                <a:effectLst/>
                <a:ea typeface="Calibri" panose="020F0502020204030204" pitchFamily="34" charset="0"/>
                <a:cs typeface="Times New Roman" panose="02020603050405020304" pitchFamily="18" charset="0"/>
              </a:rPr>
              <a:t>appy, friendly and respectful members of the Bledlow Ridge School learning community and beyond, with a passion for life-long learning. We want to develop our children into confident risk takers throughout all learning opportunities across the curriculum. We want our children to develop a strong foundation in all areas of learning and development in the Early Years Foundation Stage (EYFS), be curious and  inquisitive learners and challenge and be challenged to become the best version of themselves.</a:t>
            </a:r>
            <a:endParaRPr lang="en-GB" sz="2200" b="1" i="1" dirty="0">
              <a:effectLst/>
              <a:ea typeface="Calibri" panose="020F0502020204030204" pitchFamily="34" charset="0"/>
              <a:cs typeface="Times New Roman" panose="02020603050405020304" pitchFamily="18" charset="0"/>
            </a:endParaRPr>
          </a:p>
          <a:p>
            <a:pPr algn="just"/>
            <a:r>
              <a:rPr lang="en-GB" sz="1800" dirty="0">
                <a:effectLst/>
                <a:ea typeface="Calibri" panose="020F0502020204030204" pitchFamily="34" charset="0"/>
                <a:cs typeface="Times New Roman" panose="02020603050405020304" pitchFamily="18" charset="0"/>
              </a:rPr>
              <a:t> </a:t>
            </a:r>
            <a:endParaRPr lang="en-GB" sz="3600" dirty="0">
              <a:effectLst/>
              <a:ea typeface="Calibri" panose="020F0502020204030204" pitchFamily="34" charset="0"/>
              <a:cs typeface="Times New Roman" panose="02020603050405020304" pitchFamily="18" charset="0"/>
            </a:endParaRPr>
          </a:p>
          <a:p>
            <a:pPr algn="just"/>
            <a:r>
              <a:rPr lang="en-GB" sz="1800" dirty="0">
                <a:effectLst/>
                <a:ea typeface="Calibri" panose="020F0502020204030204" pitchFamily="34" charset="0"/>
                <a:cs typeface="Times New Roman" panose="02020603050405020304" pitchFamily="18" charset="0"/>
              </a:rPr>
              <a:t> </a:t>
            </a:r>
            <a:r>
              <a:rPr lang="en-GB" sz="800" dirty="0">
                <a:effectLst/>
                <a:latin typeface="Century Gothic" panose="020B0502020202020204" pitchFamily="34" charset="0"/>
                <a:ea typeface="Calibri" panose="020F0502020204030204" pitchFamily="34" charset="0"/>
                <a:cs typeface="Times New Roman" panose="02020603050405020304" pitchFamily="18" charset="0"/>
              </a:rPr>
              <a:t>“The things [children] love to do and the things they are good at coming together,” in Robinson, K &amp; </a:t>
            </a:r>
            <a:r>
              <a:rPr lang="en-GB" sz="800" dirty="0" err="1">
                <a:effectLst/>
                <a:latin typeface="Century Gothic" panose="020B0502020202020204" pitchFamily="34" charset="0"/>
                <a:ea typeface="Calibri" panose="020F0502020204030204" pitchFamily="34" charset="0"/>
                <a:cs typeface="Times New Roman" panose="02020603050405020304" pitchFamily="18" charset="0"/>
              </a:rPr>
              <a:t>Aronica</a:t>
            </a:r>
            <a:r>
              <a:rPr lang="en-GB" sz="800" dirty="0">
                <a:effectLst/>
                <a:latin typeface="Century Gothic" panose="020B0502020202020204" pitchFamily="34" charset="0"/>
                <a:ea typeface="Calibri" panose="020F0502020204030204" pitchFamily="34" charset="0"/>
                <a:cs typeface="Times New Roman" panose="02020603050405020304" pitchFamily="18" charset="0"/>
              </a:rPr>
              <a:t>, L (2009:xiii), </a:t>
            </a:r>
            <a:r>
              <a:rPr lang="en-GB" sz="800" i="1" u="sng" dirty="0">
                <a:effectLst/>
                <a:latin typeface="Century Gothic" panose="020B0502020202020204" pitchFamily="34" charset="0"/>
                <a:ea typeface="Calibri" panose="020F0502020204030204" pitchFamily="34" charset="0"/>
                <a:cs typeface="Times New Roman" panose="02020603050405020304" pitchFamily="18" charset="0"/>
              </a:rPr>
              <a:t>The Element: How Finding Your Passion Changes Everything</a:t>
            </a:r>
            <a:r>
              <a:rPr lang="en-GB" sz="800" dirty="0">
                <a:effectLst/>
                <a:latin typeface="Century Gothic" panose="020B0502020202020204" pitchFamily="34" charset="0"/>
                <a:ea typeface="Calibri" panose="020F0502020204030204" pitchFamily="34" charset="0"/>
                <a:cs typeface="Times New Roman" panose="02020603050405020304" pitchFamily="18" charset="0"/>
              </a:rPr>
              <a:t>, Penguin (London.)</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32036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F268A9-195B-4BA3-93EE-FAF74BFF76ED}"/>
              </a:ext>
            </a:extLst>
          </p:cNvPr>
          <p:cNvPicPr>
            <a:picLocks noChangeAspect="1"/>
          </p:cNvPicPr>
          <p:nvPr/>
        </p:nvPicPr>
        <p:blipFill>
          <a:blip r:embed="rId2"/>
          <a:stretch>
            <a:fillRect/>
          </a:stretch>
        </p:blipFill>
        <p:spPr>
          <a:xfrm>
            <a:off x="1491449" y="344622"/>
            <a:ext cx="8715526" cy="6326945"/>
          </a:xfrm>
          <a:prstGeom prst="rect">
            <a:avLst/>
          </a:prstGeom>
        </p:spPr>
      </p:pic>
    </p:spTree>
    <p:extLst>
      <p:ext uri="{BB962C8B-B14F-4D97-AF65-F5344CB8AC3E}">
        <p14:creationId xmlns:p14="http://schemas.microsoft.com/office/powerpoint/2010/main" val="2410982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2" name="TextBox 1">
            <a:extLst>
              <a:ext uri="{FF2B5EF4-FFF2-40B4-BE49-F238E27FC236}">
                <a16:creationId xmlns:a16="http://schemas.microsoft.com/office/drawing/2014/main" id="{6C91D203-F83E-C6E8-8B30-5BE34CF5F2B4}"/>
              </a:ext>
            </a:extLst>
          </p:cNvPr>
          <p:cNvSpPr txBox="1"/>
          <p:nvPr/>
        </p:nvSpPr>
        <p:spPr>
          <a:xfrm>
            <a:off x="1009555" y="134220"/>
            <a:ext cx="9764634" cy="879789"/>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defTabSz="457200">
              <a:lnSpc>
                <a:spcPct val="90000"/>
              </a:lnSpc>
              <a:spcBef>
                <a:spcPct val="0"/>
              </a:spcBef>
              <a:spcAft>
                <a:spcPts val="600"/>
              </a:spcAft>
            </a:pPr>
            <a:r>
              <a:rPr lang="en-US" sz="4400" b="1" u="sng" dirty="0">
                <a:solidFill>
                  <a:schemeClr val="accent2">
                    <a:lumMod val="50000"/>
                  </a:schemeClr>
                </a:solidFill>
                <a:latin typeface="+mj-lt"/>
                <a:ea typeface="+mj-ea"/>
                <a:cs typeface="+mj-cs"/>
              </a:rPr>
              <a:t>Trips</a:t>
            </a:r>
            <a:endParaRPr lang="en-US" b="1" u="sng" dirty="0">
              <a:solidFill>
                <a:schemeClr val="accent2">
                  <a:lumMod val="50000"/>
                </a:schemeClr>
              </a:solidFill>
              <a:ea typeface="+mj-ea"/>
              <a:cs typeface="+mj-cs"/>
            </a:endParaRPr>
          </a:p>
        </p:txBody>
      </p:sp>
      <p:sp>
        <p:nvSpPr>
          <p:cNvPr id="76" name="Google Shape;76;p1"/>
          <p:cNvSpPr txBox="1"/>
          <p:nvPr/>
        </p:nvSpPr>
        <p:spPr>
          <a:xfrm>
            <a:off x="1727156" y="3846184"/>
            <a:ext cx="7268400" cy="984845"/>
          </a:xfrm>
          <a:prstGeom prst="rect">
            <a:avLst/>
          </a:prstGeom>
          <a:noFill/>
          <a:ln>
            <a:noFill/>
          </a:ln>
        </p:spPr>
        <p:txBody>
          <a:bodyPr spcFirstLastPara="1" wrap="square" lIns="121900" tIns="121900" rIns="121900" bIns="121900" anchor="t" anchorCtr="0">
            <a:spAutoFit/>
          </a:bodyPr>
          <a:lstStyle/>
          <a:p>
            <a:pPr algn="ctr">
              <a:buClr>
                <a:srgbClr val="000000"/>
              </a:buClr>
              <a:buSzPts val="3600"/>
            </a:pPr>
            <a:endParaRPr sz="4800">
              <a:solidFill>
                <a:srgbClr val="B5121B"/>
              </a:solidFill>
              <a:latin typeface="PT Sans"/>
              <a:ea typeface="PT Sans"/>
              <a:cs typeface="PT Sans"/>
              <a:sym typeface="PT Sans"/>
            </a:endParaRPr>
          </a:p>
        </p:txBody>
      </p:sp>
      <p:pic>
        <p:nvPicPr>
          <p:cNvPr id="5" name="Picture 3" descr="A picture containing text&#10;&#10;Description automatically generated">
            <a:extLst>
              <a:ext uri="{FF2B5EF4-FFF2-40B4-BE49-F238E27FC236}">
                <a16:creationId xmlns:a16="http://schemas.microsoft.com/office/drawing/2014/main" id="{7F6239C7-25EF-9F1C-5F06-69CAF3A61A6E}"/>
              </a:ext>
            </a:extLst>
          </p:cNvPr>
          <p:cNvPicPr>
            <a:picLocks noChangeAspect="1"/>
          </p:cNvPicPr>
          <p:nvPr/>
        </p:nvPicPr>
        <p:blipFill>
          <a:blip r:embed="rId3"/>
          <a:stretch>
            <a:fillRect/>
          </a:stretch>
        </p:blipFill>
        <p:spPr>
          <a:xfrm>
            <a:off x="10616011" y="5168045"/>
            <a:ext cx="1289192" cy="1435255"/>
          </a:xfrm>
          <a:prstGeom prst="rect">
            <a:avLst/>
          </a:prstGeom>
        </p:spPr>
      </p:pic>
      <p:sp>
        <p:nvSpPr>
          <p:cNvPr id="4" name="TextBox 3">
            <a:extLst>
              <a:ext uri="{FF2B5EF4-FFF2-40B4-BE49-F238E27FC236}">
                <a16:creationId xmlns:a16="http://schemas.microsoft.com/office/drawing/2014/main" id="{96425A4D-EAD1-C099-03FC-A19C37EA0FFE}"/>
              </a:ext>
            </a:extLst>
          </p:cNvPr>
          <p:cNvSpPr txBox="1"/>
          <p:nvPr/>
        </p:nvSpPr>
        <p:spPr>
          <a:xfrm>
            <a:off x="879342" y="1228397"/>
            <a:ext cx="10025060"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000" dirty="0">
                <a:solidFill>
                  <a:schemeClr val="accent2">
                    <a:lumMod val="50000"/>
                  </a:schemeClr>
                </a:solidFill>
                <a:ea typeface="+mn-lt"/>
                <a:cs typeface="+mn-lt"/>
              </a:rPr>
              <a:t>Autumn Term Trip:</a:t>
            </a:r>
            <a:endParaRPr lang="en-GB" sz="2500" dirty="0">
              <a:solidFill>
                <a:schemeClr val="accent2">
                  <a:lumMod val="50000"/>
                </a:schemeClr>
              </a:solidFill>
              <a:ea typeface="+mn-lt"/>
              <a:cs typeface="+mn-lt"/>
            </a:endParaRPr>
          </a:p>
          <a:p>
            <a:pPr marL="457200" indent="-457200" algn="just">
              <a:buFont typeface="Arial" panose="020B0604020202020204" pitchFamily="34" charset="0"/>
              <a:buChar char="•"/>
            </a:pPr>
            <a:r>
              <a:rPr lang="en-GB" sz="2500" dirty="0">
                <a:solidFill>
                  <a:schemeClr val="accent2">
                    <a:lumMod val="50000"/>
                  </a:schemeClr>
                </a:solidFill>
                <a:ea typeface="+mn-lt"/>
                <a:cs typeface="+mn-lt"/>
              </a:rPr>
              <a:t>Local Shop</a:t>
            </a:r>
          </a:p>
          <a:p>
            <a:pPr marL="457200" indent="-457200" algn="just">
              <a:buFont typeface="Arial" panose="020B0604020202020204" pitchFamily="34" charset="0"/>
              <a:buChar char="•"/>
            </a:pPr>
            <a:r>
              <a:rPr lang="en-GB" sz="2500" dirty="0">
                <a:solidFill>
                  <a:schemeClr val="accent2">
                    <a:lumMod val="50000"/>
                  </a:schemeClr>
                </a:solidFill>
                <a:ea typeface="+mn-lt"/>
                <a:cs typeface="+mn-lt"/>
              </a:rPr>
              <a:t>Coggs Farm</a:t>
            </a:r>
          </a:p>
          <a:p>
            <a:pPr algn="l"/>
            <a:endParaRPr lang="en-GB" sz="3000" dirty="0">
              <a:solidFill>
                <a:schemeClr val="accent2">
                  <a:lumMod val="50000"/>
                </a:schemeClr>
              </a:solidFill>
            </a:endParaRPr>
          </a:p>
          <a:p>
            <a:r>
              <a:rPr lang="en-GB" sz="3000" dirty="0">
                <a:solidFill>
                  <a:schemeClr val="accent2">
                    <a:lumMod val="50000"/>
                  </a:schemeClr>
                </a:solidFill>
              </a:rPr>
              <a:t>Spring Term Trip:</a:t>
            </a:r>
            <a:endParaRPr lang="en-GB" sz="2500" dirty="0">
              <a:solidFill>
                <a:schemeClr val="accent2">
                  <a:lumMod val="50000"/>
                </a:schemeClr>
              </a:solidFill>
            </a:endParaRPr>
          </a:p>
          <a:p>
            <a:pPr marL="457200" indent="-457200" algn="just">
              <a:buFont typeface="Arial" panose="020B0604020202020204" pitchFamily="34" charset="0"/>
              <a:buChar char="•"/>
            </a:pPr>
            <a:r>
              <a:rPr lang="en-GB" sz="2500" dirty="0">
                <a:solidFill>
                  <a:schemeClr val="accent2">
                    <a:lumMod val="50000"/>
                  </a:schemeClr>
                </a:solidFill>
              </a:rPr>
              <a:t>TBC</a:t>
            </a:r>
          </a:p>
          <a:p>
            <a:endParaRPr lang="en-GB" sz="3000" dirty="0">
              <a:solidFill>
                <a:schemeClr val="accent2">
                  <a:lumMod val="50000"/>
                </a:schemeClr>
              </a:solidFill>
            </a:endParaRPr>
          </a:p>
          <a:p>
            <a:r>
              <a:rPr lang="en-GB" sz="3000" dirty="0">
                <a:solidFill>
                  <a:schemeClr val="accent2">
                    <a:lumMod val="50000"/>
                  </a:schemeClr>
                </a:solidFill>
              </a:rPr>
              <a:t>Summer Term Trip:</a:t>
            </a:r>
            <a:endParaRPr lang="en-GB" sz="2500" dirty="0">
              <a:solidFill>
                <a:schemeClr val="accent2">
                  <a:lumMod val="50000"/>
                </a:schemeClr>
              </a:solidFill>
            </a:endParaRPr>
          </a:p>
          <a:p>
            <a:pPr marL="571500" indent="-571500" algn="just">
              <a:buFont typeface="Arial" panose="020B0604020202020204" pitchFamily="34" charset="0"/>
              <a:buChar char="•"/>
            </a:pPr>
            <a:r>
              <a:rPr lang="en-GB" sz="2500" dirty="0">
                <a:solidFill>
                  <a:schemeClr val="accent2">
                    <a:lumMod val="50000"/>
                  </a:schemeClr>
                </a:solidFill>
              </a:rPr>
              <a:t>Whipsnade Zoo (with Y1) </a:t>
            </a:r>
          </a:p>
          <a:p>
            <a:endParaRPr lang="en-GB" sz="3000" dirty="0"/>
          </a:p>
        </p:txBody>
      </p:sp>
    </p:spTree>
    <p:extLst>
      <p:ext uri="{BB962C8B-B14F-4D97-AF65-F5344CB8AC3E}">
        <p14:creationId xmlns:p14="http://schemas.microsoft.com/office/powerpoint/2010/main" val="2714402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2" name="TextBox 1">
            <a:extLst>
              <a:ext uri="{FF2B5EF4-FFF2-40B4-BE49-F238E27FC236}">
                <a16:creationId xmlns:a16="http://schemas.microsoft.com/office/drawing/2014/main" id="{6C91D203-F83E-C6E8-8B30-5BE34CF5F2B4}"/>
              </a:ext>
            </a:extLst>
          </p:cNvPr>
          <p:cNvSpPr txBox="1"/>
          <p:nvPr/>
        </p:nvSpPr>
        <p:spPr>
          <a:xfrm>
            <a:off x="1009555" y="134220"/>
            <a:ext cx="9764634" cy="879789"/>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defTabSz="457200">
              <a:lnSpc>
                <a:spcPct val="90000"/>
              </a:lnSpc>
              <a:spcBef>
                <a:spcPct val="0"/>
              </a:spcBef>
              <a:spcAft>
                <a:spcPts val="600"/>
              </a:spcAft>
            </a:pPr>
            <a:r>
              <a:rPr lang="en-US" sz="4400" b="1" u="sng" dirty="0">
                <a:solidFill>
                  <a:schemeClr val="accent2">
                    <a:lumMod val="50000"/>
                  </a:schemeClr>
                </a:solidFill>
                <a:latin typeface="+mj-lt"/>
                <a:ea typeface="+mj-ea"/>
                <a:cs typeface="+mj-cs"/>
              </a:rPr>
              <a:t>Homework</a:t>
            </a:r>
            <a:r>
              <a:rPr lang="en-US" sz="4400" dirty="0">
                <a:solidFill>
                  <a:schemeClr val="accent2">
                    <a:lumMod val="50000"/>
                  </a:schemeClr>
                </a:solidFill>
                <a:latin typeface="+mj-lt"/>
                <a:ea typeface="+mj-ea"/>
                <a:cs typeface="+mj-cs"/>
              </a:rPr>
              <a:t> </a:t>
            </a:r>
            <a:endParaRPr lang="en-US" dirty="0">
              <a:solidFill>
                <a:schemeClr val="accent2">
                  <a:lumMod val="50000"/>
                </a:schemeClr>
              </a:solidFill>
              <a:ea typeface="+mj-ea"/>
              <a:cs typeface="+mj-cs"/>
            </a:endParaRPr>
          </a:p>
        </p:txBody>
      </p:sp>
      <p:sp>
        <p:nvSpPr>
          <p:cNvPr id="76" name="Google Shape;76;p1"/>
          <p:cNvSpPr txBox="1"/>
          <p:nvPr/>
        </p:nvSpPr>
        <p:spPr>
          <a:xfrm>
            <a:off x="1727156" y="3846184"/>
            <a:ext cx="7268400" cy="984845"/>
          </a:xfrm>
          <a:prstGeom prst="rect">
            <a:avLst/>
          </a:prstGeom>
          <a:noFill/>
          <a:ln>
            <a:noFill/>
          </a:ln>
        </p:spPr>
        <p:txBody>
          <a:bodyPr spcFirstLastPara="1" wrap="square" lIns="121900" tIns="121900" rIns="121900" bIns="121900" anchor="t" anchorCtr="0">
            <a:spAutoFit/>
          </a:bodyPr>
          <a:lstStyle/>
          <a:p>
            <a:pPr algn="ctr">
              <a:buClr>
                <a:srgbClr val="000000"/>
              </a:buClr>
              <a:buSzPts val="3600"/>
            </a:pPr>
            <a:endParaRPr sz="4800">
              <a:solidFill>
                <a:srgbClr val="B5121B"/>
              </a:solidFill>
              <a:latin typeface="PT Sans"/>
              <a:ea typeface="PT Sans"/>
              <a:cs typeface="PT Sans"/>
              <a:sym typeface="PT Sans"/>
            </a:endParaRPr>
          </a:p>
        </p:txBody>
      </p:sp>
      <p:pic>
        <p:nvPicPr>
          <p:cNvPr id="5" name="Picture 3" descr="A picture containing text&#10;&#10;Description automatically generated">
            <a:extLst>
              <a:ext uri="{FF2B5EF4-FFF2-40B4-BE49-F238E27FC236}">
                <a16:creationId xmlns:a16="http://schemas.microsoft.com/office/drawing/2014/main" id="{7F6239C7-25EF-9F1C-5F06-69CAF3A61A6E}"/>
              </a:ext>
            </a:extLst>
          </p:cNvPr>
          <p:cNvPicPr>
            <a:picLocks noChangeAspect="1"/>
          </p:cNvPicPr>
          <p:nvPr/>
        </p:nvPicPr>
        <p:blipFill>
          <a:blip r:embed="rId3"/>
          <a:stretch>
            <a:fillRect/>
          </a:stretch>
        </p:blipFill>
        <p:spPr>
          <a:xfrm>
            <a:off x="10770792" y="5215670"/>
            <a:ext cx="1289192" cy="1435255"/>
          </a:xfrm>
          <a:prstGeom prst="rect">
            <a:avLst/>
          </a:prstGeom>
        </p:spPr>
      </p:pic>
      <p:sp>
        <p:nvSpPr>
          <p:cNvPr id="3" name="TextBox 2">
            <a:extLst>
              <a:ext uri="{FF2B5EF4-FFF2-40B4-BE49-F238E27FC236}">
                <a16:creationId xmlns:a16="http://schemas.microsoft.com/office/drawing/2014/main" id="{D9B110E1-1194-BB80-AA06-A3FFF6C8A1CB}"/>
              </a:ext>
            </a:extLst>
          </p:cNvPr>
          <p:cNvSpPr txBox="1"/>
          <p:nvPr/>
        </p:nvSpPr>
        <p:spPr>
          <a:xfrm>
            <a:off x="745732" y="1260861"/>
            <a:ext cx="10025060" cy="51706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gn="just">
              <a:buFont typeface="Arial" panose="020B0604020202020204" pitchFamily="34" charset="0"/>
              <a:buChar char="•"/>
            </a:pPr>
            <a:r>
              <a:rPr lang="en-GB" sz="3000" dirty="0">
                <a:solidFill>
                  <a:schemeClr val="accent2">
                    <a:lumMod val="50000"/>
                  </a:schemeClr>
                </a:solidFill>
                <a:ea typeface="+mn-lt"/>
                <a:cs typeface="+mn-lt"/>
              </a:rPr>
              <a:t>Please share a story with your child every night.</a:t>
            </a:r>
          </a:p>
          <a:p>
            <a:pPr marL="457200" indent="-457200" algn="just">
              <a:buFont typeface="Arial" panose="020B0604020202020204" pitchFamily="34" charset="0"/>
              <a:buChar char="•"/>
            </a:pPr>
            <a:endParaRPr lang="en-GB" sz="3000" dirty="0">
              <a:solidFill>
                <a:schemeClr val="accent2">
                  <a:lumMod val="50000"/>
                </a:schemeClr>
              </a:solidFill>
              <a:ea typeface="+mn-lt"/>
              <a:cs typeface="+mn-lt"/>
            </a:endParaRPr>
          </a:p>
          <a:p>
            <a:pPr marL="457200" indent="-457200" algn="just">
              <a:buFont typeface="Arial" panose="020B0604020202020204" pitchFamily="34" charset="0"/>
              <a:buChar char="•"/>
            </a:pPr>
            <a:r>
              <a:rPr lang="en-GB" sz="3000" dirty="0">
                <a:solidFill>
                  <a:schemeClr val="accent2">
                    <a:lumMod val="50000"/>
                  </a:schemeClr>
                </a:solidFill>
                <a:ea typeface="+mn-lt"/>
                <a:cs typeface="+mn-lt"/>
              </a:rPr>
              <a:t>Individual reading books will be sent out as part of the phonics programme (Little </a:t>
            </a:r>
            <a:r>
              <a:rPr lang="en-GB" sz="3000" dirty="0" err="1">
                <a:solidFill>
                  <a:schemeClr val="accent2">
                    <a:lumMod val="50000"/>
                  </a:schemeClr>
                </a:solidFill>
                <a:ea typeface="+mn-lt"/>
                <a:cs typeface="+mn-lt"/>
              </a:rPr>
              <a:t>Wandle</a:t>
            </a:r>
            <a:r>
              <a:rPr lang="en-GB" sz="3000" dirty="0">
                <a:solidFill>
                  <a:schemeClr val="accent2">
                    <a:lumMod val="50000"/>
                  </a:schemeClr>
                </a:solidFill>
                <a:ea typeface="+mn-lt"/>
                <a:cs typeface="+mn-lt"/>
              </a:rPr>
              <a:t>) when your child is ready.</a:t>
            </a:r>
          </a:p>
          <a:p>
            <a:pPr marL="457200" indent="-457200" algn="just">
              <a:buFont typeface="Arial" panose="020B0604020202020204" pitchFamily="34" charset="0"/>
              <a:buChar char="•"/>
            </a:pPr>
            <a:r>
              <a:rPr lang="en-GB" sz="3000" dirty="0">
                <a:solidFill>
                  <a:schemeClr val="accent2">
                    <a:lumMod val="50000"/>
                  </a:schemeClr>
                </a:solidFill>
                <a:ea typeface="+mn-lt"/>
                <a:cs typeface="+mn-lt"/>
              </a:rPr>
              <a:t>Reading books should be signed at least 3 x each week. </a:t>
            </a:r>
          </a:p>
          <a:p>
            <a:pPr marL="457200" indent="-457200" algn="just">
              <a:buFont typeface="Arial" panose="020B0604020202020204" pitchFamily="34" charset="0"/>
              <a:buChar char="•"/>
            </a:pPr>
            <a:endParaRPr lang="en-GB" sz="3000" dirty="0">
              <a:solidFill>
                <a:schemeClr val="accent2">
                  <a:lumMod val="50000"/>
                </a:schemeClr>
              </a:solidFill>
            </a:endParaRPr>
          </a:p>
          <a:p>
            <a:pPr marL="457200" indent="-457200" algn="just">
              <a:buFont typeface="Arial" panose="020B0604020202020204" pitchFamily="34" charset="0"/>
              <a:buChar char="•"/>
            </a:pPr>
            <a:r>
              <a:rPr lang="en-GB" sz="3000" dirty="0">
                <a:solidFill>
                  <a:schemeClr val="accent2">
                    <a:lumMod val="50000"/>
                  </a:schemeClr>
                </a:solidFill>
                <a:ea typeface="+mn-lt"/>
                <a:cs typeface="+mn-lt"/>
              </a:rPr>
              <a:t>Shared learning will be sent home as appropriate to the learning undertaken in class.</a:t>
            </a:r>
          </a:p>
          <a:p>
            <a:pPr algn="just"/>
            <a:endParaRPr lang="en-GB" sz="3000" dirty="0"/>
          </a:p>
        </p:txBody>
      </p:sp>
    </p:spTree>
    <p:extLst>
      <p:ext uri="{BB962C8B-B14F-4D97-AF65-F5344CB8AC3E}">
        <p14:creationId xmlns:p14="http://schemas.microsoft.com/office/powerpoint/2010/main" val="1862895095"/>
      </p:ext>
    </p:extLst>
  </p:cSld>
  <p:clrMapOvr>
    <a:masterClrMapping/>
  </p:clrMapOvr>
</p:sld>
</file>

<file path=ppt/theme/theme1.xml><?xml version="1.0" encoding="utf-8"?>
<a:theme xmlns:a="http://schemas.openxmlformats.org/drawingml/2006/main" name="Facet">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131</TotalTime>
  <Words>1912</Words>
  <Application>Microsoft Office PowerPoint</Application>
  <PresentationFormat>Widescreen</PresentationFormat>
  <Paragraphs>173</Paragraphs>
  <Slides>22</Slides>
  <Notes>15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22</vt:i4>
      </vt:variant>
    </vt:vector>
  </HeadingPairs>
  <TitlesOfParts>
    <vt:vector size="35" baseType="lpstr">
      <vt:lpstr>Abadi Extra Light</vt:lpstr>
      <vt:lpstr>Arial</vt:lpstr>
      <vt:lpstr>Calibri</vt:lpstr>
      <vt:lpstr>Century Gothic</vt:lpstr>
      <vt:lpstr>Mangal</vt:lpstr>
      <vt:lpstr>PT Sans</vt:lpstr>
      <vt:lpstr>Symbol</vt:lpstr>
      <vt:lpstr>Symbol,Sans-Serif</vt:lpstr>
      <vt:lpstr>Times New Roman</vt:lpstr>
      <vt:lpstr>Trebuchet MS</vt:lpstr>
      <vt:lpstr>Wingdings</vt:lpstr>
      <vt:lpstr>Wingdings 3</vt:lpstr>
      <vt:lpstr>Facet</vt:lpstr>
      <vt:lpstr>Our Values </vt:lpstr>
      <vt:lpstr>PowerPoint Presentation</vt:lpstr>
      <vt:lpstr>Starting School</vt:lpstr>
      <vt:lpstr>Structure of our day </vt:lpstr>
      <vt:lpstr>Time table</vt:lpstr>
      <vt:lpstr>PowerPoint Presentation</vt:lpstr>
      <vt:lpstr>PowerPoint Presentation</vt:lpstr>
      <vt:lpstr>PowerPoint Presentation</vt:lpstr>
      <vt:lpstr>PowerPoint Presentation</vt:lpstr>
      <vt:lpstr>PowerPoint Presentation</vt:lpstr>
      <vt:lpstr>PowerPoint Presentation</vt:lpstr>
      <vt:lpstr>Classroom Life </vt:lpstr>
      <vt:lpstr>PowerPoint Presentation</vt:lpstr>
      <vt:lpstr>Where do we get our assessments of children and how do we use them?</vt:lpstr>
      <vt:lpstr>Expectations</vt:lpstr>
      <vt:lpstr>The Curiosity Approach</vt:lpstr>
      <vt:lpstr>PowerPoint Presentation</vt:lpstr>
      <vt:lpstr>The Early Years Foundation Stage’s seven areas of learning and development   </vt:lpstr>
      <vt:lpstr>How can you help?</vt:lpstr>
      <vt:lpstr>PowerPoint Presentation</vt:lpstr>
      <vt:lpstr>Seesaw and eSchools</vt:lpstr>
      <vt:lpstr>Useful Resources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Early Years  Foundation Stage</dc:title>
  <dc:creator>Teacher</dc:creator>
  <cp:lastModifiedBy>Hannah Stanley</cp:lastModifiedBy>
  <cp:revision>120</cp:revision>
  <cp:lastPrinted>2023-05-22T09:25:23Z</cp:lastPrinted>
  <dcterms:created xsi:type="dcterms:W3CDTF">2016-01-29T16:07:22Z</dcterms:created>
  <dcterms:modified xsi:type="dcterms:W3CDTF">2023-09-15T11:17:36Z</dcterms:modified>
</cp:coreProperties>
</file>