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68" r:id="rId2"/>
    <p:sldId id="269" r:id="rId3"/>
    <p:sldId id="256" r:id="rId4"/>
    <p:sldId id="270" r:id="rId5"/>
    <p:sldId id="257" r:id="rId6"/>
    <p:sldId id="258" r:id="rId7"/>
    <p:sldId id="259" r:id="rId8"/>
    <p:sldId id="260" r:id="rId9"/>
    <p:sldId id="281" r:id="rId10"/>
    <p:sldId id="272" r:id="rId11"/>
    <p:sldId id="261" r:id="rId12"/>
    <p:sldId id="275" r:id="rId13"/>
    <p:sldId id="283" r:id="rId14"/>
    <p:sldId id="262" r:id="rId15"/>
    <p:sldId id="276" r:id="rId16"/>
    <p:sldId id="277" r:id="rId17"/>
    <p:sldId id="282" r:id="rId18"/>
    <p:sldId id="278" r:id="rId19"/>
    <p:sldId id="279" r:id="rId20"/>
    <p:sldId id="274" r:id="rId21"/>
    <p:sldId id="280" r:id="rId22"/>
    <p:sldId id="284" r:id="rId23"/>
    <p:sldId id="271" r:id="rId24"/>
    <p:sldId id="285" r:id="rId25"/>
    <p:sldId id="273" r:id="rId26"/>
    <p:sldId id="263" r:id="rId27"/>
    <p:sldId id="264" r:id="rId28"/>
    <p:sldId id="286" r:id="rId29"/>
    <p:sldId id="287" r:id="rId30"/>
    <p:sldId id="289" r:id="rId31"/>
    <p:sldId id="26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3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1598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59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8052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03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3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8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5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4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142" y="852715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Kinetic Letters at </a:t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>
                <a:solidFill>
                  <a:schemeClr val="accent2"/>
                </a:solidFill>
              </a:rPr>
              <a:t>Bledlow Ridge School  </a:t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>
                <a:solidFill>
                  <a:schemeClr val="accent2"/>
                </a:solidFill>
              </a:rPr>
              <a:t>January 2026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429" y="5183445"/>
            <a:ext cx="4273756" cy="956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103" y="2590802"/>
            <a:ext cx="1827244" cy="20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0" y="237362"/>
            <a:ext cx="7794172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red</a:t>
            </a:r>
            <a:r>
              <a:rPr lang="en-GB" dirty="0"/>
              <a:t> strand: Animal poses we use at school to make our bodies stronger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627" y="1258711"/>
            <a:ext cx="5323258" cy="3913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4269" y="5172279"/>
            <a:ext cx="81534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There are lots of opportunities to make our bodies stronger at home using these poses. For example whilst: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Watching TV/</a:t>
            </a:r>
            <a:r>
              <a:rPr lang="en-GB" dirty="0" err="1"/>
              <a:t>Ipad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Playing a game </a:t>
            </a:r>
            <a:endParaRPr lang="en-GB" dirty="0" smtClean="0"/>
          </a:p>
          <a:p>
            <a:r>
              <a:rPr lang="en-GB" dirty="0" smtClean="0"/>
              <a:t>• </a:t>
            </a:r>
            <a:r>
              <a:rPr lang="en-GB" dirty="0"/>
              <a:t>Reading a book </a:t>
            </a:r>
          </a:p>
        </p:txBody>
      </p:sp>
    </p:spTree>
    <p:extLst>
      <p:ext uri="{BB962C8B-B14F-4D97-AF65-F5344CB8AC3E}">
        <p14:creationId xmlns:p14="http://schemas.microsoft.com/office/powerpoint/2010/main" val="22204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5" y="544286"/>
            <a:ext cx="8196944" cy="1320800"/>
          </a:xfrm>
        </p:spPr>
        <p:txBody>
          <a:bodyPr/>
          <a:lstStyle/>
          <a:p>
            <a:r>
              <a:rPr dirty="0"/>
              <a:t>Pencil </a:t>
            </a:r>
            <a:r>
              <a:rPr dirty="0" smtClean="0"/>
              <a:t>grip</a:t>
            </a:r>
            <a:r>
              <a:rPr lang="en-GB" dirty="0" smtClean="0"/>
              <a:t>/</a:t>
            </a:r>
            <a:r>
              <a:rPr dirty="0" smtClean="0"/>
              <a:t>posture</a:t>
            </a:r>
            <a:r>
              <a:rPr lang="en-GB" dirty="0" smtClean="0"/>
              <a:t> - </a:t>
            </a:r>
            <a:r>
              <a:rPr lang="en-GB" dirty="0">
                <a:solidFill>
                  <a:schemeClr val="accent4"/>
                </a:solidFill>
              </a:rPr>
              <a:t>green</a:t>
            </a:r>
            <a:r>
              <a:rPr lang="en-GB" dirty="0"/>
              <a:t> strand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76400"/>
            <a:ext cx="6988630" cy="4364963"/>
          </a:xfrm>
        </p:spPr>
        <p:txBody>
          <a:bodyPr>
            <a:normAutofit/>
          </a:bodyPr>
          <a:lstStyle/>
          <a:p>
            <a:r>
              <a:rPr sz="3600" dirty="0" smtClean="0"/>
              <a:t>Explicit </a:t>
            </a:r>
            <a:r>
              <a:rPr sz="3600" dirty="0"/>
              <a:t>teaching of correct grip</a:t>
            </a:r>
          </a:p>
          <a:p>
            <a:r>
              <a:rPr sz="3600" dirty="0" smtClean="0"/>
              <a:t>Focus </a:t>
            </a:r>
            <a:r>
              <a:rPr sz="3600" dirty="0"/>
              <a:t>on posture and paper position</a:t>
            </a:r>
          </a:p>
          <a:p>
            <a:r>
              <a:rPr sz="3600" dirty="0" smtClean="0"/>
              <a:t>Reduces </a:t>
            </a:r>
            <a:r>
              <a:rPr sz="3600" dirty="0"/>
              <a:t>fatigue and discomfort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Holding Pencil – </a:t>
            </a:r>
            <a:r>
              <a:rPr lang="en-GB" dirty="0" smtClean="0">
                <a:solidFill>
                  <a:schemeClr val="accent4"/>
                </a:solidFill>
              </a:rPr>
              <a:t>green</a:t>
            </a:r>
            <a:r>
              <a:rPr lang="en-GB" dirty="0" smtClean="0"/>
              <a:t> strand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45" y="1286104"/>
            <a:ext cx="6929426" cy="3880773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GB" sz="3200" dirty="0" smtClean="0"/>
              <a:t>Point the pencil at my tummy </a:t>
            </a:r>
          </a:p>
          <a:p>
            <a:pPr>
              <a:buAutoNum type="arabicPeriod"/>
            </a:pPr>
            <a:r>
              <a:rPr lang="en-GB" sz="3200" dirty="0" smtClean="0"/>
              <a:t>Pick it up with my </a:t>
            </a:r>
            <a:r>
              <a:rPr lang="en-GB" sz="3200" b="1" dirty="0" smtClean="0"/>
              <a:t>Holding Fingers </a:t>
            </a:r>
          </a:p>
          <a:p>
            <a:pPr>
              <a:buAutoNum type="arabicPeriod"/>
            </a:pPr>
            <a:r>
              <a:rPr lang="en-GB" sz="3200" dirty="0" smtClean="0"/>
              <a:t>Tip it back to lay across my hand and pop my </a:t>
            </a:r>
            <a:r>
              <a:rPr lang="en-GB" sz="3200" b="1" dirty="0" smtClean="0"/>
              <a:t>Pillow Finger </a:t>
            </a:r>
            <a:r>
              <a:rPr lang="en-GB" sz="3200" dirty="0" smtClean="0"/>
              <a:t>underneath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488" y="3740341"/>
            <a:ext cx="3436322" cy="28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Holding Pencil – </a:t>
            </a:r>
            <a:r>
              <a:rPr lang="en-GB" dirty="0">
                <a:solidFill>
                  <a:schemeClr val="accent4"/>
                </a:solidFill>
              </a:rPr>
              <a:t>green</a:t>
            </a:r>
            <a:r>
              <a:rPr lang="en-GB" dirty="0"/>
              <a:t> strand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582" y="1630179"/>
            <a:ext cx="8004646" cy="43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Learning letters as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sz="4000" dirty="0" smtClean="0"/>
              <a:t>Letters </a:t>
            </a:r>
            <a:r>
              <a:rPr sz="4000" dirty="0"/>
              <a:t>taught in families with shared movements</a:t>
            </a:r>
          </a:p>
          <a:p>
            <a:r>
              <a:rPr sz="4000" dirty="0" smtClean="0"/>
              <a:t>Encourages </a:t>
            </a:r>
            <a:r>
              <a:rPr sz="4000" dirty="0"/>
              <a:t>consistency and recall</a:t>
            </a:r>
          </a:p>
          <a:p>
            <a:r>
              <a:rPr sz="4000" dirty="0" smtClean="0"/>
              <a:t>Helps </a:t>
            </a:r>
            <a:r>
              <a:rPr sz="4000" dirty="0"/>
              <a:t>prevent reversals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the Letters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13114"/>
            <a:ext cx="7064830" cy="4528249"/>
          </a:xfrm>
        </p:spPr>
        <p:txBody>
          <a:bodyPr>
            <a:noAutofit/>
          </a:bodyPr>
          <a:lstStyle/>
          <a:p>
            <a:r>
              <a:rPr lang="en-GB" sz="2800" dirty="0"/>
              <a:t>Six </a:t>
            </a:r>
            <a:r>
              <a:rPr lang="en-GB" sz="2800" dirty="0" smtClean="0"/>
              <a:t>movements </a:t>
            </a:r>
            <a:r>
              <a:rPr lang="en-GB" sz="2800" dirty="0"/>
              <a:t>are learnt </a:t>
            </a:r>
            <a:endParaRPr lang="en-GB" sz="2800" dirty="0" smtClean="0"/>
          </a:p>
          <a:p>
            <a:r>
              <a:rPr lang="en-GB" sz="2800" dirty="0" smtClean="0"/>
              <a:t>Letters </a:t>
            </a:r>
            <a:r>
              <a:rPr lang="en-GB" sz="2800" dirty="0"/>
              <a:t>are learnt in groups according to their movements </a:t>
            </a:r>
            <a:endParaRPr lang="en-GB" sz="2800" dirty="0" smtClean="0"/>
          </a:p>
          <a:p>
            <a:r>
              <a:rPr lang="en-GB" sz="2800" dirty="0" smtClean="0"/>
              <a:t>Letters </a:t>
            </a:r>
            <a:r>
              <a:rPr lang="en-GB" sz="2800" dirty="0"/>
              <a:t>are taught in a progressive order </a:t>
            </a:r>
            <a:endParaRPr lang="en-GB" sz="2800" dirty="0" smtClean="0"/>
          </a:p>
          <a:p>
            <a:r>
              <a:rPr lang="en-GB" sz="2800" dirty="0" smtClean="0"/>
              <a:t>The </a:t>
            </a:r>
            <a:r>
              <a:rPr lang="en-GB" sz="2800" dirty="0"/>
              <a:t>writing tools for handwriting sessions are always pens and whiteboards </a:t>
            </a:r>
          </a:p>
        </p:txBody>
      </p:sp>
    </p:spTree>
    <p:extLst>
      <p:ext uri="{BB962C8B-B14F-4D97-AF65-F5344CB8AC3E}">
        <p14:creationId xmlns:p14="http://schemas.microsoft.com/office/powerpoint/2010/main" val="41391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Six Letter Moves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7" y="1289734"/>
            <a:ext cx="3360323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All 26 letters of the alphabet can be re constructed for writing, using different combinations of the six letter parts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Large </a:t>
            </a:r>
            <a:r>
              <a:rPr lang="en-GB" sz="2800" dirty="0"/>
              <a:t>movements are used to make the letter parts in the air.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117" b="6316"/>
          <a:stretch/>
        </p:blipFill>
        <p:spPr>
          <a:xfrm>
            <a:off x="3697780" y="1382486"/>
            <a:ext cx="5276219" cy="52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6 letter moves: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‘</a:t>
            </a:r>
            <a:r>
              <a:rPr lang="en-GB" dirty="0"/>
              <a:t>move </a:t>
            </a:r>
            <a:r>
              <a:rPr lang="en-GB" dirty="0" smtClean="0"/>
              <a:t>it, </a:t>
            </a:r>
            <a:r>
              <a:rPr lang="en-GB" dirty="0"/>
              <a:t>say it’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92" y="2160590"/>
            <a:ext cx="7810901" cy="20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729343"/>
            <a:ext cx="8382031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Letter Heights </a:t>
            </a:r>
            <a:br>
              <a:rPr lang="en-GB" dirty="0"/>
            </a:br>
            <a:r>
              <a:rPr lang="en-GB" dirty="0" smtClean="0"/>
              <a:t>The </a:t>
            </a:r>
            <a:r>
              <a:rPr lang="en-GB" dirty="0"/>
              <a:t>Brave Monkey and the Scared Monkey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Children </a:t>
            </a:r>
            <a:r>
              <a:rPr lang="en-GB" sz="2800" dirty="0" smtClean="0"/>
              <a:t>introduced </a:t>
            </a:r>
            <a:r>
              <a:rPr lang="en-GB" sz="2800" dirty="0"/>
              <a:t>to the two monkeys through the ‘Jumper Family’ story in which children learn the following letters: h, b, r, n, m. </a:t>
            </a:r>
            <a:endParaRPr lang="en-GB" sz="2800" dirty="0" smtClean="0"/>
          </a:p>
          <a:p>
            <a:r>
              <a:rPr lang="en-GB" sz="2800" dirty="0" smtClean="0"/>
              <a:t>Throughout </a:t>
            </a:r>
            <a:r>
              <a:rPr lang="en-GB" sz="2800" dirty="0"/>
              <a:t>the programme the other Letter Family stories are introduced.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639" y="3881629"/>
            <a:ext cx="2435991" cy="27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Jumper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91" y="1357085"/>
            <a:ext cx="6993284" cy="540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handwriting still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24000"/>
            <a:ext cx="6868887" cy="4517363"/>
          </a:xfrm>
        </p:spPr>
        <p:txBody>
          <a:bodyPr/>
          <a:lstStyle/>
          <a:p>
            <a:r>
              <a:rPr lang="en-GB" sz="2800" dirty="0"/>
              <a:t>H</a:t>
            </a:r>
            <a:r>
              <a:rPr lang="en-GB" sz="2800" dirty="0" smtClean="0"/>
              <a:t>elp learners - especially </a:t>
            </a:r>
            <a:r>
              <a:rPr lang="en-GB" sz="2800" dirty="0"/>
              <a:t>young </a:t>
            </a:r>
            <a:r>
              <a:rPr lang="en-GB" sz="2800" dirty="0" smtClean="0"/>
              <a:t>children - </a:t>
            </a:r>
            <a:r>
              <a:rPr lang="en-GB" sz="2800" b="1" dirty="0" smtClean="0"/>
              <a:t>understand </a:t>
            </a:r>
            <a:r>
              <a:rPr lang="en-GB" sz="2800" b="1" dirty="0"/>
              <a:t>and remember letter shapes by physically forming them with their bodies or through movement</a:t>
            </a:r>
            <a:r>
              <a:rPr lang="en-GB" sz="2800" dirty="0"/>
              <a:t>.</a:t>
            </a:r>
          </a:p>
          <a:p>
            <a:r>
              <a:rPr lang="en-GB" sz="2800" dirty="0"/>
              <a:t>K</a:t>
            </a:r>
            <a:r>
              <a:rPr lang="en-GB" sz="2800" dirty="0" smtClean="0"/>
              <a:t>inetic </a:t>
            </a:r>
            <a:r>
              <a:rPr lang="en-GB" sz="2800" dirty="0"/>
              <a:t>letters use </a:t>
            </a:r>
            <a:r>
              <a:rPr lang="en-GB" sz="2800" b="1" dirty="0"/>
              <a:t>movement-based learning</a:t>
            </a:r>
            <a:r>
              <a:rPr lang="en-GB" sz="2800" dirty="0"/>
              <a:t> to support literacy.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0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Families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853" y="1652894"/>
            <a:ext cx="7725532" cy="263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Abracadabra Family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73" y="1270000"/>
            <a:ext cx="6882598" cy="54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Families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715" y="2271107"/>
            <a:ext cx="7889111" cy="25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542" y="1058265"/>
            <a:ext cx="7160227" cy="17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511144" cy="1320800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Yellow</a:t>
            </a:r>
            <a:r>
              <a:rPr lang="en-GB" dirty="0"/>
              <a:t> strand: the letter families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07" y="1930401"/>
            <a:ext cx="5053009" cy="416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608" y="1825171"/>
            <a:ext cx="3302451" cy="453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0" y="979714"/>
            <a:ext cx="2808179" cy="2057399"/>
          </a:xfrm>
        </p:spPr>
        <p:txBody>
          <a:bodyPr>
            <a:normAutofit/>
          </a:bodyPr>
          <a:lstStyle/>
          <a:p>
            <a:r>
              <a:rPr lang="en-GB" dirty="0" smtClean="0"/>
              <a:t>Letter family groups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692" y="89241"/>
            <a:ext cx="4920680" cy="675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879772" cy="1320800"/>
          </a:xfrm>
        </p:spPr>
        <p:txBody>
          <a:bodyPr/>
          <a:lstStyle/>
          <a:p>
            <a:r>
              <a:rPr dirty="0"/>
              <a:t>Flow and </a:t>
            </a:r>
            <a:r>
              <a:rPr dirty="0" smtClean="0"/>
              <a:t>fluency</a:t>
            </a:r>
            <a:r>
              <a:rPr lang="en-GB" dirty="0" smtClean="0"/>
              <a:t> – blue strand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92504"/>
            <a:ext cx="6347714" cy="3880773"/>
          </a:xfrm>
        </p:spPr>
        <p:txBody>
          <a:bodyPr>
            <a:normAutofit/>
          </a:bodyPr>
          <a:lstStyle/>
          <a:p>
            <a:r>
              <a:rPr sz="3200" dirty="0" smtClean="0"/>
              <a:t>Gradual </a:t>
            </a:r>
            <a:r>
              <a:rPr sz="3200" dirty="0"/>
              <a:t>move towards speed with control</a:t>
            </a:r>
          </a:p>
          <a:p>
            <a:r>
              <a:rPr sz="3200" dirty="0" smtClean="0"/>
              <a:t>Builds </a:t>
            </a:r>
            <a:r>
              <a:rPr sz="3200" dirty="0"/>
              <a:t>stamina</a:t>
            </a:r>
          </a:p>
          <a:p>
            <a:r>
              <a:rPr sz="3200" dirty="0" smtClean="0"/>
              <a:t>Supports </a:t>
            </a:r>
            <a:r>
              <a:rPr sz="3200" dirty="0"/>
              <a:t>writing across the curriculum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progress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83648"/>
            <a:ext cx="6347714" cy="3880773"/>
          </a:xfrm>
        </p:spPr>
        <p:txBody>
          <a:bodyPr>
            <a:normAutofit/>
          </a:bodyPr>
          <a:lstStyle/>
          <a:p>
            <a:r>
              <a:rPr sz="3200" dirty="0" smtClean="0"/>
              <a:t>Reception</a:t>
            </a:r>
            <a:r>
              <a:rPr sz="3200" dirty="0"/>
              <a:t>: secure letter formation</a:t>
            </a:r>
          </a:p>
          <a:p>
            <a:r>
              <a:rPr sz="3200" dirty="0" smtClean="0"/>
              <a:t>Year </a:t>
            </a:r>
            <a:r>
              <a:rPr sz="3200" dirty="0"/>
              <a:t>1: consistency and correct orientation</a:t>
            </a:r>
          </a:p>
          <a:p>
            <a:r>
              <a:rPr sz="3200" dirty="0" smtClean="0"/>
              <a:t>Year </a:t>
            </a:r>
            <a:r>
              <a:rPr sz="3200" dirty="0"/>
              <a:t>2+: fluency and joined handwriting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487"/>
          <a:stretch/>
        </p:blipFill>
        <p:spPr>
          <a:xfrm>
            <a:off x="2943292" y="4638962"/>
            <a:ext cx="6094025" cy="2054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95" y="1744528"/>
            <a:ext cx="4976475" cy="26058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0536" y="1287815"/>
            <a:ext cx="383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September 2025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957312" y="4125327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January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8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1825" y="354615"/>
            <a:ext cx="383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September 2025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61825" y="3297401"/>
            <a:ext cx="178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December 2025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6961" r="29308"/>
          <a:stretch/>
        </p:blipFill>
        <p:spPr>
          <a:xfrm rot="5400000">
            <a:off x="3268652" y="-2182880"/>
            <a:ext cx="2030142" cy="7843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52795"/>
          <a:stretch/>
        </p:blipFill>
        <p:spPr>
          <a:xfrm rot="5400000">
            <a:off x="2812642" y="1476012"/>
            <a:ext cx="2764589" cy="73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Why handwriting still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89314"/>
            <a:ext cx="6890658" cy="4452049"/>
          </a:xfrm>
        </p:spPr>
        <p:txBody>
          <a:bodyPr>
            <a:normAutofit/>
          </a:bodyPr>
          <a:lstStyle/>
          <a:p>
            <a:r>
              <a:rPr sz="3200" dirty="0" smtClean="0"/>
              <a:t>Handwriting </a:t>
            </a:r>
            <a:r>
              <a:rPr sz="3200" dirty="0"/>
              <a:t>underpins writing fluency</a:t>
            </a:r>
          </a:p>
          <a:p>
            <a:r>
              <a:rPr sz="3200" dirty="0" smtClean="0"/>
              <a:t>Fluent </a:t>
            </a:r>
            <a:r>
              <a:rPr sz="3200" dirty="0"/>
              <a:t>handwriting supports stamina and composition</a:t>
            </a:r>
          </a:p>
          <a:p>
            <a:r>
              <a:rPr sz="3200" dirty="0" smtClean="0"/>
              <a:t>Children </a:t>
            </a:r>
            <a:r>
              <a:rPr sz="3200" dirty="0"/>
              <a:t>write more confidently when formation is automatic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1825" y="354615"/>
            <a:ext cx="383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September 2025 - printing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61825" y="3003540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December 2025 - joining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887" r="33288" b="5296"/>
          <a:stretch/>
        </p:blipFill>
        <p:spPr>
          <a:xfrm rot="5400000">
            <a:off x="3479404" y="-2268095"/>
            <a:ext cx="1693057" cy="7928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25462" y="912256"/>
            <a:ext cx="2815361" cy="81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206344" cy="1320800"/>
          </a:xfrm>
        </p:spPr>
        <p:txBody>
          <a:bodyPr/>
          <a:lstStyle/>
          <a:p>
            <a:r>
              <a:rPr dirty="0"/>
              <a:t>How parents can help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8" y="1652590"/>
            <a:ext cx="6999515" cy="3880773"/>
          </a:xfrm>
        </p:spPr>
        <p:txBody>
          <a:bodyPr>
            <a:noAutofit/>
          </a:bodyPr>
          <a:lstStyle/>
          <a:p>
            <a:r>
              <a:rPr lang="en-GB" sz="3200" dirty="0" smtClean="0"/>
              <a:t>Encourage </a:t>
            </a:r>
            <a:r>
              <a:rPr lang="en-GB" sz="3200" dirty="0"/>
              <a:t>correct pencil hold </a:t>
            </a:r>
            <a:r>
              <a:rPr lang="en-GB" sz="3200" dirty="0" smtClean="0"/>
              <a:t>and posture</a:t>
            </a:r>
          </a:p>
          <a:p>
            <a:r>
              <a:rPr lang="en-GB" sz="3200" dirty="0" smtClean="0"/>
              <a:t>Strengthening </a:t>
            </a:r>
            <a:r>
              <a:rPr lang="en-GB" sz="3200" dirty="0"/>
              <a:t>exercises and activities e.g. </a:t>
            </a:r>
            <a:r>
              <a:rPr lang="en-GB" sz="3200" dirty="0" err="1"/>
              <a:t>trampolining</a:t>
            </a:r>
            <a:r>
              <a:rPr lang="en-GB" sz="3200" dirty="0"/>
              <a:t>, climbing, jumping, hopping skipping, balancing </a:t>
            </a:r>
            <a:r>
              <a:rPr lang="en-GB" sz="3200" dirty="0" smtClean="0"/>
              <a:t>game</a:t>
            </a:r>
          </a:p>
          <a:p>
            <a:r>
              <a:rPr lang="en-GB" sz="3200" dirty="0" smtClean="0"/>
              <a:t>Encourage </a:t>
            </a:r>
            <a:r>
              <a:rPr lang="en-GB" sz="3200" dirty="0"/>
              <a:t>children to lie in the lizard </a:t>
            </a:r>
            <a:r>
              <a:rPr lang="en-GB" sz="3200" dirty="0" smtClean="0"/>
              <a:t>position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34886"/>
            <a:ext cx="7434945" cy="4920343"/>
          </a:xfrm>
        </p:spPr>
        <p:txBody>
          <a:bodyPr>
            <a:noAutofit/>
          </a:bodyPr>
          <a:lstStyle/>
          <a:p>
            <a:r>
              <a:rPr lang="en-GB" sz="3200" dirty="0"/>
              <a:t>Learning handwriting is enormously complex </a:t>
            </a:r>
            <a:r>
              <a:rPr lang="en-GB" sz="3200" dirty="0" smtClean="0"/>
              <a:t>-cognitive </a:t>
            </a:r>
            <a:r>
              <a:rPr lang="en-GB" sz="3200" dirty="0"/>
              <a:t>and physical skills </a:t>
            </a:r>
            <a:endParaRPr lang="en-GB" sz="3200" dirty="0" smtClean="0"/>
          </a:p>
          <a:p>
            <a:r>
              <a:rPr lang="en-GB" sz="3200" dirty="0" smtClean="0"/>
              <a:t>Many </a:t>
            </a:r>
            <a:r>
              <a:rPr lang="en-GB" sz="3200" dirty="0" smtClean="0"/>
              <a:t>children may </a:t>
            </a:r>
            <a:r>
              <a:rPr lang="en-GB" sz="3200" dirty="0"/>
              <a:t>not have developed the necessary physical skills and hand-eye coordination to be able to learn to write easily </a:t>
            </a:r>
            <a:endParaRPr lang="en-GB" sz="3200" dirty="0" smtClean="0"/>
          </a:p>
          <a:p>
            <a:r>
              <a:rPr lang="en-GB" sz="3200" dirty="0" smtClean="0"/>
              <a:t>Writing </a:t>
            </a:r>
            <a:r>
              <a:rPr lang="en-GB" sz="3200" dirty="0"/>
              <a:t>is often physically </a:t>
            </a:r>
            <a:r>
              <a:rPr lang="en-GB" sz="3200" dirty="0" smtClean="0"/>
              <a:t>uncomfortable – children then ‘don’t like’ writing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580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Our aim as a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09058"/>
            <a:ext cx="7456715" cy="4332306"/>
          </a:xfrm>
        </p:spPr>
        <p:txBody>
          <a:bodyPr>
            <a:noAutofit/>
          </a:bodyPr>
          <a:lstStyle/>
          <a:p>
            <a:r>
              <a:rPr sz="3600" dirty="0" smtClean="0"/>
              <a:t>Consistent </a:t>
            </a:r>
            <a:r>
              <a:rPr sz="3600" dirty="0"/>
              <a:t>handwriting approach across the school</a:t>
            </a:r>
          </a:p>
          <a:p>
            <a:r>
              <a:rPr sz="3600" dirty="0" smtClean="0"/>
              <a:t>Confident</a:t>
            </a:r>
            <a:r>
              <a:rPr sz="3600" dirty="0"/>
              <a:t>, independent writers</a:t>
            </a:r>
          </a:p>
          <a:p>
            <a:r>
              <a:rPr sz="3600" dirty="0" smtClean="0"/>
              <a:t>Automatic </a:t>
            </a:r>
            <a:r>
              <a:rPr sz="3600" dirty="0"/>
              <a:t>letter formation to free up thinking for ideas and spelling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Kinetic Letters?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02230"/>
            <a:ext cx="6347714" cy="4539134"/>
          </a:xfrm>
        </p:spPr>
        <p:txBody>
          <a:bodyPr>
            <a:noAutofit/>
          </a:bodyPr>
          <a:lstStyle/>
          <a:p>
            <a:r>
              <a:rPr sz="3600" dirty="0" smtClean="0"/>
              <a:t>A </a:t>
            </a:r>
            <a:r>
              <a:rPr sz="3600" dirty="0"/>
              <a:t>movement-based </a:t>
            </a:r>
            <a:r>
              <a:rPr sz="3600" dirty="0" smtClean="0"/>
              <a:t>handwriting</a:t>
            </a:r>
            <a:r>
              <a:rPr lang="en-GB" sz="3600" dirty="0" smtClean="0"/>
              <a:t> scheme</a:t>
            </a:r>
            <a:endParaRPr sz="3600" dirty="0"/>
          </a:p>
          <a:p>
            <a:r>
              <a:rPr sz="3600" dirty="0" smtClean="0"/>
              <a:t>Builds </a:t>
            </a:r>
            <a:r>
              <a:rPr sz="3600" dirty="0"/>
              <a:t>strength, coordination and fine motor control</a:t>
            </a:r>
          </a:p>
          <a:p>
            <a:r>
              <a:rPr sz="3600" dirty="0" smtClean="0"/>
              <a:t>Teaches </a:t>
            </a:r>
            <a:r>
              <a:rPr sz="3600" dirty="0"/>
              <a:t>letters as movements, not just shapes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four strands of Kinetic Letters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dirty="0" smtClean="0"/>
              <a:t>Making </a:t>
            </a:r>
            <a:r>
              <a:rPr sz="2800" dirty="0"/>
              <a:t>bodies </a:t>
            </a:r>
            <a:r>
              <a:rPr sz="2800" dirty="0" smtClean="0"/>
              <a:t>stronger</a:t>
            </a:r>
            <a:r>
              <a:rPr lang="en-GB" sz="2800" dirty="0" smtClean="0"/>
              <a:t> – </a:t>
            </a:r>
            <a:r>
              <a:rPr lang="en-GB" sz="2800" dirty="0" smtClean="0">
                <a:solidFill>
                  <a:srgbClr val="FF0000"/>
                </a:solidFill>
              </a:rPr>
              <a:t>red</a:t>
            </a:r>
            <a:r>
              <a:rPr lang="en-GB" sz="2800" dirty="0" smtClean="0"/>
              <a:t> strand</a:t>
            </a:r>
            <a:endParaRPr sz="2800" dirty="0"/>
          </a:p>
          <a:p>
            <a:r>
              <a:rPr sz="2800" dirty="0" smtClean="0"/>
              <a:t>Holding </a:t>
            </a:r>
            <a:r>
              <a:rPr sz="2800" dirty="0"/>
              <a:t>the </a:t>
            </a:r>
            <a:r>
              <a:rPr sz="2800" dirty="0" smtClean="0"/>
              <a:t>pencil</a:t>
            </a:r>
            <a:r>
              <a:rPr lang="en-GB" sz="2800" dirty="0" smtClean="0"/>
              <a:t> – </a:t>
            </a:r>
            <a:r>
              <a:rPr lang="en-GB" sz="2800" dirty="0" smtClean="0">
                <a:solidFill>
                  <a:schemeClr val="accent4"/>
                </a:solidFill>
              </a:rPr>
              <a:t>green</a:t>
            </a:r>
            <a:r>
              <a:rPr lang="en-GB" sz="2800" dirty="0" smtClean="0"/>
              <a:t> strand </a:t>
            </a:r>
            <a:endParaRPr sz="2800" dirty="0"/>
          </a:p>
          <a:p>
            <a:r>
              <a:rPr sz="2800" dirty="0" smtClean="0"/>
              <a:t>Learning </a:t>
            </a:r>
            <a:r>
              <a:rPr sz="2800" dirty="0"/>
              <a:t>the </a:t>
            </a:r>
            <a:r>
              <a:rPr sz="2800" dirty="0" smtClean="0"/>
              <a:t>letters</a:t>
            </a:r>
            <a:r>
              <a:rPr lang="en-GB" sz="2800" dirty="0" smtClean="0"/>
              <a:t> – </a:t>
            </a:r>
            <a:r>
              <a:rPr lang="en-GB" sz="2800" b="1" dirty="0" smtClean="0">
                <a:solidFill>
                  <a:srgbClr val="FFFF00"/>
                </a:solidFill>
              </a:rPr>
              <a:t>yellow</a:t>
            </a:r>
            <a:r>
              <a:rPr lang="en-GB" sz="2800" dirty="0" smtClean="0"/>
              <a:t> strand</a:t>
            </a:r>
            <a:endParaRPr sz="2800" dirty="0"/>
          </a:p>
          <a:p>
            <a:r>
              <a:rPr sz="2800" dirty="0" smtClean="0"/>
              <a:t>Flow </a:t>
            </a:r>
            <a:r>
              <a:rPr sz="2800" dirty="0"/>
              <a:t>and </a:t>
            </a:r>
            <a:r>
              <a:rPr sz="2800" dirty="0" smtClean="0"/>
              <a:t>fluency</a:t>
            </a:r>
            <a:r>
              <a:rPr lang="en-GB" sz="2800" dirty="0" smtClean="0"/>
              <a:t> – </a:t>
            </a:r>
            <a:r>
              <a:rPr lang="en-GB" sz="2800" dirty="0" smtClean="0">
                <a:solidFill>
                  <a:schemeClr val="accent2"/>
                </a:solidFill>
              </a:rPr>
              <a:t>blue</a:t>
            </a:r>
            <a:r>
              <a:rPr lang="en-GB" sz="2800" dirty="0" smtClean="0"/>
              <a:t> strand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836230" cy="1320800"/>
          </a:xfrm>
        </p:spPr>
        <p:txBody>
          <a:bodyPr>
            <a:normAutofit fontScale="90000"/>
          </a:bodyPr>
          <a:lstStyle/>
          <a:p>
            <a:r>
              <a:rPr dirty="0"/>
              <a:t>Making bodies </a:t>
            </a:r>
            <a:r>
              <a:rPr dirty="0" smtClean="0"/>
              <a:t>stronger</a:t>
            </a:r>
            <a:r>
              <a:rPr lang="en-GB" dirty="0" smtClean="0"/>
              <a:t> - </a:t>
            </a:r>
            <a:r>
              <a:rPr lang="en-GB" dirty="0">
                <a:solidFill>
                  <a:srgbClr val="FF0000"/>
                </a:solidFill>
              </a:rPr>
              <a:t>red</a:t>
            </a:r>
            <a:r>
              <a:rPr lang="en-GB" dirty="0"/>
              <a:t> strand</a:t>
            </a:r>
            <a:br>
              <a:rPr lang="en-GB" dirty="0"/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857" y="1453018"/>
            <a:ext cx="6347714" cy="3880773"/>
          </a:xfrm>
        </p:spPr>
        <p:txBody>
          <a:bodyPr>
            <a:normAutofit/>
          </a:bodyPr>
          <a:lstStyle/>
          <a:p>
            <a:r>
              <a:rPr sz="2800" dirty="0" smtClean="0"/>
              <a:t>Core </a:t>
            </a:r>
            <a:r>
              <a:rPr sz="2800" dirty="0"/>
              <a:t>and shoulder strength are vital for handwriting</a:t>
            </a:r>
          </a:p>
          <a:p>
            <a:r>
              <a:rPr lang="en-GB" sz="2800" dirty="0" smtClean="0"/>
              <a:t>S</a:t>
            </a:r>
            <a:r>
              <a:rPr sz="2800" dirty="0" err="1" smtClean="0"/>
              <a:t>hort</a:t>
            </a:r>
            <a:r>
              <a:rPr sz="2800" dirty="0" smtClean="0"/>
              <a:t> </a:t>
            </a:r>
            <a:r>
              <a:rPr sz="2800" dirty="0"/>
              <a:t>physical activities prepare the body</a:t>
            </a:r>
          </a:p>
          <a:p>
            <a:r>
              <a:rPr sz="2800" dirty="0" smtClean="0"/>
              <a:t>Helps </a:t>
            </a:r>
            <a:r>
              <a:rPr sz="2800" dirty="0"/>
              <a:t>children sit comfortably and write for longer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red</a:t>
            </a:r>
            <a:r>
              <a:rPr lang="en-GB" dirty="0"/>
              <a:t> strand – making bodies stronger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30400"/>
            <a:ext cx="8003192" cy="361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578</Words>
  <Application>Microsoft Office PowerPoint</Application>
  <PresentationFormat>On-screen Show (4:3)</PresentationFormat>
  <Paragraphs>85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Trebuchet MS</vt:lpstr>
      <vt:lpstr>Wingdings 3</vt:lpstr>
      <vt:lpstr>Facet</vt:lpstr>
      <vt:lpstr>Kinetic Letters at  Bledlow Ridge School   January 2026</vt:lpstr>
      <vt:lpstr>Why handwriting still matters</vt:lpstr>
      <vt:lpstr>Why handwriting still matters</vt:lpstr>
      <vt:lpstr>The Challenge </vt:lpstr>
      <vt:lpstr>Our aim as a school</vt:lpstr>
      <vt:lpstr>What is Kinetic Letters?</vt:lpstr>
      <vt:lpstr>The four strands of Kinetic Letters</vt:lpstr>
      <vt:lpstr>Making bodies stronger - red strand </vt:lpstr>
      <vt:lpstr>The red strand – making bodies stronger</vt:lpstr>
      <vt:lpstr>The red strand: Animal poses we use at school to make our bodies stronger</vt:lpstr>
      <vt:lpstr>Pencil grip/posture - green strand</vt:lpstr>
      <vt:lpstr>Holding Pencil – green strand</vt:lpstr>
      <vt:lpstr>Holding Pencil – green strand</vt:lpstr>
      <vt:lpstr>Learning letters as movements</vt:lpstr>
      <vt:lpstr>Learning the Letters </vt:lpstr>
      <vt:lpstr>Six Letter Moves</vt:lpstr>
      <vt:lpstr>The 6 letter moves:  ‘move it, say it’ </vt:lpstr>
      <vt:lpstr>Letter Heights  The Brave Monkey and the Scared Monkey</vt:lpstr>
      <vt:lpstr>Jumper Family</vt:lpstr>
      <vt:lpstr>Families </vt:lpstr>
      <vt:lpstr>Abracadabra Family </vt:lpstr>
      <vt:lpstr>Families</vt:lpstr>
      <vt:lpstr>PowerPoint Presentation</vt:lpstr>
      <vt:lpstr>Yellow strand: the letter families</vt:lpstr>
      <vt:lpstr>Letter family groups </vt:lpstr>
      <vt:lpstr>Flow and fluency – blue strand</vt:lpstr>
      <vt:lpstr>What progress looks like</vt:lpstr>
      <vt:lpstr>Impact</vt:lpstr>
      <vt:lpstr>PowerPoint Presentation</vt:lpstr>
      <vt:lpstr>PowerPoint Presentation</vt:lpstr>
      <vt:lpstr>How parents can help at home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 Letters at  Bledlow Ridge School</dc:title>
  <dc:subject/>
  <dc:creator>Natasha Harrison</dc:creator>
  <cp:keywords/>
  <dc:description>generated using python-pptx</dc:description>
  <cp:lastModifiedBy>tashah81@gmail.com</cp:lastModifiedBy>
  <cp:revision>14</cp:revision>
  <dcterms:created xsi:type="dcterms:W3CDTF">2013-01-27T09:14:16Z</dcterms:created>
  <dcterms:modified xsi:type="dcterms:W3CDTF">2026-01-13T09:37:33Z</dcterms:modified>
  <cp:category/>
</cp:coreProperties>
</file>