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22"/>
  </p:notesMasterIdLst>
  <p:sldIdLst>
    <p:sldId id="258" r:id="rId3"/>
    <p:sldId id="259" r:id="rId4"/>
    <p:sldId id="261" r:id="rId5"/>
    <p:sldId id="262" r:id="rId6"/>
    <p:sldId id="263" r:id="rId7"/>
    <p:sldId id="264" r:id="rId8"/>
    <p:sldId id="257" r:id="rId9"/>
    <p:sldId id="281" r:id="rId10"/>
    <p:sldId id="282" r:id="rId11"/>
    <p:sldId id="283" r:id="rId12"/>
    <p:sldId id="260" r:id="rId13"/>
    <p:sldId id="265" r:id="rId14"/>
    <p:sldId id="273" r:id="rId15"/>
    <p:sldId id="267" r:id="rId16"/>
    <p:sldId id="268" r:id="rId17"/>
    <p:sldId id="279" r:id="rId18"/>
    <p:sldId id="272" r:id="rId19"/>
    <p:sldId id="274" r:id="rId20"/>
    <p:sldId id="269" r:id="rId2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80051-9645-4BFE-81BA-196C0B346506}" type="datetimeFigureOut">
              <a:t>04/09/2025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18AB3-C030-4967-90B4-47AB4D3F5895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789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190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818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1825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7021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376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4187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926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016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9954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2216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598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137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Record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2971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3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81737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695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8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96439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90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24746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6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6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7662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05796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302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7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70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7981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9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1"/>
            <a:ext cx="8596668" cy="384571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9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73287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889109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773005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9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147986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1932433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87397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78368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0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216815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6051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936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of text">
  <p:cSld name="Two columns of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c5bb89a78_0_119"/>
          <p:cNvSpPr txBox="1">
            <a:spLocks noGrp="1"/>
          </p:cNvSpPr>
          <p:nvPr>
            <p:ph type="body" idx="1"/>
          </p:nvPr>
        </p:nvSpPr>
        <p:spPr>
          <a:xfrm>
            <a:off x="838200" y="1"/>
            <a:ext cx="4302000" cy="3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800"/>
              <a:buFont typeface="Verdana"/>
              <a:buNone/>
              <a:defRPr sz="1067" b="1">
                <a:solidFill>
                  <a:schemeClr val="lt1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800"/>
              <a:buFont typeface="Verdana"/>
              <a:buNone/>
              <a:defRPr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Font typeface="Verdana"/>
              <a:buNone/>
              <a:defRPr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Font typeface="Verdana"/>
              <a:buNone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gec5bb89a78_0_119"/>
          <p:cNvSpPr txBox="1">
            <a:spLocks noGrp="1"/>
          </p:cNvSpPr>
          <p:nvPr>
            <p:ph type="title"/>
          </p:nvPr>
        </p:nvSpPr>
        <p:spPr>
          <a:xfrm>
            <a:off x="839788" y="708029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26F4"/>
              </a:buClr>
              <a:buSzPts val="2700"/>
              <a:buFont typeface="Verdana"/>
              <a:buNone/>
              <a:defRPr sz="3600" b="1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ec5bb89a78_0_119"/>
          <p:cNvSpPr txBox="1">
            <a:spLocks noGrp="1"/>
          </p:cNvSpPr>
          <p:nvPr>
            <p:ph type="body" idx="2"/>
          </p:nvPr>
        </p:nvSpPr>
        <p:spPr>
          <a:xfrm>
            <a:off x="839788" y="2024067"/>
            <a:ext cx="51580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gec5bb89a78_0_119"/>
          <p:cNvSpPr txBox="1">
            <a:spLocks noGrp="1"/>
          </p:cNvSpPr>
          <p:nvPr>
            <p:ph type="body" idx="3"/>
          </p:nvPr>
        </p:nvSpPr>
        <p:spPr>
          <a:xfrm>
            <a:off x="839788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gec5bb89a78_0_119"/>
          <p:cNvSpPr txBox="1">
            <a:spLocks noGrp="1"/>
          </p:cNvSpPr>
          <p:nvPr>
            <p:ph type="body" idx="4"/>
          </p:nvPr>
        </p:nvSpPr>
        <p:spPr>
          <a:xfrm>
            <a:off x="6172200" y="2024067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800"/>
              <a:buNone/>
              <a:defRPr sz="2400" b="0" i="0">
                <a:solidFill>
                  <a:srgbClr val="4B26F4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gec5bb89a78_0_119"/>
          <p:cNvSpPr txBox="1">
            <a:spLocks noGrp="1"/>
          </p:cNvSpPr>
          <p:nvPr>
            <p:ph type="body" idx="5"/>
          </p:nvPr>
        </p:nvSpPr>
        <p:spPr>
          <a:xfrm>
            <a:off x="6172200" y="2847979"/>
            <a:ext cx="5158000" cy="7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gec5bb89a78_0_119"/>
          <p:cNvSpPr txBox="1">
            <a:spLocks noGrp="1"/>
          </p:cNvSpPr>
          <p:nvPr>
            <p:ph type="body" idx="6"/>
          </p:nvPr>
        </p:nvSpPr>
        <p:spPr>
          <a:xfrm>
            <a:off x="839788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gec5bb89a78_0_119"/>
          <p:cNvSpPr txBox="1">
            <a:spLocks noGrp="1"/>
          </p:cNvSpPr>
          <p:nvPr>
            <p:ph type="body" idx="7"/>
          </p:nvPr>
        </p:nvSpPr>
        <p:spPr>
          <a:xfrm>
            <a:off x="839788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gec5bb89a78_0_119"/>
          <p:cNvSpPr txBox="1">
            <a:spLocks noGrp="1"/>
          </p:cNvSpPr>
          <p:nvPr>
            <p:ph type="body" idx="8"/>
          </p:nvPr>
        </p:nvSpPr>
        <p:spPr>
          <a:xfrm>
            <a:off x="6172200" y="3929901"/>
            <a:ext cx="5158000" cy="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sz="1867" b="1" i="0">
                <a:solidFill>
                  <a:srgbClr val="DB457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gec5bb89a78_0_119"/>
          <p:cNvSpPr txBox="1">
            <a:spLocks noGrp="1"/>
          </p:cNvSpPr>
          <p:nvPr>
            <p:ph type="body" idx="9"/>
          </p:nvPr>
        </p:nvSpPr>
        <p:spPr>
          <a:xfrm>
            <a:off x="6172200" y="4354889"/>
            <a:ext cx="5158000" cy="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B26F4"/>
              </a:buClr>
              <a:buSzPts val="900"/>
              <a:buNone/>
              <a:defRPr sz="1200" b="0" i="0">
                <a:latin typeface="Verdana"/>
                <a:ea typeface="Verdana"/>
                <a:cs typeface="Verdana"/>
                <a:sym typeface="Verdana"/>
              </a:defRPr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sz="1867" b="0" i="0">
                <a:latin typeface="Verdana"/>
                <a:ea typeface="Verdana"/>
                <a:cs typeface="Verdana"/>
                <a:sym typeface="Verdana"/>
              </a:defRPr>
            </a:lvl2pPr>
            <a:lvl3pPr marL="1828754" lvl="2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5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None/>
              <a:defRPr b="0" i="0">
                <a:latin typeface="Verdana"/>
                <a:ea typeface="Verdana"/>
                <a:cs typeface="Verdana"/>
                <a:sym typeface="Verdana"/>
              </a:defRPr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B26F4"/>
              </a:buClr>
              <a:buSzPts val="1400"/>
              <a:buChar char="•"/>
              <a:defRPr b="0" i="0">
                <a:latin typeface="Verdana"/>
                <a:ea typeface="Verdana"/>
                <a:cs typeface="Verdana"/>
                <a:sym typeface="Verdana"/>
              </a:defRPr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8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04/09/2025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3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3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118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4960049" y="608393"/>
            <a:ext cx="5793676" cy="513072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Meet The Teacher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September 2025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2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Welcome to Year 1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ea typeface="+mj-ea"/>
                <a:cs typeface="+mj-cs"/>
              </a:rPr>
              <a:t>Miss Grimaldi, Mrs Wells (Mon-Tue AM) 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ea typeface="+mj-ea"/>
                <a:cs typeface="+mj-cs"/>
              </a:rPr>
              <a:t>&amp; Miss Metcalfe (Wed-Fri)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dirty="0">
              <a:ea typeface="+mj-ea"/>
              <a:cs typeface="+mj-cs"/>
            </a:endParaRP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ea typeface="+mj-ea"/>
                <a:cs typeface="+mj-cs"/>
              </a:rPr>
              <a:t>Mrs Craven PPA Release time (Wed PM)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ea typeface="+mj-ea"/>
                <a:cs typeface="+mj-cs"/>
              </a:rPr>
              <a:t>Mrs Harrison &amp; Mrs Craven SENDCo Release time (Mon &amp; Thu PM)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6A8F39C-700E-A831-3443-6C5C15A4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98514"/>
            <a:ext cx="3765692" cy="42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51"/>
            <a:ext cx="9819215" cy="1320800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rgbClr val="00B0F0"/>
                </a:solidFill>
              </a:rPr>
              <a:t>How We Monitor Your Child’s Learning</a:t>
            </a:r>
            <a:br>
              <a:rPr lang="en-GB" sz="4000" b="1" dirty="0">
                <a:solidFill>
                  <a:srgbClr val="00B0F0"/>
                </a:solidFill>
              </a:rPr>
            </a:br>
            <a:endParaRPr lang="en-GB" sz="40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058" y="1111251"/>
            <a:ext cx="10533592" cy="49942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500" dirty="0"/>
              <a:t>At the </a:t>
            </a:r>
            <a:r>
              <a:rPr lang="en-GB" sz="2500" b="1" dirty="0"/>
              <a:t>end of each term</a:t>
            </a:r>
            <a:r>
              <a:rPr lang="en-GB" sz="2500" dirty="0"/>
              <a:t>, we hold </a:t>
            </a:r>
            <a:r>
              <a:rPr lang="en-GB" sz="2500" b="1" dirty="0"/>
              <a:t>Pupil Progress Meetings</a:t>
            </a:r>
            <a:r>
              <a:rPr lang="en-GB" sz="2500" dirty="0"/>
              <a:t> with senior leaders (Mrs Harrison, Mrs Stanley, our Deputy Headteacher and Miss Grimaldi our SENDCo).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500" b="1" dirty="0"/>
              <a:t>Every single child is discussed</a:t>
            </a:r>
            <a:r>
              <a:rPr lang="en-GB" sz="2500" dirty="0"/>
              <a:t> individually</a:t>
            </a:r>
            <a:br>
              <a:rPr lang="en-GB" sz="2500" dirty="0"/>
            </a:br>
            <a:r>
              <a:rPr lang="en-GB" sz="2500" dirty="0"/>
              <a:t>We review: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500" dirty="0"/>
              <a:t>Their current attainment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500" dirty="0"/>
              <a:t>Whether they are on track with their learning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500" dirty="0"/>
              <a:t>What support they may need if they are not on track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2500" dirty="0"/>
              <a:t>These meetings help us ensure that </a:t>
            </a:r>
            <a:r>
              <a:rPr lang="en-GB" sz="2500" b="1" dirty="0"/>
              <a:t>no child is overlooked</a:t>
            </a:r>
            <a:r>
              <a:rPr lang="en-GB" sz="2500" dirty="0"/>
              <a:t> and that we can quickly put the right support in place where needed.</a:t>
            </a:r>
          </a:p>
          <a:p>
            <a:endParaRPr lang="en-GB" sz="2000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2DAD543-B6F7-467E-AFC2-F8E3C5622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1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b="1" dirty="0">
                <a:solidFill>
                  <a:srgbClr val="00B0F0"/>
                </a:solidFill>
              </a:rPr>
              <a:t>Reporting to You</a:t>
            </a:r>
            <a:endParaRPr lang="en-GB" sz="44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058" y="1617980"/>
            <a:ext cx="10457392" cy="479234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We use both formative and summative assessments to provide a full picture of your child’s learning.</a:t>
            </a:r>
          </a:p>
          <a:p>
            <a:pPr marL="0" indent="0">
              <a:buNone/>
            </a:pPr>
            <a:r>
              <a:rPr lang="en-GB" sz="2800" dirty="0"/>
              <a:t>You will hear about your child’s progress through: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Parents' evenings (October and March)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End-of-year reports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Informal conversations and updates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Support Plan reviews and termly meetings for pupils on the Special Educational Needs register </a:t>
            </a: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1AA62AB-FE06-416A-8BF7-E1181233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84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514255" y="29450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Equipment/what to bring to school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386" y="5275202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94549" y="1536071"/>
            <a:ext cx="10025060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In Key Stage 1, we will provide the stationery your child needs – please bring in reading books, reading record, book bags and a water bottle every day.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3200" dirty="0">
              <a:ea typeface="+mn-lt"/>
              <a:cs typeface="+mn-lt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A change of clothes can be left in a name bag on your children’s peg if you wish to do so or feel they may need them. </a:t>
            </a:r>
            <a:endParaRPr lang="en-GB" sz="3600" dirty="0">
              <a:ea typeface="+mn-lt"/>
              <a:cs typeface="+mn-lt"/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638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PE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386" y="5275202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543326" y="1179146"/>
            <a:ext cx="10025060" cy="68018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PE lessons are taught on </a:t>
            </a:r>
            <a:r>
              <a:rPr lang="en-GB" sz="3200" b="1" dirty="0">
                <a:ea typeface="+mn-lt"/>
                <a:cs typeface="+mn-lt"/>
              </a:rPr>
              <a:t>Tuesday </a:t>
            </a:r>
            <a:r>
              <a:rPr lang="en-GB" sz="3200" dirty="0">
                <a:ea typeface="+mn-lt"/>
                <a:cs typeface="+mn-lt"/>
              </a:rPr>
              <a:t>and </a:t>
            </a:r>
            <a:r>
              <a:rPr lang="en-GB" sz="3200" b="1" dirty="0">
                <a:ea typeface="+mn-lt"/>
                <a:cs typeface="+mn-lt"/>
              </a:rPr>
              <a:t>Thursday</a:t>
            </a:r>
            <a:r>
              <a:rPr lang="en-GB" sz="3200" dirty="0">
                <a:ea typeface="+mn-lt"/>
                <a:cs typeface="+mn-lt"/>
              </a:rPr>
              <a:t>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Children can wear their PE uniform to school and remain in their PE uniform for the duration of the day, only on the days that they have PE.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3200" dirty="0"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GB" sz="2400" b="1" dirty="0">
                <a:ea typeface="+mn-lt"/>
                <a:cs typeface="+mn-lt"/>
              </a:rPr>
              <a:t>PE Uniform</a:t>
            </a:r>
            <a:endParaRPr lang="en-GB" sz="2400" dirty="0">
              <a:ea typeface="+mn-lt"/>
              <a:cs typeface="+mn-lt"/>
            </a:endParaRPr>
          </a:p>
          <a:p>
            <a:pPr marL="171450" indent="-17145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1200" dirty="0"/>
          </a:p>
          <a:p>
            <a:pPr marL="800100" lvl="1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ea typeface="+mn-lt"/>
                <a:cs typeface="+mn-lt"/>
              </a:rPr>
              <a:t>White polo shirt</a:t>
            </a:r>
            <a:endParaRPr lang="en-GB" sz="2400" dirty="0"/>
          </a:p>
          <a:p>
            <a:pPr marL="800100" lvl="1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ea typeface="+mn-lt"/>
                <a:cs typeface="+mn-lt"/>
              </a:rPr>
              <a:t>Navy blue shorts</a:t>
            </a:r>
            <a:endParaRPr lang="en-GB" sz="2400" dirty="0"/>
          </a:p>
          <a:p>
            <a:pPr marL="800100" lvl="1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ea typeface="+mn-lt"/>
                <a:cs typeface="+mn-lt"/>
              </a:rPr>
              <a:t>Trainers (not plimsoles)</a:t>
            </a:r>
            <a:endParaRPr lang="en-GB" sz="2400" dirty="0"/>
          </a:p>
          <a:p>
            <a:pPr marL="800100" lvl="1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ea typeface="+mn-lt"/>
                <a:cs typeface="+mn-lt"/>
              </a:rPr>
              <a:t>A royal blue round-necked school logo jumper or a plain navy-blue tracksuit top</a:t>
            </a:r>
            <a:endParaRPr lang="en-GB" sz="2400" dirty="0"/>
          </a:p>
          <a:p>
            <a:pPr marL="800100" lvl="1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400" dirty="0">
                <a:ea typeface="+mn-lt"/>
                <a:cs typeface="+mn-lt"/>
              </a:rPr>
              <a:t>Plain navy blue tracksuit trousers</a:t>
            </a:r>
            <a:endParaRPr lang="en-GB" sz="2400" dirty="0"/>
          </a:p>
          <a:p>
            <a:pPr>
              <a:buFont typeface="Symbol"/>
              <a:buChar char="•"/>
            </a:pPr>
            <a:endParaRPr lang="en-US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>
              <a:buFont typeface="Symbol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0342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ea typeface="+mj-ea"/>
                <a:cs typeface="+mj-cs"/>
              </a:rPr>
              <a:t>Teaching and Learning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72703" y="1232296"/>
            <a:ext cx="10214372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3000" b="1" dirty="0">
                <a:ea typeface="+mn-lt"/>
                <a:cs typeface="+mn-lt"/>
              </a:rPr>
              <a:t>Curriculum targets for English (writing) and Mathematics</a:t>
            </a:r>
            <a:endParaRPr lang="en-GB" sz="3000" dirty="0">
              <a:ea typeface="+mn-lt"/>
              <a:cs typeface="+mn-lt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000" dirty="0">
                <a:ea typeface="+mn-lt"/>
                <a:cs typeface="+mn-lt"/>
              </a:rPr>
              <a:t>Every child has targets for writing and mathematics. 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000" dirty="0">
                <a:ea typeface="+mn-lt"/>
                <a:cs typeface="+mn-lt"/>
              </a:rPr>
              <a:t>Writing targets match the year group National Curriculum objectives.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000" dirty="0">
                <a:ea typeface="+mn-lt"/>
                <a:cs typeface="+mn-lt"/>
              </a:rPr>
              <a:t>Children have a copy of their targets in the front of their Maths and English books.</a:t>
            </a:r>
            <a:r>
              <a:rPr lang="en-GB" sz="2800" dirty="0">
                <a:ea typeface="+mn-lt"/>
                <a:cs typeface="+mn-lt"/>
              </a:rPr>
              <a:t> </a:t>
            </a:r>
          </a:p>
          <a:p>
            <a:pPr>
              <a:buFont typeface="Arial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34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ea typeface="+mj-ea"/>
                <a:cs typeface="+mj-cs"/>
              </a:rPr>
              <a:t>Teaching and Learning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14764" y="1359477"/>
            <a:ext cx="10025060" cy="56630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3000" b="1" dirty="0">
                <a:ea typeface="+mn-lt"/>
                <a:cs typeface="+mn-lt"/>
              </a:rPr>
              <a:t>Teacher Feedback </a:t>
            </a:r>
            <a:endParaRPr lang="en-GB" sz="3000" dirty="0">
              <a:ea typeface="+mn-lt"/>
              <a:cs typeface="+mn-lt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>
                <a:ea typeface="+mn-lt"/>
                <a:cs typeface="+mn-lt"/>
              </a:rPr>
              <a:t>Research shows that the most effective feedback is given verbally, ‘in the moment’ – this will be evidenced as a ‘VF’ in pupils’ books.</a:t>
            </a:r>
            <a:endParaRPr lang="en-US" sz="2800" dirty="0">
              <a:ea typeface="+mn-lt"/>
              <a:cs typeface="+mn-lt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>
                <a:ea typeface="+mn-lt"/>
                <a:cs typeface="+mn-lt"/>
              </a:rPr>
              <a:t>Adults may also sometimes provide written feedback and modelling in pupils’ books using a green pen.</a:t>
            </a:r>
            <a:endParaRPr lang="en-US" sz="2800" dirty="0">
              <a:ea typeface="+mn-lt"/>
              <a:cs typeface="+mn-lt"/>
            </a:endParaRP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>
                <a:ea typeface="+mn-lt"/>
                <a:cs typeface="+mn-lt"/>
              </a:rPr>
              <a:t>We expect pupils to respond to feedback given by adults. We ask the pupils to do this in purple pen to help them and the adults see the corrections/edits they are making.</a:t>
            </a:r>
            <a:endParaRPr lang="en-GB" sz="2800" b="1" dirty="0">
              <a:ea typeface="+mn-lt"/>
              <a:cs typeface="+mn-lt"/>
            </a:endParaRPr>
          </a:p>
          <a:p>
            <a:pPr>
              <a:buFont typeface="Arial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99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14764" y="1179146"/>
            <a:ext cx="10025060" cy="5109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>
                <a:ea typeface="+mn-lt"/>
                <a:cs typeface="+mn-lt"/>
              </a:rPr>
              <a:t>In June, Year 1 pupils will complete a Phonics Screening Check (PSC).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/>
              <a:t>The PSC is 40 words, 20 real words and 20 nonsense (alien words) which the children have to read.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/>
              <a:t>This will take place one to one in a quiet room.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/>
              <a:t>Pass mark has previously been 32/40, you will find out your child’s score when you receive their report at the end of the year.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800" dirty="0"/>
              <a:t>We will conduct mock tests throughout the year to monitor progress and will feed this back to you during parents evenings. </a:t>
            </a: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21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45417" y="736996"/>
            <a:ext cx="10537028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lvl="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Number bonds to 10 and 20 – practise these everywhere.</a:t>
            </a:r>
          </a:p>
          <a:p>
            <a:pPr marL="457200" lvl="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Practise telling the time on a clock with hands.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Regular attendance is key – 95% is the minimum expectation. Pupils whose attendance is of concern will be invited to discuss this in order that the school can support parents and pupils as best possible.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/>
              <a:t>Communication! Please come and talk to us if you have any concerns/questions.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97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520718" y="1179146"/>
            <a:ext cx="10025060" cy="60324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lr>
                <a:schemeClr val="accent1"/>
              </a:buClr>
            </a:pPr>
            <a:r>
              <a:rPr lang="en-GB" sz="2400" b="1" dirty="0"/>
              <a:t>Developing Independence in the Classroom 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We gently support children in building independence through everyday routines, such as: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Organising their own belongings at the start and end of the day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Handing in reading books independently</a:t>
            </a:r>
          </a:p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Taking responsibility through class monitor roles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These small steps help children grow in confidence, develop responsibility, and feel proud of what they can do on their own.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To support this, we kindly ask that you </a:t>
            </a:r>
            <a:r>
              <a:rPr lang="en-GB" sz="2200" b="1" dirty="0"/>
              <a:t>say goodbye at the school gate each morning</a:t>
            </a:r>
            <a:r>
              <a:rPr lang="en-GB" sz="2200" dirty="0"/>
              <a:t>.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This small step helps children develop confidence, responsibility, and a sense of routine. Our staff will be there to greet your child with a warm welcome and help them feel safe and secure.</a:t>
            </a:r>
          </a:p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2200" dirty="0"/>
              <a:t>Thank you for working in partnership with us to support your child’s growing independence!</a:t>
            </a:r>
          </a:p>
          <a:p>
            <a:pPr marL="571500" indent="-57150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GB" sz="3600" dirty="0"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580930" y="2630054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ea typeface="+mj-ea"/>
                <a:cs typeface="+mj-cs"/>
              </a:rPr>
              <a:t>Any questions  </a:t>
            </a: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ea typeface="+mn-lt"/>
              <a:cs typeface="+mn-lt"/>
            </a:endParaRPr>
          </a:p>
          <a:p>
            <a:endParaRPr lang="en-GB" sz="2800" b="1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Arrival and Dismissal 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82BD70-A3F7-DA79-8DC0-6E178E6A4C89}"/>
              </a:ext>
            </a:extLst>
          </p:cNvPr>
          <p:cNvSpPr txBox="1"/>
          <p:nvPr/>
        </p:nvSpPr>
        <p:spPr>
          <a:xfrm>
            <a:off x="720329" y="1357312"/>
            <a:ext cx="11256312" cy="5109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800" b="1" dirty="0">
                <a:ea typeface="+mn-lt"/>
                <a:cs typeface="+mn-lt"/>
              </a:rPr>
              <a:t>Morning Drop Off: 8.30am to 8.40am (to allow a natural stagger) </a:t>
            </a:r>
            <a:r>
              <a:rPr lang="en-GB" sz="2800" dirty="0">
                <a:ea typeface="+mn-lt"/>
                <a:cs typeface="+mn-lt"/>
              </a:rPr>
              <a:t>Pupils enter the school via front gate; make their way to their designated doors through the school playground, to their class. </a:t>
            </a:r>
          </a:p>
          <a:p>
            <a:endParaRPr lang="en-GB" sz="2800" dirty="0">
              <a:ea typeface="+mn-lt"/>
              <a:cs typeface="+mn-lt"/>
            </a:endParaRPr>
          </a:p>
          <a:p>
            <a:r>
              <a:rPr lang="en-GB" sz="2800" b="1" dirty="0">
                <a:ea typeface="+mn-lt"/>
                <a:cs typeface="+mn-lt"/>
              </a:rPr>
              <a:t>Registration is at 8.40am</a:t>
            </a:r>
            <a:r>
              <a:rPr lang="en-GB" sz="2800" dirty="0">
                <a:ea typeface="+mn-lt"/>
                <a:cs typeface="+mn-lt"/>
              </a:rPr>
              <a:t>, pupils arriving after </a:t>
            </a:r>
            <a:r>
              <a:rPr lang="en-GB" sz="2800" b="1" dirty="0">
                <a:ea typeface="+mn-lt"/>
                <a:cs typeface="+mn-lt"/>
              </a:rPr>
              <a:t>8.40am </a:t>
            </a:r>
            <a:r>
              <a:rPr lang="en-GB" sz="2800" dirty="0">
                <a:ea typeface="+mn-lt"/>
                <a:cs typeface="+mn-lt"/>
              </a:rPr>
              <a:t>will be marked as late. </a:t>
            </a:r>
          </a:p>
          <a:p>
            <a:endParaRPr lang="en-GB" sz="2800" dirty="0">
              <a:ea typeface="+mn-lt"/>
              <a:cs typeface="+mn-lt"/>
            </a:endParaRPr>
          </a:p>
          <a:p>
            <a:r>
              <a:rPr lang="en-GB" sz="2800" b="1" dirty="0">
                <a:ea typeface="+mn-lt"/>
                <a:cs typeface="+mn-lt"/>
              </a:rPr>
              <a:t>Afternoon Collection: 3.00pm to 3.10pm (to allow a natural stagger) </a:t>
            </a:r>
          </a:p>
          <a:p>
            <a:r>
              <a:rPr lang="en-GB" sz="2800" dirty="0">
                <a:ea typeface="+mn-lt"/>
                <a:cs typeface="+mn-lt"/>
              </a:rPr>
              <a:t>All pupils will be collected from the outside door of their </a:t>
            </a:r>
          </a:p>
          <a:p>
            <a:r>
              <a:rPr lang="en-GB" sz="2800" dirty="0">
                <a:ea typeface="+mn-lt"/>
                <a:cs typeface="+mn-lt"/>
              </a:rPr>
              <a:t>classroom. </a:t>
            </a:r>
            <a:endParaRPr lang="en-GB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21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Timetable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51389"/>
            <a:ext cx="1289192" cy="14352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1C444D-2AB9-4D04-8690-38BD126F6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1" y="1111152"/>
            <a:ext cx="11077574" cy="542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5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Termly Curriculum Overview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  <p:pic>
        <p:nvPicPr>
          <p:cNvPr id="4" name="Picture 3" descr="Autumn Term - PowerPoint">
            <a:extLst>
              <a:ext uri="{FF2B5EF4-FFF2-40B4-BE49-F238E27FC236}">
                <a16:creationId xmlns:a16="http://schemas.microsoft.com/office/drawing/2014/main" id="{9D2CBAE3-5BE2-4531-B3AB-DEBB66589E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6" t="23554" r="29896" b="4122"/>
          <a:stretch/>
        </p:blipFill>
        <p:spPr>
          <a:xfrm>
            <a:off x="3867150" y="1021016"/>
            <a:ext cx="4619625" cy="57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Trips and Visitors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011" y="5168045"/>
            <a:ext cx="1289192" cy="1435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425A4D-EAD1-C099-03FC-A19C37EA0FFE}"/>
              </a:ext>
            </a:extLst>
          </p:cNvPr>
          <p:cNvSpPr txBox="1"/>
          <p:nvPr/>
        </p:nvSpPr>
        <p:spPr>
          <a:xfrm>
            <a:off x="718361" y="1565671"/>
            <a:ext cx="10025060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 dirty="0">
                <a:ea typeface="+mn-lt"/>
                <a:cs typeface="+mn-lt"/>
              </a:rPr>
              <a:t>Autumn Term trip: </a:t>
            </a:r>
            <a:r>
              <a:rPr lang="en-GB" sz="3600" dirty="0">
                <a:ea typeface="+mn-lt"/>
                <a:cs typeface="+mn-lt"/>
              </a:rPr>
              <a:t>Oxford University Museum of Natural History </a:t>
            </a:r>
          </a:p>
          <a:p>
            <a:pPr algn="l"/>
            <a:endParaRPr lang="en-GB" sz="3600" dirty="0"/>
          </a:p>
          <a:p>
            <a:r>
              <a:rPr lang="en-GB" sz="3600" b="1" dirty="0"/>
              <a:t>Spring Term trip: </a:t>
            </a:r>
            <a:r>
              <a:rPr lang="en-GB" sz="3600" dirty="0"/>
              <a:t>Toy Box and Zoo Lab (visitors into school)</a:t>
            </a:r>
          </a:p>
          <a:p>
            <a:endParaRPr lang="en-GB" sz="3600" dirty="0"/>
          </a:p>
          <a:p>
            <a:r>
              <a:rPr lang="en-GB" sz="3600" b="1" dirty="0"/>
              <a:t>Summer Term trip: </a:t>
            </a:r>
            <a:r>
              <a:rPr lang="en-GB" sz="3600" dirty="0"/>
              <a:t>Science Oxford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40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Homework </a:t>
            </a:r>
            <a:endParaRPr lang="en-US" b="1" dirty="0">
              <a:solidFill>
                <a:srgbClr val="00B0F0"/>
              </a:solidFill>
              <a:ea typeface="+mj-ea"/>
              <a:cs typeface="+mj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DC99427B-A97E-40A3-B1FD-4557346C6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 dirty="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15670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590454" y="1306912"/>
            <a:ext cx="10534745" cy="58477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Preview homework is given on a Friday. This tells you what we will be learning the following week.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If you can, please read every day with your child and sign reading records 3x each week. Reading books are changed once a week on a Thursday.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Maths homework will be set on Mathletics termly, this will link to what we are learning in class.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Please also use Reading Eggs to support your child’s learning.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3200" dirty="0">
                <a:ea typeface="+mn-lt"/>
                <a:cs typeface="+mn-lt"/>
              </a:rPr>
              <a:t>Logins will be given out next week. </a:t>
            </a: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89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210" y="276225"/>
            <a:ext cx="970491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>
                <a:solidFill>
                  <a:srgbClr val="00B0F0"/>
                </a:solidFill>
              </a:rPr>
              <a:t>How We Assess Your Child’s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084" y="1170305"/>
            <a:ext cx="10466916" cy="5106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Formative Assessment – Ongoing and Everyday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/>
              <a:t>Formative assessment happens all the time in the classroom. It helps teachers understand what your child knows and what they need help with.</a:t>
            </a:r>
          </a:p>
          <a:p>
            <a:pPr marL="0" indent="0">
              <a:buNone/>
            </a:pPr>
            <a:r>
              <a:rPr lang="en-GB" sz="3000" dirty="0"/>
              <a:t>Examples include: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/>
              <a:t>Marking and feedback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/>
              <a:t>Observing how children work in class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/>
              <a:t>Listening to responses in discussions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000" dirty="0"/>
              <a:t>Guided reading and group work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D29DE7A-DA37-4417-9766-9D2EA6986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81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60" y="274321"/>
            <a:ext cx="974301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>
                <a:solidFill>
                  <a:srgbClr val="00B0F0"/>
                </a:solidFill>
              </a:rPr>
              <a:t>How We Assess Your Child’s Learning</a:t>
            </a:r>
            <a:endParaRPr lang="en-GB" sz="4400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809" y="1166496"/>
            <a:ext cx="9952566" cy="51962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b="1" dirty="0"/>
              <a:t>Summative Assessment – End of Term/Unit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Summative assessments take place at set points in the year and give a more formal overview of learning.</a:t>
            </a:r>
          </a:p>
          <a:p>
            <a:pPr marL="0" indent="0">
              <a:buNone/>
            </a:pPr>
            <a:r>
              <a:rPr lang="en-GB" sz="2800" dirty="0"/>
              <a:t>At our school, we use: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PIRA (Progress in Reading Assessment)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PUMA (Progress in Understanding Mathematics Assessment)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In Year 1 we do these in the Summer term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/>
              <a:t>From Year 2 these take place once a term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000" dirty="0"/>
          </a:p>
          <a:p>
            <a:pPr>
              <a:buFont typeface="Wingdings" panose="05000000000000000000" pitchFamily="2" charset="2"/>
              <a:buChar char="§"/>
            </a:pPr>
            <a:endParaRPr lang="en-GB" sz="3000" dirty="0"/>
          </a:p>
          <a:p>
            <a:pPr>
              <a:buFont typeface="Wingdings" panose="05000000000000000000" pitchFamily="2" charset="2"/>
              <a:buChar char="§"/>
            </a:pPr>
            <a:endParaRPr lang="en-GB" sz="3000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839212B-4F75-4126-9552-0E1FAFC6A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88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10" y="276225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en-GB" sz="4400" b="1" dirty="0">
                <a:solidFill>
                  <a:srgbClr val="00B0F0"/>
                </a:solidFill>
              </a:rPr>
              <a:t>What Are PIRA and PUMA</a:t>
            </a:r>
            <a:r>
              <a:rPr lang="en-GB" sz="4400" b="1" dirty="0"/>
              <a:t>?</a:t>
            </a:r>
            <a:br>
              <a:rPr lang="en-GB" sz="4400" b="1" dirty="0"/>
            </a:b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66825"/>
            <a:ext cx="10590742" cy="531495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Nationally standardised tests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Provide a </a:t>
            </a:r>
            <a:r>
              <a:rPr lang="en-GB" sz="2600" b="1" dirty="0"/>
              <a:t>standardised score</a:t>
            </a:r>
            <a:r>
              <a:rPr lang="en-GB" sz="2600" dirty="0"/>
              <a:t> that shows how your child is performing compared to national expectations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Help us track progress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Support teacher judgements when reporting to you</a:t>
            </a:r>
          </a:p>
          <a:p>
            <a:pPr marL="0" indent="0">
              <a:buNone/>
            </a:pPr>
            <a:endParaRPr lang="en-GB" sz="2600" dirty="0"/>
          </a:p>
          <a:p>
            <a:pPr marL="0" indent="0">
              <a:buNone/>
            </a:pPr>
            <a:r>
              <a:rPr lang="en-GB" sz="2800" b="1" dirty="0"/>
              <a:t>How Do These Assessments Help?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Identify gaps in learning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Inform planning and support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600" dirty="0"/>
              <a:t>Contribute to </a:t>
            </a:r>
            <a:r>
              <a:rPr lang="en-GB" sz="2600" b="1" dirty="0"/>
              <a:t>teacher assessment</a:t>
            </a:r>
            <a:r>
              <a:rPr lang="en-GB" sz="2600" dirty="0"/>
              <a:t>, which includes classwork, effort, and wider knowledge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400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  <a:p>
            <a:pPr>
              <a:buFont typeface="Wingdings" panose="05000000000000000000" pitchFamily="2" charset="2"/>
              <a:buChar char="§"/>
            </a:pPr>
            <a:endParaRPr lang="en-GB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2FD3EC-F7F0-40A9-949C-18A450E2D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6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21013</TotalTime>
  <Words>1237</Words>
  <Application>Microsoft Office PowerPoint</Application>
  <PresentationFormat>Widescreen</PresentationFormat>
  <Paragraphs>142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PT Sans</vt:lpstr>
      <vt:lpstr>Symbol</vt:lpstr>
      <vt:lpstr>Trebuchet MS</vt:lpstr>
      <vt:lpstr>Verdana</vt:lpstr>
      <vt:lpstr>Wingdings</vt:lpstr>
      <vt:lpstr>Wingdings 3</vt:lpstr>
      <vt:lpstr>office theme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We Assess Your Child’s Learning</vt:lpstr>
      <vt:lpstr>How We Assess Your Child’s Learning</vt:lpstr>
      <vt:lpstr>What Are PIRA and PUMA? </vt:lpstr>
      <vt:lpstr>How We Monitor Your Child’s Learning </vt:lpstr>
      <vt:lpstr>Reporting to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Grimaldi</dc:creator>
  <cp:lastModifiedBy>Gemma Grimaldi</cp:lastModifiedBy>
  <cp:revision>315</cp:revision>
  <dcterms:created xsi:type="dcterms:W3CDTF">2022-08-08T12:18:00Z</dcterms:created>
  <dcterms:modified xsi:type="dcterms:W3CDTF">2025-09-10T11:00:05Z</dcterms:modified>
</cp:coreProperties>
</file>