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3" r:id="rId2"/>
  </p:sldMasterIdLst>
  <p:notesMasterIdLst>
    <p:notesMasterId r:id="rId22"/>
  </p:notesMasterIdLst>
  <p:sldIdLst>
    <p:sldId id="258" r:id="rId3"/>
    <p:sldId id="259" r:id="rId4"/>
    <p:sldId id="261" r:id="rId5"/>
    <p:sldId id="262" r:id="rId6"/>
    <p:sldId id="263" r:id="rId7"/>
    <p:sldId id="264" r:id="rId8"/>
    <p:sldId id="257" r:id="rId9"/>
    <p:sldId id="281" r:id="rId10"/>
    <p:sldId id="282" r:id="rId11"/>
    <p:sldId id="283" r:id="rId12"/>
    <p:sldId id="260" r:id="rId13"/>
    <p:sldId id="265" r:id="rId14"/>
    <p:sldId id="273" r:id="rId15"/>
    <p:sldId id="267" r:id="rId16"/>
    <p:sldId id="268" r:id="rId17"/>
    <p:sldId id="279" r:id="rId18"/>
    <p:sldId id="272" r:id="rId19"/>
    <p:sldId id="274" r:id="rId20"/>
    <p:sldId id="269" r:id="rId21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80051-9645-4BFE-81BA-196C0B346506}" type="datetimeFigureOut">
              <a:t>04/09/2025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18AB3-C030-4967-90B4-47AB4D3F5895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7894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dirty="0"/>
              <a:t>Record</a:t>
            </a: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dirty="0"/>
              <a:t>Record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21907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dirty="0"/>
              <a:t>Record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818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dirty="0"/>
              <a:t>Record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218252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dirty="0"/>
              <a:t>Record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170213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dirty="0"/>
              <a:t>Record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33767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dirty="0"/>
              <a:t>Record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41872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dirty="0"/>
              <a:t>Record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49261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dirty="0"/>
              <a:t>Record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301611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dirty="0"/>
              <a:t>Record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09954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dirty="0"/>
              <a:t>Record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822167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dirty="0"/>
              <a:t>Record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705988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dirty="0"/>
              <a:t>Record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11372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dirty="0"/>
              <a:t>Record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12971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17377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4695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8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696439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0"/>
            <a:ext cx="4184035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247466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6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6" y="2737246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5" y="2737246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3766236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2057964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1302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5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51" indent="0">
              <a:buNone/>
              <a:defRPr sz="1400"/>
            </a:lvl2pPr>
            <a:lvl3pPr marL="914104" indent="0">
              <a:buNone/>
              <a:defRPr sz="1200"/>
            </a:lvl3pPr>
            <a:lvl4pPr marL="1371155" indent="0">
              <a:buNone/>
              <a:defRPr sz="1000"/>
            </a:lvl4pPr>
            <a:lvl5pPr marL="1828205" indent="0">
              <a:buNone/>
              <a:defRPr sz="1000"/>
            </a:lvl5pPr>
            <a:lvl6pPr marL="2285258" indent="0">
              <a:buNone/>
              <a:defRPr sz="1000"/>
            </a:lvl6pPr>
            <a:lvl7pPr marL="2742309" indent="0">
              <a:buNone/>
              <a:defRPr sz="1000"/>
            </a:lvl7pPr>
            <a:lvl8pPr marL="3199360" indent="0">
              <a:buNone/>
              <a:defRPr sz="1000"/>
            </a:lvl8pPr>
            <a:lvl9pPr marL="365641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979819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5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5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573287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8891094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1" y="79037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7730053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147986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1" y="79037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1932433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873971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8783688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4" y="609600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1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6216815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1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6" name="Google Shape;16;p2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460512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8" name="Google Shape;28;p2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49365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 of text">
  <p:cSld name="Two columns of 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ec5bb89a78_0_119"/>
          <p:cNvSpPr txBox="1">
            <a:spLocks noGrp="1"/>
          </p:cNvSpPr>
          <p:nvPr>
            <p:ph type="body" idx="1"/>
          </p:nvPr>
        </p:nvSpPr>
        <p:spPr>
          <a:xfrm>
            <a:off x="838200" y="1"/>
            <a:ext cx="4302000" cy="3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SzPts val="800"/>
              <a:buFont typeface="Verdana"/>
              <a:buNone/>
              <a:defRPr sz="1067" b="1">
                <a:solidFill>
                  <a:schemeClr val="lt1"/>
                </a:solidFill>
              </a:defRPr>
            </a:lvl1pPr>
            <a:lvl2pPr marL="1219170" lvl="1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800"/>
              <a:buFont typeface="Verdana"/>
              <a:buNone/>
              <a:defRPr/>
            </a:lvl2pPr>
            <a:lvl3pPr marL="1828754" lvl="2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500"/>
              <a:buFont typeface="Verdana"/>
              <a:buNone/>
              <a:defRPr/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400"/>
              <a:buFont typeface="Verdana"/>
              <a:buNone/>
              <a:defRPr/>
            </a:lvl4pPr>
            <a:lvl5pPr marL="3047924" lvl="4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400"/>
              <a:buFont typeface="Verdana"/>
              <a:buNone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gec5bb89a78_0_119"/>
          <p:cNvSpPr txBox="1">
            <a:spLocks noGrp="1"/>
          </p:cNvSpPr>
          <p:nvPr>
            <p:ph type="title"/>
          </p:nvPr>
        </p:nvSpPr>
        <p:spPr>
          <a:xfrm>
            <a:off x="839788" y="708029"/>
            <a:ext cx="105156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B26F4"/>
              </a:buClr>
              <a:buSzPts val="2700"/>
              <a:buFont typeface="Verdana"/>
              <a:buNone/>
              <a:defRPr sz="3600" b="1" i="0">
                <a:solidFill>
                  <a:srgbClr val="4B26F4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gec5bb89a78_0_119"/>
          <p:cNvSpPr txBox="1">
            <a:spLocks noGrp="1"/>
          </p:cNvSpPr>
          <p:nvPr>
            <p:ph type="body" idx="2"/>
          </p:nvPr>
        </p:nvSpPr>
        <p:spPr>
          <a:xfrm>
            <a:off x="839788" y="2024067"/>
            <a:ext cx="5158000" cy="8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SzPts val="1800"/>
              <a:buNone/>
              <a:defRPr sz="2400" b="0" i="0">
                <a:solidFill>
                  <a:srgbClr val="4B26F4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500"/>
              <a:buNone/>
              <a:defRPr sz="2000" b="1"/>
            </a:lvl2pPr>
            <a:lvl3pPr marL="1828754" lvl="2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400"/>
              <a:buNone/>
              <a:defRPr sz="1867" b="1"/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200"/>
              <a:buNone/>
              <a:defRPr sz="1600" b="1"/>
            </a:lvl4pPr>
            <a:lvl5pPr marL="3047924" lvl="4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200"/>
              <a:buNone/>
              <a:defRPr sz="1600" b="1"/>
            </a:lvl5pPr>
            <a:lvl6pPr marL="3657509" lvl="5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6pPr>
            <a:lvl7pPr marL="4267093" lvl="6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7pPr>
            <a:lvl8pPr marL="4876678" lvl="7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8pPr>
            <a:lvl9pPr marL="5486263" lvl="8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9pPr>
          </a:lstStyle>
          <a:p>
            <a:endParaRPr/>
          </a:p>
        </p:txBody>
      </p:sp>
      <p:sp>
        <p:nvSpPr>
          <p:cNvPr id="62" name="Google Shape;62;gec5bb89a78_0_119"/>
          <p:cNvSpPr txBox="1">
            <a:spLocks noGrp="1"/>
          </p:cNvSpPr>
          <p:nvPr>
            <p:ph type="body" idx="3"/>
          </p:nvPr>
        </p:nvSpPr>
        <p:spPr>
          <a:xfrm>
            <a:off x="839788" y="2847979"/>
            <a:ext cx="5158000" cy="7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sz="1867" b="0" i="0"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sz="1867" b="0" i="0">
                <a:latin typeface="Verdana"/>
                <a:ea typeface="Verdana"/>
                <a:cs typeface="Verdana"/>
                <a:sym typeface="Verdana"/>
              </a:defRPr>
            </a:lvl2pPr>
            <a:lvl3pPr marL="1828754" lvl="2" indent="-431789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5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b="0" i="0">
                <a:latin typeface="Verdana"/>
                <a:ea typeface="Verdana"/>
                <a:cs typeface="Verdana"/>
                <a:sym typeface="Verdana"/>
              </a:defRPr>
            </a:lvl4pPr>
            <a:lvl5pPr marL="3047924" lvl="4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gec5bb89a78_0_119"/>
          <p:cNvSpPr txBox="1">
            <a:spLocks noGrp="1"/>
          </p:cNvSpPr>
          <p:nvPr>
            <p:ph type="body" idx="4"/>
          </p:nvPr>
        </p:nvSpPr>
        <p:spPr>
          <a:xfrm>
            <a:off x="6172200" y="2024067"/>
            <a:ext cx="5183200" cy="8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SzPts val="1800"/>
              <a:buNone/>
              <a:defRPr sz="2400" b="0" i="0">
                <a:solidFill>
                  <a:srgbClr val="4B26F4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500"/>
              <a:buNone/>
              <a:defRPr sz="2000" b="1"/>
            </a:lvl2pPr>
            <a:lvl3pPr marL="1828754" lvl="2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400"/>
              <a:buNone/>
              <a:defRPr sz="1867" b="1"/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200"/>
              <a:buNone/>
              <a:defRPr sz="1600" b="1"/>
            </a:lvl4pPr>
            <a:lvl5pPr marL="3047924" lvl="4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200"/>
              <a:buNone/>
              <a:defRPr sz="1600" b="1"/>
            </a:lvl5pPr>
            <a:lvl6pPr marL="3657509" lvl="5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6pPr>
            <a:lvl7pPr marL="4267093" lvl="6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7pPr>
            <a:lvl8pPr marL="4876678" lvl="7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8pPr>
            <a:lvl9pPr marL="5486263" lvl="8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9pPr>
          </a:lstStyle>
          <a:p>
            <a:endParaRPr/>
          </a:p>
        </p:txBody>
      </p:sp>
      <p:sp>
        <p:nvSpPr>
          <p:cNvPr id="64" name="Google Shape;64;gec5bb89a78_0_119"/>
          <p:cNvSpPr txBox="1">
            <a:spLocks noGrp="1"/>
          </p:cNvSpPr>
          <p:nvPr>
            <p:ph type="body" idx="5"/>
          </p:nvPr>
        </p:nvSpPr>
        <p:spPr>
          <a:xfrm>
            <a:off x="6172200" y="2847979"/>
            <a:ext cx="5158000" cy="7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sz="1867" b="0" i="0"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sz="1867" b="0" i="0">
                <a:latin typeface="Verdana"/>
                <a:ea typeface="Verdana"/>
                <a:cs typeface="Verdana"/>
                <a:sym typeface="Verdana"/>
              </a:defRPr>
            </a:lvl2pPr>
            <a:lvl3pPr marL="1828754" lvl="2" indent="-431789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5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b="0" i="0">
                <a:latin typeface="Verdana"/>
                <a:ea typeface="Verdana"/>
                <a:cs typeface="Verdana"/>
                <a:sym typeface="Verdana"/>
              </a:defRPr>
            </a:lvl4pPr>
            <a:lvl5pPr marL="3047924" lvl="4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gec5bb89a78_0_119"/>
          <p:cNvSpPr txBox="1">
            <a:spLocks noGrp="1"/>
          </p:cNvSpPr>
          <p:nvPr>
            <p:ph type="body" idx="6"/>
          </p:nvPr>
        </p:nvSpPr>
        <p:spPr>
          <a:xfrm>
            <a:off x="839788" y="3929901"/>
            <a:ext cx="5158000" cy="3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sz="1867" b="1" i="0">
                <a:solidFill>
                  <a:srgbClr val="DB4575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sz="1867" b="0" i="0">
                <a:latin typeface="Verdana"/>
                <a:ea typeface="Verdana"/>
                <a:cs typeface="Verdana"/>
                <a:sym typeface="Verdana"/>
              </a:defRPr>
            </a:lvl2pPr>
            <a:lvl3pPr marL="1828754" lvl="2" indent="-431789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5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b="0" i="0">
                <a:latin typeface="Verdana"/>
                <a:ea typeface="Verdana"/>
                <a:cs typeface="Verdana"/>
                <a:sym typeface="Verdana"/>
              </a:defRPr>
            </a:lvl4pPr>
            <a:lvl5pPr marL="3047924" lvl="4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gec5bb89a78_0_119"/>
          <p:cNvSpPr txBox="1">
            <a:spLocks noGrp="1"/>
          </p:cNvSpPr>
          <p:nvPr>
            <p:ph type="body" idx="7"/>
          </p:nvPr>
        </p:nvSpPr>
        <p:spPr>
          <a:xfrm>
            <a:off x="839788" y="4354889"/>
            <a:ext cx="5158000" cy="2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4B26F4"/>
              </a:buClr>
              <a:buSzPts val="900"/>
              <a:buNone/>
              <a:defRPr sz="1200" b="0" i="0"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sz="1867" b="0" i="0">
                <a:latin typeface="Verdana"/>
                <a:ea typeface="Verdana"/>
                <a:cs typeface="Verdana"/>
                <a:sym typeface="Verdana"/>
              </a:defRPr>
            </a:lvl2pPr>
            <a:lvl3pPr marL="1828754" lvl="2" indent="-431789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5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b="0" i="0">
                <a:latin typeface="Verdana"/>
                <a:ea typeface="Verdana"/>
                <a:cs typeface="Verdana"/>
                <a:sym typeface="Verdana"/>
              </a:defRPr>
            </a:lvl4pPr>
            <a:lvl5pPr marL="3047924" lvl="4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gec5bb89a78_0_119"/>
          <p:cNvSpPr txBox="1">
            <a:spLocks noGrp="1"/>
          </p:cNvSpPr>
          <p:nvPr>
            <p:ph type="body" idx="8"/>
          </p:nvPr>
        </p:nvSpPr>
        <p:spPr>
          <a:xfrm>
            <a:off x="6172200" y="3929901"/>
            <a:ext cx="5158000" cy="3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sz="1867" b="1" i="0">
                <a:solidFill>
                  <a:srgbClr val="DB4575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sz="1867" b="0" i="0">
                <a:latin typeface="Verdana"/>
                <a:ea typeface="Verdana"/>
                <a:cs typeface="Verdana"/>
                <a:sym typeface="Verdana"/>
              </a:defRPr>
            </a:lvl2pPr>
            <a:lvl3pPr marL="1828754" lvl="2" indent="-431789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5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b="0" i="0">
                <a:latin typeface="Verdana"/>
                <a:ea typeface="Verdana"/>
                <a:cs typeface="Verdana"/>
                <a:sym typeface="Verdana"/>
              </a:defRPr>
            </a:lvl4pPr>
            <a:lvl5pPr marL="3047924" lvl="4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gec5bb89a78_0_119"/>
          <p:cNvSpPr txBox="1">
            <a:spLocks noGrp="1"/>
          </p:cNvSpPr>
          <p:nvPr>
            <p:ph type="body" idx="9"/>
          </p:nvPr>
        </p:nvSpPr>
        <p:spPr>
          <a:xfrm>
            <a:off x="6172200" y="4354889"/>
            <a:ext cx="5158000" cy="2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4B26F4"/>
              </a:buClr>
              <a:buSzPts val="900"/>
              <a:buNone/>
              <a:defRPr sz="1200" b="0" i="0"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sz="1867" b="0" i="0">
                <a:latin typeface="Verdana"/>
                <a:ea typeface="Verdana"/>
                <a:cs typeface="Verdana"/>
                <a:sym typeface="Verdana"/>
              </a:defRPr>
            </a:lvl2pPr>
            <a:lvl3pPr marL="1828754" lvl="2" indent="-431789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5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b="0" i="0">
                <a:latin typeface="Verdana"/>
                <a:ea typeface="Verdana"/>
                <a:cs typeface="Verdana"/>
                <a:sym typeface="Verdana"/>
              </a:defRPr>
            </a:lvl4pPr>
            <a:lvl5pPr marL="3047924" lvl="4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2784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04/09/2025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04/09/2025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04/09/2025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04/09/2025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04/09/2025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04/09/2025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04/09/2025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2160590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3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5" y="6041363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3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118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  <p:sldLayoutId id="2147483701" r:id="rId18"/>
    <p:sldLayoutId id="2147483702" r:id="rId19"/>
  </p:sldLayoutIdLst>
  <p:hf sldNum="0" hdr="0" ftr="0" dt="0"/>
  <p:txStyles>
    <p:titleStyle>
      <a:lvl1pPr algn="l" defTabSz="457189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1" indent="-342891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tm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4960049" y="608393"/>
            <a:ext cx="5793676" cy="5130725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 fontScale="92500" lnSpcReduction="20000"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2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Meet The Teacher</a:t>
            </a:r>
          </a:p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2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September 2025</a:t>
            </a:r>
          </a:p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52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2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Welcome to Year 1</a:t>
            </a:r>
          </a:p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400" dirty="0">
              <a:solidFill>
                <a:schemeClr val="accent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dirty="0">
                <a:ea typeface="+mj-ea"/>
                <a:cs typeface="+mj-cs"/>
              </a:rPr>
              <a:t>Miss Grimaldi, Mrs Wells (Mon-Tue AM) </a:t>
            </a:r>
          </a:p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dirty="0">
                <a:ea typeface="+mj-ea"/>
                <a:cs typeface="+mj-cs"/>
              </a:rPr>
              <a:t>&amp; Miss Metcalfe (Wed-Fri)</a:t>
            </a:r>
          </a:p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400" dirty="0">
              <a:ea typeface="+mj-ea"/>
              <a:cs typeface="+mj-cs"/>
            </a:endParaRPr>
          </a:p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dirty="0">
                <a:ea typeface="+mj-ea"/>
                <a:cs typeface="+mj-cs"/>
              </a:rPr>
              <a:t>Mrs Craven PPA Release time (Wed PM)</a:t>
            </a:r>
          </a:p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dirty="0">
                <a:ea typeface="+mj-ea"/>
                <a:cs typeface="+mj-cs"/>
              </a:rPr>
              <a:t>Mrs Harrison &amp; Mrs Craven SENDCo Release time (Mon &amp; Thu PM)</a:t>
            </a: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pic>
        <p:nvPicPr>
          <p:cNvPr id="3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A6A8F39C-700E-A831-3443-6C5C15A408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604" y="1298514"/>
            <a:ext cx="3765692" cy="4268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968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51"/>
            <a:ext cx="9819215" cy="1320800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rgbClr val="00B0F0"/>
                </a:solidFill>
              </a:rPr>
              <a:t>How We Monitor Your Child’s Learning</a:t>
            </a:r>
            <a:br>
              <a:rPr lang="en-GB" sz="4000" b="1" dirty="0">
                <a:solidFill>
                  <a:srgbClr val="00B0F0"/>
                </a:solidFill>
              </a:rPr>
            </a:br>
            <a:endParaRPr lang="en-GB" sz="40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058" y="1111251"/>
            <a:ext cx="10533592" cy="499427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2500" dirty="0"/>
              <a:t>At the </a:t>
            </a:r>
            <a:r>
              <a:rPr lang="en-GB" sz="2500" b="1" dirty="0"/>
              <a:t>end of each term</a:t>
            </a:r>
            <a:r>
              <a:rPr lang="en-GB" sz="2500" dirty="0"/>
              <a:t>, we hold </a:t>
            </a:r>
            <a:r>
              <a:rPr lang="en-GB" sz="2500" b="1" dirty="0"/>
              <a:t>Pupil Progress Meetings</a:t>
            </a:r>
            <a:r>
              <a:rPr lang="en-GB" sz="2500" dirty="0"/>
              <a:t> with senior leaders (Mrs Harrison, Mrs Stanley, our Deputy Headteacher and Miss Grimaldi our SENDCo).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500" b="1" dirty="0"/>
              <a:t>Every single child is discussed</a:t>
            </a:r>
            <a:r>
              <a:rPr lang="en-GB" sz="2500" dirty="0"/>
              <a:t> individually</a:t>
            </a:r>
            <a:br>
              <a:rPr lang="en-GB" sz="2500" dirty="0"/>
            </a:br>
            <a:r>
              <a:rPr lang="en-GB" sz="2500" dirty="0"/>
              <a:t>We review: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500" dirty="0"/>
              <a:t>Their current attainment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500" dirty="0"/>
              <a:t>Whether they are on track with their learning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500" dirty="0"/>
              <a:t>What support they may need if they are not on track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500" dirty="0"/>
              <a:t>These meetings help us ensure that </a:t>
            </a:r>
            <a:r>
              <a:rPr lang="en-GB" sz="2500" b="1" dirty="0"/>
              <a:t>no child is overlooked</a:t>
            </a:r>
            <a:r>
              <a:rPr lang="en-GB" sz="2500" dirty="0"/>
              <a:t> and that we can quickly put the right support in place where needed.</a:t>
            </a:r>
          </a:p>
          <a:p>
            <a:endParaRPr lang="en-GB" sz="2000" dirty="0"/>
          </a:p>
        </p:txBody>
      </p:sp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22DAD543-B6F7-467E-AFC2-F8E3C56226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7449" y="5215670"/>
            <a:ext cx="1289192" cy="1435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71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400" b="1" dirty="0">
                <a:solidFill>
                  <a:srgbClr val="00B0F0"/>
                </a:solidFill>
              </a:rPr>
              <a:t>Reporting to You</a:t>
            </a:r>
            <a:endParaRPr lang="en-GB" sz="44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058" y="1617980"/>
            <a:ext cx="10457392" cy="479234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2800" dirty="0"/>
              <a:t>We use both formative and summative assessments to provide a full picture of your child’s learning.</a:t>
            </a:r>
          </a:p>
          <a:p>
            <a:pPr marL="0" indent="0">
              <a:buNone/>
            </a:pPr>
            <a:r>
              <a:rPr lang="en-GB" sz="2800" dirty="0"/>
              <a:t>You will hear about your child’s progress through: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800" dirty="0"/>
              <a:t>Parents' evenings (October and March)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800" dirty="0"/>
              <a:t>End-of-year reports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800" dirty="0"/>
              <a:t>Informal conversations and updates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800" dirty="0"/>
              <a:t>Support Plan reviews and termly meetings for pupils on the Special Educational Needs register </a:t>
            </a:r>
          </a:p>
        </p:txBody>
      </p:sp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21AA62AB-FE06-416A-8BF7-E1181233FA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7449" y="5215670"/>
            <a:ext cx="1289192" cy="1435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384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514255" y="29450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Equipment/what to bring to school</a:t>
            </a:r>
            <a:endParaRPr lang="en-US" b="1" dirty="0">
              <a:solidFill>
                <a:srgbClr val="00B0F0"/>
              </a:solidFill>
              <a:ea typeface="+mj-ea"/>
              <a:cs typeface="+mj-cs"/>
            </a:endParaRP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8386" y="5275202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694549" y="1536071"/>
            <a:ext cx="10025060" cy="43088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3200" dirty="0">
                <a:ea typeface="+mn-lt"/>
                <a:cs typeface="+mn-lt"/>
              </a:rPr>
              <a:t>In Key Stage 1, we will provide the stationery your child needs – please bring in reading books, reading record, book bags and a water bottle every day.</a:t>
            </a: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sz="3200" dirty="0">
              <a:ea typeface="+mn-lt"/>
              <a:cs typeface="+mn-lt"/>
            </a:endParaRP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3200" dirty="0">
                <a:ea typeface="+mn-lt"/>
                <a:cs typeface="+mn-lt"/>
              </a:rPr>
              <a:t>A change of clothes can be left in a name bag on your children’s peg if you wish to do so or feel they may need them. </a:t>
            </a:r>
            <a:endParaRPr lang="en-GB" sz="3600" dirty="0">
              <a:ea typeface="+mn-lt"/>
              <a:cs typeface="+mn-lt"/>
            </a:endParaRP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5638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PE</a:t>
            </a:r>
            <a:endParaRPr lang="en-US" b="1" dirty="0">
              <a:solidFill>
                <a:srgbClr val="00B0F0"/>
              </a:solidFill>
              <a:ea typeface="+mj-ea"/>
              <a:cs typeface="+mj-cs"/>
            </a:endParaRP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8386" y="5275202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543326" y="1179146"/>
            <a:ext cx="10025060" cy="680186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3200" dirty="0">
                <a:ea typeface="+mn-lt"/>
                <a:cs typeface="+mn-lt"/>
              </a:rPr>
              <a:t>PE lessons are taught on </a:t>
            </a:r>
            <a:r>
              <a:rPr lang="en-GB" sz="3200" b="1" dirty="0">
                <a:ea typeface="+mn-lt"/>
                <a:cs typeface="+mn-lt"/>
              </a:rPr>
              <a:t>Tuesday </a:t>
            </a:r>
            <a:r>
              <a:rPr lang="en-GB" sz="3200" dirty="0">
                <a:ea typeface="+mn-lt"/>
                <a:cs typeface="+mn-lt"/>
              </a:rPr>
              <a:t>and </a:t>
            </a:r>
            <a:r>
              <a:rPr lang="en-GB" sz="3200" b="1" dirty="0">
                <a:ea typeface="+mn-lt"/>
                <a:cs typeface="+mn-lt"/>
              </a:rPr>
              <a:t>Thursday</a:t>
            </a:r>
            <a:r>
              <a:rPr lang="en-GB" sz="3200" dirty="0">
                <a:ea typeface="+mn-lt"/>
                <a:cs typeface="+mn-lt"/>
              </a:rPr>
              <a:t>.</a:t>
            </a: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3200" dirty="0">
                <a:ea typeface="+mn-lt"/>
                <a:cs typeface="+mn-lt"/>
              </a:rPr>
              <a:t>Children can wear their PE uniform to school and remain in their PE uniform for the duration of the day, only on the days that they have PE.</a:t>
            </a: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sz="3200" dirty="0">
              <a:ea typeface="+mn-lt"/>
              <a:cs typeface="+mn-lt"/>
            </a:endParaRPr>
          </a:p>
          <a:p>
            <a:pPr>
              <a:buClr>
                <a:schemeClr val="accent1"/>
              </a:buClr>
            </a:pPr>
            <a:r>
              <a:rPr lang="en-GB" sz="2400" b="1" dirty="0">
                <a:ea typeface="+mn-lt"/>
                <a:cs typeface="+mn-lt"/>
              </a:rPr>
              <a:t>PE Uniform</a:t>
            </a:r>
            <a:endParaRPr lang="en-GB" sz="2400" dirty="0">
              <a:ea typeface="+mn-lt"/>
              <a:cs typeface="+mn-lt"/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sz="1200" dirty="0"/>
          </a:p>
          <a:p>
            <a:pPr marL="800100" lvl="1" indent="-342900"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400" dirty="0">
                <a:ea typeface="+mn-lt"/>
                <a:cs typeface="+mn-lt"/>
              </a:rPr>
              <a:t>White polo shirt</a:t>
            </a:r>
            <a:endParaRPr lang="en-GB" sz="2400" dirty="0"/>
          </a:p>
          <a:p>
            <a:pPr marL="800100" lvl="1" indent="-342900"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400" dirty="0">
                <a:ea typeface="+mn-lt"/>
                <a:cs typeface="+mn-lt"/>
              </a:rPr>
              <a:t>Navy blue shorts</a:t>
            </a:r>
            <a:endParaRPr lang="en-GB" sz="2400" dirty="0"/>
          </a:p>
          <a:p>
            <a:pPr marL="800100" lvl="1" indent="-342900"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400" dirty="0">
                <a:ea typeface="+mn-lt"/>
                <a:cs typeface="+mn-lt"/>
              </a:rPr>
              <a:t>Trainers (not plimsoles)</a:t>
            </a:r>
            <a:endParaRPr lang="en-GB" sz="2400" dirty="0"/>
          </a:p>
          <a:p>
            <a:pPr marL="800100" lvl="1" indent="-342900"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400" dirty="0">
                <a:ea typeface="+mn-lt"/>
                <a:cs typeface="+mn-lt"/>
              </a:rPr>
              <a:t>A royal blue round-necked school logo jumper or a plain navy-blue tracksuit top</a:t>
            </a:r>
            <a:endParaRPr lang="en-GB" sz="2400" dirty="0"/>
          </a:p>
          <a:p>
            <a:pPr marL="800100" lvl="1" indent="-342900"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400" dirty="0">
                <a:ea typeface="+mn-lt"/>
                <a:cs typeface="+mn-lt"/>
              </a:rPr>
              <a:t>Plain navy blue tracksuit trousers</a:t>
            </a:r>
            <a:endParaRPr lang="en-GB" sz="2400" dirty="0"/>
          </a:p>
          <a:p>
            <a:pPr>
              <a:buFont typeface="Symbol"/>
              <a:buChar char="•"/>
            </a:pPr>
            <a:endParaRPr lang="en-US" sz="32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>
              <a:buFont typeface="Symbol"/>
              <a:buChar char="•"/>
            </a:pPr>
            <a:endParaRPr lang="en-GB" sz="32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endParaRPr lang="en-GB" sz="32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20342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dirty="0">
                <a:solidFill>
                  <a:srgbClr val="00B0F0"/>
                </a:solidFill>
                <a:ea typeface="+mj-ea"/>
                <a:cs typeface="+mj-cs"/>
              </a:rPr>
              <a:t>Teaching and Learning</a:t>
            </a:r>
            <a:r>
              <a:rPr lang="en-US" sz="4400" dirty="0">
                <a:solidFill>
                  <a:schemeClr val="accent2">
                    <a:lumMod val="50000"/>
                  </a:schemeClr>
                </a:solidFill>
                <a:ea typeface="+mj-ea"/>
                <a:cs typeface="+mj-cs"/>
              </a:rPr>
              <a:t> </a:t>
            </a: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 dirty="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9824" y="5203764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672703" y="1232296"/>
            <a:ext cx="10214372" cy="458587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Clr>
                <a:schemeClr val="accent1"/>
              </a:buClr>
            </a:pPr>
            <a:r>
              <a:rPr lang="en-GB" sz="3000" b="1" dirty="0">
                <a:ea typeface="+mn-lt"/>
                <a:cs typeface="+mn-lt"/>
              </a:rPr>
              <a:t>Curriculum targets for English (writing) and Mathematics</a:t>
            </a:r>
            <a:endParaRPr lang="en-GB" sz="3000" dirty="0">
              <a:ea typeface="+mn-lt"/>
              <a:cs typeface="+mn-lt"/>
            </a:endParaRP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3000" dirty="0">
                <a:ea typeface="+mn-lt"/>
                <a:cs typeface="+mn-lt"/>
              </a:rPr>
              <a:t>Every child has targets for writing and mathematics. </a:t>
            </a: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3000" dirty="0">
                <a:ea typeface="+mn-lt"/>
                <a:cs typeface="+mn-lt"/>
              </a:rPr>
              <a:t>Writing targets match the year group National Curriculum objectives.</a:t>
            </a: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3000" dirty="0">
                <a:ea typeface="+mn-lt"/>
                <a:cs typeface="+mn-lt"/>
              </a:rPr>
              <a:t>Children have a copy of their targets in the front of their Maths and English books.</a:t>
            </a:r>
            <a:r>
              <a:rPr lang="en-GB" sz="2800" dirty="0">
                <a:ea typeface="+mn-lt"/>
                <a:cs typeface="+mn-lt"/>
              </a:rPr>
              <a:t> </a:t>
            </a:r>
          </a:p>
          <a:p>
            <a:pPr>
              <a:buFont typeface="Arial"/>
            </a:pPr>
            <a:endParaRPr lang="en-GB" sz="28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endParaRPr lang="en-GB" sz="36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934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dirty="0">
                <a:solidFill>
                  <a:srgbClr val="00B0F0"/>
                </a:solidFill>
                <a:ea typeface="+mj-ea"/>
                <a:cs typeface="+mj-cs"/>
              </a:rPr>
              <a:t>Teaching and Learning </a:t>
            </a: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 dirty="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9824" y="5203764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614764" y="1359477"/>
            <a:ext cx="10025060" cy="566308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Clr>
                <a:schemeClr val="accent1"/>
              </a:buClr>
            </a:pPr>
            <a:r>
              <a:rPr lang="en-GB" sz="3000" b="1" dirty="0">
                <a:ea typeface="+mn-lt"/>
                <a:cs typeface="+mn-lt"/>
              </a:rPr>
              <a:t>Teacher Feedback </a:t>
            </a:r>
            <a:endParaRPr lang="en-GB" sz="3000" dirty="0">
              <a:ea typeface="+mn-lt"/>
              <a:cs typeface="+mn-lt"/>
            </a:endParaRP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800" dirty="0">
                <a:ea typeface="+mn-lt"/>
                <a:cs typeface="+mn-lt"/>
              </a:rPr>
              <a:t>Research shows that the most effective feedback is given verbally, ‘in the moment’ – this will be evidenced as a ‘VF’ in pupils’ books.</a:t>
            </a:r>
            <a:endParaRPr lang="en-US" sz="2800" dirty="0">
              <a:ea typeface="+mn-lt"/>
              <a:cs typeface="+mn-lt"/>
            </a:endParaRP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800" dirty="0">
                <a:ea typeface="+mn-lt"/>
                <a:cs typeface="+mn-lt"/>
              </a:rPr>
              <a:t>Adults may also sometimes provide written feedback and modelling in pupils’ books using a green pen.</a:t>
            </a:r>
            <a:endParaRPr lang="en-US" sz="2800" dirty="0">
              <a:ea typeface="+mn-lt"/>
              <a:cs typeface="+mn-lt"/>
            </a:endParaRP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800" dirty="0">
                <a:ea typeface="+mn-lt"/>
                <a:cs typeface="+mn-lt"/>
              </a:rPr>
              <a:t>We expect pupils to respond to feedback given by adults. We ask the pupils to do this in purple pen to help them and the adults see the corrections/edits they are making.</a:t>
            </a:r>
            <a:endParaRPr lang="en-GB" sz="2800" b="1" dirty="0">
              <a:ea typeface="+mn-lt"/>
              <a:cs typeface="+mn-lt"/>
            </a:endParaRPr>
          </a:p>
          <a:p>
            <a:pPr>
              <a:buFont typeface="Arial"/>
            </a:pPr>
            <a:endParaRPr lang="en-GB" sz="28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285750" indent="-285750">
              <a:buFont typeface="Symbol"/>
              <a:buChar char="•"/>
            </a:pPr>
            <a:endParaRPr lang="en-GB" sz="36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999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dirty="0">
                <a:solidFill>
                  <a:srgbClr val="00B0F0"/>
                </a:solidFill>
                <a:ea typeface="+mj-ea"/>
                <a:cs typeface="+mj-cs"/>
              </a:rPr>
              <a:t>How can parents help?</a:t>
            </a: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 dirty="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9824" y="5203764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614764" y="1179146"/>
            <a:ext cx="10025060" cy="510909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800" dirty="0">
                <a:ea typeface="+mn-lt"/>
                <a:cs typeface="+mn-lt"/>
              </a:rPr>
              <a:t>In June, Year 1 pupils will complete a Phonics Screening Check (PSC).</a:t>
            </a: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800" dirty="0"/>
              <a:t>The PSC is 40 words, 20 real words and 20 nonsense (alien words) which the children have to read. </a:t>
            </a: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800" dirty="0"/>
              <a:t>This will take place one to one in a quiet room. </a:t>
            </a: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800" dirty="0"/>
              <a:t>Pass mark has previously been 32/40, you will find out your child’s score when you receive their report at the end of the year. </a:t>
            </a: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800" dirty="0"/>
              <a:t>We will conduct mock tests throughout the year to monitor progress and will feed this back to you during parents evenings. </a:t>
            </a:r>
            <a:endParaRPr lang="en-GB" sz="36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7217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dirty="0">
                <a:solidFill>
                  <a:srgbClr val="00B0F0"/>
                </a:solidFill>
                <a:ea typeface="+mj-ea"/>
                <a:cs typeface="+mj-cs"/>
              </a:rPr>
              <a:t>How can parents help?</a:t>
            </a: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 dirty="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9824" y="5203764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645417" y="736996"/>
            <a:ext cx="10537028" cy="50167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GB" sz="32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457200" lvl="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3200" dirty="0">
                <a:ea typeface="+mn-lt"/>
                <a:cs typeface="+mn-lt"/>
              </a:rPr>
              <a:t>Number bonds to 10 and 20 – practise these everywhere.</a:t>
            </a:r>
          </a:p>
          <a:p>
            <a:pPr marL="457200" lvl="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3200" dirty="0">
                <a:ea typeface="+mn-lt"/>
                <a:cs typeface="+mn-lt"/>
              </a:rPr>
              <a:t>Practise telling the time on a clock with hands.</a:t>
            </a: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3200" dirty="0">
                <a:ea typeface="+mn-lt"/>
                <a:cs typeface="+mn-lt"/>
              </a:rPr>
              <a:t>Regular attendance is key – 95% is the minimum expectation. Pupils whose attendance is of concern will be invited to discuss this in order that the school can support parents and pupils as best possible.</a:t>
            </a: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3200" dirty="0"/>
              <a:t>Communication! Please come and talk to us if you have any concerns/questions.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4971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dirty="0">
                <a:solidFill>
                  <a:srgbClr val="00B0F0"/>
                </a:solidFill>
                <a:ea typeface="+mj-ea"/>
                <a:cs typeface="+mj-cs"/>
              </a:rPr>
              <a:t>How can parents help?</a:t>
            </a: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 dirty="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9824" y="5203764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520718" y="1179146"/>
            <a:ext cx="10025060" cy="60324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Clr>
                <a:schemeClr val="accent1"/>
              </a:buClr>
            </a:pPr>
            <a:r>
              <a:rPr lang="en-GB" sz="2400" b="1" dirty="0"/>
              <a:t>Developing Independence in the Classroom 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200" dirty="0"/>
              <a:t>We gently support children in building independence through everyday routines, such as: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200" dirty="0"/>
              <a:t>Organising their own belongings at the start and end of the day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200" dirty="0"/>
              <a:t>Handing in reading books independently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200" dirty="0"/>
              <a:t>Taking responsibility through class monitor roles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200" dirty="0"/>
              <a:t>These small steps help children grow in confidence, develop responsibility, and feel proud of what they can do on their own.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200" dirty="0"/>
              <a:t>To support this, we kindly ask that you </a:t>
            </a:r>
            <a:r>
              <a:rPr lang="en-GB" sz="2200" b="1" dirty="0"/>
              <a:t>say goodbye at the school gate each morning</a:t>
            </a:r>
            <a:r>
              <a:rPr lang="en-GB" sz="2200" dirty="0"/>
              <a:t>.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200" dirty="0"/>
              <a:t>This small step helps children develop confidence, responsibility, and a sense of routine. Our staff will be there to greet your child with a warm welcome and help them feel safe and secure.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200" dirty="0"/>
              <a:t>Thank you for working in partnership with us to support your child’s growing independence!</a:t>
            </a:r>
          </a:p>
          <a:p>
            <a:pPr marL="571500" indent="-571500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sz="3600" dirty="0">
              <a:ea typeface="+mn-lt"/>
              <a:cs typeface="+mn-lt"/>
            </a:endParaRPr>
          </a:p>
          <a:p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76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580930" y="2630054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dirty="0">
                <a:solidFill>
                  <a:srgbClr val="00B0F0"/>
                </a:solidFill>
                <a:ea typeface="+mj-ea"/>
                <a:cs typeface="+mj-cs"/>
              </a:rPr>
              <a:t>Any questions  </a:t>
            </a: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 dirty="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9824" y="5203764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1077515" y="1232296"/>
            <a:ext cx="10025060" cy="22775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GB" sz="3200" dirty="0">
              <a:ea typeface="+mn-lt"/>
              <a:cs typeface="+mn-lt"/>
            </a:endParaRPr>
          </a:p>
          <a:p>
            <a:endParaRPr lang="en-GB" sz="2800" b="1" dirty="0">
              <a:solidFill>
                <a:srgbClr val="000000"/>
              </a:solidFill>
              <a:ea typeface="+mn-lt"/>
              <a:cs typeface="+mn-lt"/>
            </a:endParaRPr>
          </a:p>
          <a:p>
            <a:endParaRPr lang="en-GB" sz="28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285750" indent="-285750">
              <a:buFont typeface="Symbol"/>
              <a:buChar char="•"/>
            </a:pPr>
            <a:endParaRPr lang="en-GB" sz="3600" dirty="0">
              <a:solidFill>
                <a:srgbClr val="174261"/>
              </a:solidFill>
            </a:endParaRPr>
          </a:p>
          <a:p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502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Arrival and Dismissal </a:t>
            </a:r>
            <a:endParaRPr lang="en-US" b="1" dirty="0">
              <a:solidFill>
                <a:srgbClr val="00B0F0"/>
              </a:solidFill>
              <a:ea typeface="+mj-ea"/>
              <a:cs typeface="+mj-cs"/>
            </a:endParaRP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 dirty="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7449" y="5168045"/>
            <a:ext cx="1289192" cy="143525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882BD70-A3F7-DA79-8DC0-6E178E6A4C89}"/>
              </a:ext>
            </a:extLst>
          </p:cNvPr>
          <p:cNvSpPr txBox="1"/>
          <p:nvPr/>
        </p:nvSpPr>
        <p:spPr>
          <a:xfrm>
            <a:off x="720329" y="1357312"/>
            <a:ext cx="11256312" cy="510909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800" b="1" dirty="0">
                <a:ea typeface="+mn-lt"/>
                <a:cs typeface="+mn-lt"/>
              </a:rPr>
              <a:t>Morning Drop Off: 8.30am to 8.40am (to allow a natural stagger) </a:t>
            </a:r>
            <a:r>
              <a:rPr lang="en-GB" sz="2800" dirty="0">
                <a:ea typeface="+mn-lt"/>
                <a:cs typeface="+mn-lt"/>
              </a:rPr>
              <a:t>Pupils enter the school via front gate; make their way to their designated doors through the school playground, to their class. </a:t>
            </a:r>
          </a:p>
          <a:p>
            <a:endParaRPr lang="en-GB" sz="2800" dirty="0">
              <a:ea typeface="+mn-lt"/>
              <a:cs typeface="+mn-lt"/>
            </a:endParaRPr>
          </a:p>
          <a:p>
            <a:r>
              <a:rPr lang="en-GB" sz="2800" b="1" dirty="0">
                <a:ea typeface="+mn-lt"/>
                <a:cs typeface="+mn-lt"/>
              </a:rPr>
              <a:t>Registration is at 8.40am</a:t>
            </a:r>
            <a:r>
              <a:rPr lang="en-GB" sz="2800" dirty="0">
                <a:ea typeface="+mn-lt"/>
                <a:cs typeface="+mn-lt"/>
              </a:rPr>
              <a:t>, pupils arriving after </a:t>
            </a:r>
            <a:r>
              <a:rPr lang="en-GB" sz="2800" b="1" dirty="0">
                <a:ea typeface="+mn-lt"/>
                <a:cs typeface="+mn-lt"/>
              </a:rPr>
              <a:t>8.40am </a:t>
            </a:r>
            <a:r>
              <a:rPr lang="en-GB" sz="2800" dirty="0">
                <a:ea typeface="+mn-lt"/>
                <a:cs typeface="+mn-lt"/>
              </a:rPr>
              <a:t>will be marked as late. </a:t>
            </a:r>
          </a:p>
          <a:p>
            <a:endParaRPr lang="en-GB" sz="2800" dirty="0">
              <a:ea typeface="+mn-lt"/>
              <a:cs typeface="+mn-lt"/>
            </a:endParaRPr>
          </a:p>
          <a:p>
            <a:r>
              <a:rPr lang="en-GB" sz="2800" b="1" dirty="0">
                <a:ea typeface="+mn-lt"/>
                <a:cs typeface="+mn-lt"/>
              </a:rPr>
              <a:t>Afternoon Collection: 3.00pm to 3.10pm (to allow a natural stagger) </a:t>
            </a:r>
          </a:p>
          <a:p>
            <a:r>
              <a:rPr lang="en-GB" sz="2800" dirty="0">
                <a:ea typeface="+mn-lt"/>
                <a:cs typeface="+mn-lt"/>
              </a:rPr>
              <a:t>All pupils will be collected from the outside door of their </a:t>
            </a:r>
          </a:p>
          <a:p>
            <a:r>
              <a:rPr lang="en-GB" sz="2800" dirty="0">
                <a:ea typeface="+mn-lt"/>
                <a:cs typeface="+mn-lt"/>
              </a:rPr>
              <a:t>classroom. </a:t>
            </a:r>
            <a:endParaRPr lang="en-GB" sz="2800" dirty="0">
              <a:solidFill>
                <a:schemeClr val="accent2">
                  <a:lumMod val="50000"/>
                </a:schemeClr>
              </a:solidFill>
            </a:endParaRP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0211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Timetable</a:t>
            </a:r>
            <a:endParaRPr lang="en-US" b="1" dirty="0">
              <a:solidFill>
                <a:srgbClr val="00B0F0"/>
              </a:solidFill>
              <a:ea typeface="+mj-ea"/>
              <a:cs typeface="+mj-cs"/>
            </a:endParaRP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 dirty="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0792" y="5251389"/>
            <a:ext cx="1289192" cy="143525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C1C444D-2AB9-4D04-8690-38BD126F62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0551" y="1111152"/>
            <a:ext cx="11077574" cy="5422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653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Termly Curriculum Overview</a:t>
            </a:r>
            <a:endParaRPr lang="en-US" b="1" dirty="0">
              <a:solidFill>
                <a:srgbClr val="00B0F0"/>
              </a:solidFill>
              <a:ea typeface="+mj-ea"/>
              <a:cs typeface="+mj-cs"/>
            </a:endParaRP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 dirty="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7449" y="5215670"/>
            <a:ext cx="1289192" cy="1435255"/>
          </a:xfrm>
          <a:prstGeom prst="rect">
            <a:avLst/>
          </a:prstGeom>
        </p:spPr>
      </p:pic>
      <p:pic>
        <p:nvPicPr>
          <p:cNvPr id="4" name="Picture 3" descr="Autumn Term - PowerPoint">
            <a:extLst>
              <a:ext uri="{FF2B5EF4-FFF2-40B4-BE49-F238E27FC236}">
                <a16:creationId xmlns:a16="http://schemas.microsoft.com/office/drawing/2014/main" id="{9D2CBAE3-5BE2-4531-B3AB-DEBB66589EB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76" t="23554" r="29896" b="4122"/>
          <a:stretch/>
        </p:blipFill>
        <p:spPr>
          <a:xfrm>
            <a:off x="3867150" y="1021016"/>
            <a:ext cx="4619625" cy="5702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334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Trips and Visitors</a:t>
            </a:r>
            <a:endParaRPr lang="en-US" b="1" dirty="0">
              <a:solidFill>
                <a:srgbClr val="00B0F0"/>
              </a:solidFill>
              <a:ea typeface="+mj-ea"/>
              <a:cs typeface="+mj-cs"/>
            </a:endParaRP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 dirty="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16011" y="5168045"/>
            <a:ext cx="1289192" cy="143525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425A4D-EAD1-C099-03FC-A19C37EA0FFE}"/>
              </a:ext>
            </a:extLst>
          </p:cNvPr>
          <p:cNvSpPr txBox="1"/>
          <p:nvPr/>
        </p:nvSpPr>
        <p:spPr>
          <a:xfrm>
            <a:off x="718361" y="1565671"/>
            <a:ext cx="10025060" cy="42473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600" b="1" dirty="0">
                <a:ea typeface="+mn-lt"/>
                <a:cs typeface="+mn-lt"/>
              </a:rPr>
              <a:t>Autumn Term trip: </a:t>
            </a:r>
            <a:r>
              <a:rPr lang="en-GB" sz="3600" dirty="0">
                <a:ea typeface="+mn-lt"/>
                <a:cs typeface="+mn-lt"/>
              </a:rPr>
              <a:t>Oxford University Museum of Natural History </a:t>
            </a:r>
          </a:p>
          <a:p>
            <a:pPr algn="l"/>
            <a:endParaRPr lang="en-GB" sz="3600" dirty="0"/>
          </a:p>
          <a:p>
            <a:r>
              <a:rPr lang="en-GB" sz="3600" b="1" dirty="0"/>
              <a:t>Spring Term trip: </a:t>
            </a:r>
            <a:r>
              <a:rPr lang="en-GB" sz="3600" dirty="0"/>
              <a:t>Toy Box and Zoo Lab (visitors into school)</a:t>
            </a:r>
          </a:p>
          <a:p>
            <a:endParaRPr lang="en-GB" sz="3600" dirty="0"/>
          </a:p>
          <a:p>
            <a:r>
              <a:rPr lang="en-GB" sz="3600" b="1" dirty="0"/>
              <a:t>Summer Term trip: </a:t>
            </a:r>
            <a:r>
              <a:rPr lang="en-GB" sz="3600" dirty="0"/>
              <a:t>Science Oxford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4402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Homework </a:t>
            </a:r>
            <a:endParaRPr lang="en-US" b="1" dirty="0">
              <a:solidFill>
                <a:srgbClr val="00B0F0"/>
              </a:solidFill>
              <a:ea typeface="+mj-ea"/>
              <a:cs typeface="+mj-cs"/>
            </a:endParaRP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 dirty="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0792" y="5215670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590454" y="1306912"/>
            <a:ext cx="10534745" cy="58477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3200" dirty="0">
                <a:ea typeface="+mn-lt"/>
                <a:cs typeface="+mn-lt"/>
              </a:rPr>
              <a:t>Preview homework is given on a Friday. This tells you what we will be learning the following week. </a:t>
            </a: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3200" dirty="0">
                <a:ea typeface="+mn-lt"/>
                <a:cs typeface="+mn-lt"/>
              </a:rPr>
              <a:t>If you can, please read every day with your child and sign reading records 3x each week. Reading books are changed once a week on a Thursday. </a:t>
            </a: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3200" dirty="0">
                <a:ea typeface="+mn-lt"/>
                <a:cs typeface="+mn-lt"/>
              </a:rPr>
              <a:t>Maths homework will be set on Mathletics termly, this will link to what we are learning in class.</a:t>
            </a: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3200" dirty="0">
                <a:ea typeface="+mn-lt"/>
                <a:cs typeface="+mn-lt"/>
              </a:rPr>
              <a:t>Please also use Reading Eggs to support your child’s learning. </a:t>
            </a:r>
          </a:p>
          <a:p>
            <a:pPr marL="457200" indent="-4572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3200" dirty="0">
                <a:ea typeface="+mn-lt"/>
                <a:cs typeface="+mn-lt"/>
              </a:rPr>
              <a:t>Logins will be given out next week. </a:t>
            </a:r>
          </a:p>
          <a:p>
            <a:pPr marL="285750" indent="-285750">
              <a:buFont typeface="Symbol"/>
              <a:buChar char="•"/>
            </a:pPr>
            <a:endParaRPr lang="en-GB" sz="3600" dirty="0">
              <a:solidFill>
                <a:schemeClr val="accent2">
                  <a:lumMod val="50000"/>
                </a:schemeClr>
              </a:solidFill>
            </a:endParaRP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2895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10" y="276225"/>
            <a:ext cx="9704915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400" b="1" dirty="0">
                <a:solidFill>
                  <a:srgbClr val="00B0F0"/>
                </a:solidFill>
              </a:rPr>
              <a:t>How We Assess Your Child’s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2084" y="1170305"/>
            <a:ext cx="10466916" cy="51066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b="1" dirty="0"/>
              <a:t>Formative Assessment – Ongoing and Everyday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000" dirty="0"/>
              <a:t>Formative assessment happens all the time in the classroom. It helps teachers understand what your child knows and what they need help with.</a:t>
            </a:r>
          </a:p>
          <a:p>
            <a:pPr marL="0" indent="0">
              <a:buNone/>
            </a:pPr>
            <a:r>
              <a:rPr lang="en-GB" sz="3000" dirty="0"/>
              <a:t>Examples include: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000" dirty="0"/>
              <a:t>Marking and feedback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000" dirty="0"/>
              <a:t>Observing how children work in class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000" dirty="0"/>
              <a:t>Listening to responses in discussions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000" dirty="0"/>
              <a:t>Guided reading and group work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6D29DE7A-DA37-4417-9766-9D2EA69866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7449" y="5215670"/>
            <a:ext cx="1289192" cy="1435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581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60" y="274321"/>
            <a:ext cx="9743015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400" b="1" dirty="0">
                <a:solidFill>
                  <a:srgbClr val="00B0F0"/>
                </a:solidFill>
              </a:rPr>
              <a:t>How We Assess Your Child’s Learning</a:t>
            </a:r>
            <a:endParaRPr lang="en-GB" sz="44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7809" y="1166496"/>
            <a:ext cx="9952566" cy="51962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200" b="1" dirty="0"/>
              <a:t>Summative Assessment – End of Term/Unit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800" dirty="0"/>
              <a:t>Summative assessments take place at set points in the year and give a more formal overview of learning.</a:t>
            </a:r>
          </a:p>
          <a:p>
            <a:pPr marL="0" indent="0">
              <a:buNone/>
            </a:pPr>
            <a:r>
              <a:rPr lang="en-GB" sz="2800" dirty="0"/>
              <a:t>At our school, we use: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800" dirty="0"/>
              <a:t>PIRA (Progress in Reading Assessment)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800" dirty="0"/>
              <a:t>PUMA (Progress in Understanding Mathematics Assessment)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800" dirty="0"/>
              <a:t>In Year 1 we do these in the Summer term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800" dirty="0"/>
              <a:t>From Year 2 these take place once a term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3000" dirty="0"/>
          </a:p>
          <a:p>
            <a:pPr>
              <a:buFont typeface="Wingdings" panose="05000000000000000000" pitchFamily="2" charset="2"/>
              <a:buChar char="§"/>
            </a:pPr>
            <a:endParaRPr lang="en-GB" sz="3000" dirty="0"/>
          </a:p>
          <a:p>
            <a:pPr>
              <a:buFont typeface="Wingdings" panose="05000000000000000000" pitchFamily="2" charset="2"/>
              <a:buChar char="§"/>
            </a:pPr>
            <a:endParaRPr lang="en-GB" sz="3000" dirty="0"/>
          </a:p>
        </p:txBody>
      </p:sp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C839212B-4F75-4126-9552-0E1FAFC6AE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7449" y="5215670"/>
            <a:ext cx="1289192" cy="1435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388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610" y="276225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en-GB" sz="4400" b="1" dirty="0">
                <a:solidFill>
                  <a:srgbClr val="00B0F0"/>
                </a:solidFill>
              </a:rPr>
              <a:t>What Are PIRA and PUMA</a:t>
            </a:r>
            <a:r>
              <a:rPr lang="en-GB" sz="4400" b="1" dirty="0"/>
              <a:t>?</a:t>
            </a:r>
            <a:br>
              <a:rPr lang="en-GB" sz="4400" b="1" dirty="0"/>
            </a:b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266825"/>
            <a:ext cx="10590742" cy="531495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2600" dirty="0"/>
              <a:t>Nationally standardised tests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600" dirty="0"/>
              <a:t>Provide a </a:t>
            </a:r>
            <a:r>
              <a:rPr lang="en-GB" sz="2600" b="1" dirty="0"/>
              <a:t>standardised score</a:t>
            </a:r>
            <a:r>
              <a:rPr lang="en-GB" sz="2600" dirty="0"/>
              <a:t> that shows how your child is performing compared to national expectations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600" dirty="0"/>
              <a:t>Help us track progress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600" dirty="0"/>
              <a:t>Support teacher judgements when reporting to you</a:t>
            </a:r>
          </a:p>
          <a:p>
            <a:pPr marL="0" indent="0">
              <a:buNone/>
            </a:pPr>
            <a:endParaRPr lang="en-GB" sz="2600" dirty="0"/>
          </a:p>
          <a:p>
            <a:pPr marL="0" indent="0">
              <a:buNone/>
            </a:pPr>
            <a:r>
              <a:rPr lang="en-GB" sz="2800" b="1" dirty="0"/>
              <a:t>How Do These Assessments Help?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600" dirty="0"/>
              <a:t>Identify gaps in learning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600" dirty="0"/>
              <a:t>Inform planning and support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600" dirty="0"/>
              <a:t>Contribute to </a:t>
            </a:r>
            <a:r>
              <a:rPr lang="en-GB" sz="2600" b="1" dirty="0"/>
              <a:t>teacher assessment</a:t>
            </a:r>
            <a:r>
              <a:rPr lang="en-GB" sz="2600" dirty="0"/>
              <a:t>, which includes classwork, effort, and wider knowledge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2400" dirty="0"/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</p:txBody>
      </p:sp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2FD3EC-F7F0-40A9-949C-18A450E2D8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7449" y="5215670"/>
            <a:ext cx="1289192" cy="1435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76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21013</TotalTime>
  <Words>1237</Words>
  <Application>Microsoft Office PowerPoint</Application>
  <PresentationFormat>Widescreen</PresentationFormat>
  <Paragraphs>142</Paragraphs>
  <Slides>19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Calibri</vt:lpstr>
      <vt:lpstr>Calibri Light</vt:lpstr>
      <vt:lpstr>PT Sans</vt:lpstr>
      <vt:lpstr>Symbol</vt:lpstr>
      <vt:lpstr>Trebuchet MS</vt:lpstr>
      <vt:lpstr>Verdana</vt:lpstr>
      <vt:lpstr>Wingdings</vt:lpstr>
      <vt:lpstr>Wingdings 3</vt:lpstr>
      <vt:lpstr>office theme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We Assess Your Child’s Learning</vt:lpstr>
      <vt:lpstr>How We Assess Your Child’s Learning</vt:lpstr>
      <vt:lpstr>What Are PIRA and PUMA? </vt:lpstr>
      <vt:lpstr>How We Monitor Your Child’s Learning </vt:lpstr>
      <vt:lpstr>Reporting to You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Grimaldi</dc:creator>
  <cp:lastModifiedBy>Gemma Grimaldi</cp:lastModifiedBy>
  <cp:revision>315</cp:revision>
  <dcterms:created xsi:type="dcterms:W3CDTF">2022-08-08T12:18:00Z</dcterms:created>
  <dcterms:modified xsi:type="dcterms:W3CDTF">2025-09-10T11:00:05Z</dcterms:modified>
</cp:coreProperties>
</file>