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9" r:id="rId3"/>
    <p:sldId id="279" r:id="rId4"/>
    <p:sldId id="262" r:id="rId5"/>
    <p:sldId id="263" r:id="rId6"/>
    <p:sldId id="264" r:id="rId7"/>
    <p:sldId id="265" r:id="rId8"/>
    <p:sldId id="266" r:id="rId9"/>
    <p:sldId id="278" r:id="rId10"/>
    <p:sldId id="268" r:id="rId11"/>
    <p:sldId id="280" r:id="rId12"/>
    <p:sldId id="257" r:id="rId13"/>
    <p:sldId id="281" r:id="rId14"/>
    <p:sldId id="282" r:id="rId15"/>
    <p:sldId id="261" r:id="rId16"/>
    <p:sldId id="260" r:id="rId17"/>
    <p:sldId id="270" r:id="rId18"/>
    <p:sldId id="272" r:id="rId19"/>
    <p:sldId id="269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4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7A7A4-5F00-42AF-9A6C-31A5ED102A3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AE467-F743-4816-8F8A-7EAB5B797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05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21825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33767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2007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4187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30161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09954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82216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70598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84863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2190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83813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8BCA-7EE4-43F8-85B9-D0B340404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7FABFD-B77A-4406-B724-B73F04082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D5579-E15D-49BF-9FCE-C3C5489D0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304CC-15AE-4D63-92C8-1EE32179D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CBC47-2153-43D4-81D4-F150E0BE5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148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9E3B5-B05C-40EC-88C0-94A642238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8C1C0-DE2F-44B9-B2D0-1B5EBA521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6F967-28A1-4859-9EFC-EC7DDCDAF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92577-1570-4376-865C-4B40F775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133B5-3C7B-4BA3-880A-1B62F859C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61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B15301-4A65-4379-9639-10682B3F6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C571C-D5A4-41B6-AFC3-E892A0D4F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9A5B8-0F8A-48D9-8F9D-268E852AF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CA04A-866A-4425-A439-7ADEB7A4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349ED-4B8C-4B75-9724-2B62362F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7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30466-0EFC-40ED-A725-A1A1DB4F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5E20B-ED72-4E1C-82F6-67D6F5827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7B594-DC81-4745-8B9C-DF35B524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7A3D6-27E7-4166-B8F5-6EE6BD53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91EC1-2514-4B11-991F-57C0E2FC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54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9D6E4-C727-466A-B3F3-9906C59B2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2C036-34FF-4C06-BC02-E1A5F7674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242BE-F676-43BA-B238-79100D5FD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9CCDE-CC22-41B3-81C6-867FBE8F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08B62-4A41-4EDA-A615-DF956DC3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188C8-2F43-4CC8-B50E-0697669D1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1725-3A02-4D92-A230-6AB66AA9B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81E19-2C38-469D-AF52-A8C13F472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AD2C6-5F18-4F99-A191-0919565E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39B25-CA97-4A66-A8C1-44C7DDA8D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7D96D-6230-4387-9ACA-7568881DB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5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EEFE4-702D-46A8-8BAE-3737A1A3D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68D9A-F185-4FD9-A615-BFFB64E3F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49F3F-BF80-465B-848B-66557441D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79F618-A6CC-42F8-A156-FD2E91E236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231D71-B6A1-4BB5-9381-467E3ACCC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6AA66B-5D70-41E0-8571-0B0979AC7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E6B16F-3206-490A-814C-65DEA43F8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A4771-540D-4190-ABE6-1AAD5EF6E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9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4572-9066-4DAB-A2EA-561FF4660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BAEDDB-26E4-477F-9048-A69FFA62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73F4C8-E0BE-4CC4-BD61-59B92AE69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48FEEF-B85F-434D-B420-4A67491C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00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5BE0FA-05AE-440D-97DD-F9D6B353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896BF-05C4-41BB-8FE5-EAD7E4A5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6672F-EDCA-4B78-BCFE-A008D75B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3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231B8-1C79-4B8E-A752-D7F0F8FD9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F9078-C6C1-4F32-9212-556FC6F8C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25C5E-7217-491E-8886-220512996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E06317-3E6B-45BE-ADD0-C9C080F0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402A6-3E8C-4DAD-A305-1E87059C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005B2-6B72-4E80-9E39-9BDC427A7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18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6C632-6774-4049-9978-4D597CADE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B2FEF4-70B4-430A-A86B-71522CCCC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284CA0-D56D-4C9B-8EFE-99DFD9E0F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2F8EF-457D-411F-895D-1FFE25F4F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1C0F86-17A6-4FF3-8BF5-322ABC394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8AD2C-477A-4ED9-A3A3-95000A5E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32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D0673-AEAC-47B0-AF29-8F777BE75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BDF1B-BE5E-4189-9605-220392DDF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848DB-5DA1-4BF7-A4CE-C1E1A4B80B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60980-F01F-4866-A943-34944F23E583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C951A-2D4D-4503-A1DC-EF648CFE1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89D54-A81F-4994-A8E9-EB15C367B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2BF84-CC19-4196-AF99-5C25184CB6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34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4803367" y="832712"/>
            <a:ext cx="6931434" cy="536806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85000" lnSpcReduction="20000"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dirty="0">
                <a:latin typeface="Comic Sans MS" panose="030F0702030302020204" pitchFamily="66" charset="0"/>
                <a:ea typeface="+mj-ea"/>
                <a:cs typeface="+mj-cs"/>
              </a:rPr>
              <a:t>Meet The Teacher’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dirty="0">
                <a:latin typeface="Comic Sans MS" panose="030F0702030302020204" pitchFamily="66" charset="0"/>
                <a:ea typeface="+mj-ea"/>
                <a:cs typeface="+mj-cs"/>
              </a:rPr>
              <a:t>Welcome to Year 2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latin typeface="Trebuchet MS" panose="020B0603020202020204" pitchFamily="34" charset="0"/>
              <a:ea typeface="+mj-ea"/>
              <a:cs typeface="+mj-cs"/>
            </a:endParaRP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September 2025 –July 2026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500" dirty="0">
              <a:latin typeface="Comic Sans MS" panose="030F0702030302020204" pitchFamily="66" charset="0"/>
              <a:ea typeface="+mj-ea"/>
              <a:cs typeface="+mj-cs"/>
            </a:endParaRP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Mrs. Rankin (M-TH) – Class teacher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Mrs. Craven (F)</a:t>
            </a:r>
            <a:r>
              <a:rPr lang="en-US" sz="3500" dirty="0">
                <a:latin typeface="Comic Sans MS" panose="030F0702030302020204" pitchFamily="66" charset="0"/>
              </a:rPr>
              <a:t> – Class teacher</a:t>
            </a:r>
            <a:endParaRPr lang="en-US" sz="3500" dirty="0">
              <a:latin typeface="Comic Sans MS" panose="030F0702030302020204" pitchFamily="66" charset="0"/>
              <a:ea typeface="+mj-ea"/>
              <a:cs typeface="+mj-cs"/>
            </a:endParaRP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500" dirty="0">
              <a:latin typeface="Comic Sans MS" panose="030F0702030302020204" pitchFamily="66" charset="0"/>
              <a:ea typeface="+mj-ea"/>
              <a:cs typeface="+mj-cs"/>
            </a:endParaRP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Mrs. Parke (W,TH,F) - Teaching asst. 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Mrs. White (</a:t>
            </a:r>
            <a:r>
              <a:rPr lang="en-US" sz="3500" dirty="0" err="1">
                <a:latin typeface="Comic Sans MS" panose="030F0702030302020204" pitchFamily="66" charset="0"/>
                <a:ea typeface="+mj-ea"/>
                <a:cs typeface="+mj-cs"/>
              </a:rPr>
              <a:t>M,Tu</a:t>
            </a: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)</a:t>
            </a:r>
            <a:r>
              <a:rPr lang="en-US" sz="3500" dirty="0">
                <a:latin typeface="Comic Sans MS" panose="030F0702030302020204" pitchFamily="66" charset="0"/>
              </a:rPr>
              <a:t> - Teaching asst.</a:t>
            </a:r>
            <a:endParaRPr lang="en-US" sz="3500" dirty="0">
              <a:latin typeface="Comic Sans MS" panose="030F0702030302020204" pitchFamily="66" charset="0"/>
              <a:ea typeface="+mj-ea"/>
              <a:cs typeface="+mj-cs"/>
            </a:endParaRP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dirty="0">
                <a:latin typeface="Comic Sans MS" panose="030F0702030302020204" pitchFamily="66" charset="0"/>
                <a:ea typeface="+mj-ea"/>
                <a:cs typeface="+mj-cs"/>
              </a:rPr>
              <a:t>Mrs. Reading (W) – Recorder teacher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dirty="0">
              <a:solidFill>
                <a:srgbClr val="FF0000"/>
              </a:solidFill>
              <a:ea typeface="+mj-ea"/>
              <a:cs typeface="+mj-cs"/>
            </a:endParaRPr>
          </a:p>
        </p:txBody>
      </p:sp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A6A8F39C-700E-A831-3443-6C5C15A40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04" y="1298514"/>
            <a:ext cx="3765692" cy="426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68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latin typeface="Comic Sans MS" panose="030F0702030302020204" pitchFamily="66" charset="0"/>
                <a:ea typeface="+mj-ea"/>
                <a:cs typeface="+mj-cs"/>
              </a:rPr>
              <a:t>Teaching and Learning</a:t>
            </a:r>
            <a:r>
              <a:rPr lang="en-US" sz="4400" b="1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 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879342" y="1014009"/>
            <a:ext cx="10025060" cy="72019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Teacher Feedback</a:t>
            </a:r>
            <a:r>
              <a:rPr lang="en-GB" sz="3200" b="1" dirty="0">
                <a:latin typeface="Comic Sans MS" panose="030F0702030302020204" pitchFamily="66" charset="0"/>
                <a:ea typeface="+mn-lt"/>
                <a:cs typeface="+mn-lt"/>
              </a:rPr>
              <a:t> </a:t>
            </a:r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Research shows that the most effective feedback is given verbally, ‘in the moment’ – this will be evidenced as a ‘VF’ in pupils’ books</a:t>
            </a:r>
            <a:endParaRPr lang="en-US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Adults may also sometimes provide written feedback and modelling in pupils’ books using a green pen</a:t>
            </a:r>
            <a:endParaRPr lang="en-US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We expect pupils to respond to feedback given by adults. We ask the pupils to do this in purple pen to help them and the adults see the corrections/edits they are making. </a:t>
            </a:r>
            <a:endParaRPr lang="en-GB" sz="3200" dirty="0">
              <a:latin typeface="Comic Sans MS" panose="030F0702030302020204" pitchFamily="66" charset="0"/>
            </a:endParaRPr>
          </a:p>
          <a:p>
            <a:endParaRPr lang="en-GB" sz="2800" b="1" dirty="0">
              <a:ea typeface="+mn-lt"/>
              <a:cs typeface="+mn-lt"/>
            </a:endParaRPr>
          </a:p>
          <a:p>
            <a:pPr>
              <a:buFont typeface="Arial"/>
            </a:pP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99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Spelling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3361"/>
            <a:ext cx="8596668" cy="4558002"/>
          </a:xfrm>
        </p:spPr>
        <p:txBody>
          <a:bodyPr>
            <a:normAutofit/>
          </a:bodyPr>
          <a:lstStyle/>
          <a:p>
            <a:r>
              <a:rPr lang="en-GB" sz="2000" dirty="0"/>
              <a:t>We use the </a:t>
            </a:r>
            <a:r>
              <a:rPr lang="en-GB" sz="2000" b="1" dirty="0"/>
              <a:t>No Nonsense Spelling</a:t>
            </a:r>
            <a:r>
              <a:rPr lang="en-GB" sz="2000" dirty="0"/>
              <a:t> scheme to support children in becoming confident, accurate spellers.</a:t>
            </a:r>
          </a:p>
          <a:p>
            <a:pPr marL="0" indent="0">
              <a:buNone/>
            </a:pPr>
            <a:r>
              <a:rPr lang="en-GB" sz="2000" b="1" dirty="0"/>
              <a:t>What is No Nonsense Spelling?</a:t>
            </a:r>
            <a:endParaRPr lang="en-GB" sz="2000" dirty="0"/>
          </a:p>
          <a:p>
            <a:r>
              <a:rPr lang="en-GB" sz="2000" dirty="0"/>
              <a:t>A structured programme that teaches </a:t>
            </a:r>
            <a:r>
              <a:rPr lang="en-GB" sz="2000" b="1" dirty="0"/>
              <a:t>spelling patterns, rules, and strategies</a:t>
            </a:r>
            <a:endParaRPr lang="en-GB" sz="2000" dirty="0"/>
          </a:p>
          <a:p>
            <a:r>
              <a:rPr lang="en-GB" sz="2000" dirty="0"/>
              <a:t>Focuses on </a:t>
            </a:r>
            <a:r>
              <a:rPr lang="en-GB" sz="2000" b="1" dirty="0"/>
              <a:t>understanding spelling</a:t>
            </a:r>
            <a:r>
              <a:rPr lang="en-GB" sz="2000" dirty="0"/>
              <a:t>, not just memorising words</a:t>
            </a:r>
          </a:p>
          <a:p>
            <a:r>
              <a:rPr lang="en-GB" sz="2000" dirty="0"/>
              <a:t>Lessons include investigation, discussion, and practical activities</a:t>
            </a:r>
          </a:p>
          <a:p>
            <a:pPr marL="0" indent="0">
              <a:buNone/>
            </a:pPr>
            <a:r>
              <a:rPr lang="en-GB" sz="2000" b="1" dirty="0"/>
              <a:t>Our Aim:</a:t>
            </a:r>
            <a:endParaRPr lang="en-GB" sz="2000" dirty="0"/>
          </a:p>
          <a:p>
            <a:r>
              <a:rPr lang="en-GB" sz="2000" dirty="0"/>
              <a:t>To help pupils </a:t>
            </a:r>
            <a:r>
              <a:rPr lang="en-GB" sz="2000" b="1" dirty="0"/>
              <a:t>apply their spelling knowledge in their writing</a:t>
            </a:r>
            <a:r>
              <a:rPr lang="en-GB" sz="2000" dirty="0"/>
              <a:t> — not just learn words for a test.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595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Assess Your Child’s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1281"/>
            <a:ext cx="8596668" cy="4690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Formative Assessment – Ongoing and Everyday</a:t>
            </a:r>
          </a:p>
          <a:p>
            <a:r>
              <a:rPr lang="en-GB" sz="2400" dirty="0"/>
              <a:t>Formative assessment happens all the time in the classroom. It helps teachers understand what your child knows and what they need help with.</a:t>
            </a:r>
          </a:p>
          <a:p>
            <a:pPr marL="0" indent="0">
              <a:buNone/>
            </a:pPr>
            <a:r>
              <a:rPr lang="en-GB" sz="2400" dirty="0"/>
              <a:t>Examples include:</a:t>
            </a:r>
          </a:p>
          <a:p>
            <a:r>
              <a:rPr lang="en-GB" sz="2400" dirty="0"/>
              <a:t>Marking and feedback</a:t>
            </a:r>
          </a:p>
          <a:p>
            <a:r>
              <a:rPr lang="en-GB" sz="2400" dirty="0"/>
              <a:t>Observing how children work in class</a:t>
            </a:r>
          </a:p>
          <a:p>
            <a:r>
              <a:rPr lang="en-GB" sz="2400" dirty="0"/>
              <a:t>Listening to responses in discussions</a:t>
            </a:r>
          </a:p>
          <a:p>
            <a:r>
              <a:rPr lang="en-GB" sz="2400" dirty="0"/>
              <a:t>Guided reading and group work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581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Assess Your Child’s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5121"/>
            <a:ext cx="8596668" cy="444624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Summative Assessment – End of Term/Unit </a:t>
            </a:r>
            <a:r>
              <a:rPr lang="en-GB" sz="2400" dirty="0"/>
              <a:t>Summative assessments take place at set points in the year and give a more formal overview of learning.</a:t>
            </a:r>
          </a:p>
          <a:p>
            <a:pPr marL="0" indent="0">
              <a:buNone/>
            </a:pPr>
            <a:r>
              <a:rPr lang="en-GB" sz="2400" dirty="0"/>
              <a:t>At our school, we use:</a:t>
            </a:r>
          </a:p>
          <a:p>
            <a:r>
              <a:rPr lang="en-GB" sz="2400" dirty="0"/>
              <a:t>PIRA (Progress in Reading Assessment)</a:t>
            </a:r>
          </a:p>
          <a:p>
            <a:r>
              <a:rPr lang="en-GB" sz="2400" dirty="0"/>
              <a:t>PUMA (Progress in Understanding Mathematics Assessment)</a:t>
            </a:r>
          </a:p>
          <a:p>
            <a:r>
              <a:rPr lang="en-GB" sz="2400" dirty="0"/>
              <a:t>These will be complete WB: 24</a:t>
            </a:r>
            <a:r>
              <a:rPr lang="en-GB" sz="2400" baseline="30000" dirty="0"/>
              <a:t>th</a:t>
            </a:r>
            <a:r>
              <a:rPr lang="en-GB" sz="2400" dirty="0"/>
              <a:t> November</a:t>
            </a:r>
          </a:p>
          <a:p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388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Are PIRA and PUMA?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3201"/>
            <a:ext cx="8596668" cy="4578322"/>
          </a:xfrm>
        </p:spPr>
        <p:txBody>
          <a:bodyPr>
            <a:normAutofit/>
          </a:bodyPr>
          <a:lstStyle/>
          <a:p>
            <a:r>
              <a:rPr lang="en-GB" sz="2400" dirty="0"/>
              <a:t>Nationally standardised tests</a:t>
            </a:r>
          </a:p>
          <a:p>
            <a:r>
              <a:rPr lang="en-GB" sz="2400" dirty="0"/>
              <a:t>Provide a </a:t>
            </a:r>
            <a:r>
              <a:rPr lang="en-GB" sz="2400" b="1" dirty="0"/>
              <a:t>standardised score</a:t>
            </a:r>
            <a:r>
              <a:rPr lang="en-GB" sz="2400" dirty="0"/>
              <a:t> that shows how your child is performing compared to national expectations</a:t>
            </a:r>
          </a:p>
          <a:p>
            <a:r>
              <a:rPr lang="en-GB" sz="2400" dirty="0"/>
              <a:t>Help us track progress across the year</a:t>
            </a:r>
          </a:p>
          <a:p>
            <a:r>
              <a:rPr lang="en-GB" sz="2400" dirty="0"/>
              <a:t>Support teacher judgements when reporting to you</a:t>
            </a:r>
          </a:p>
          <a:p>
            <a:pPr marL="0" indent="0">
              <a:buNone/>
            </a:pPr>
            <a:r>
              <a:rPr lang="en-GB" sz="2400" b="1" dirty="0"/>
              <a:t>How Do These Assessments Help?</a:t>
            </a:r>
          </a:p>
          <a:p>
            <a:r>
              <a:rPr lang="en-GB" sz="2400" dirty="0"/>
              <a:t>Identify gaps in learning</a:t>
            </a:r>
          </a:p>
          <a:p>
            <a:r>
              <a:rPr lang="en-GB" sz="2400" dirty="0"/>
              <a:t>Inform planning and support</a:t>
            </a:r>
          </a:p>
          <a:p>
            <a:r>
              <a:rPr lang="en-GB" sz="2400" dirty="0"/>
              <a:t>Contribute to </a:t>
            </a:r>
            <a:r>
              <a:rPr lang="en-GB" sz="2400" b="1" dirty="0"/>
              <a:t>teacher assessment</a:t>
            </a:r>
            <a:r>
              <a:rPr lang="en-GB" sz="2400" dirty="0"/>
              <a:t>, which includes classwork, effort, and wider knowledge</a:t>
            </a:r>
          </a:p>
          <a:p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76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Monitor Your Child’s Learning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15762"/>
          </a:xfrm>
        </p:spPr>
        <p:txBody>
          <a:bodyPr>
            <a:normAutofit/>
          </a:bodyPr>
          <a:lstStyle/>
          <a:p>
            <a:r>
              <a:rPr lang="en-GB" sz="2400" dirty="0"/>
              <a:t>At the </a:t>
            </a:r>
            <a:r>
              <a:rPr lang="en-GB" sz="2400" b="1" dirty="0"/>
              <a:t>end of each term</a:t>
            </a:r>
            <a:r>
              <a:rPr lang="en-GB" sz="2400" dirty="0"/>
              <a:t>, we hold </a:t>
            </a:r>
            <a:r>
              <a:rPr lang="en-GB" sz="2400" b="1" dirty="0"/>
              <a:t>Pupil Progress Meetings</a:t>
            </a:r>
            <a:r>
              <a:rPr lang="en-GB" sz="2400" dirty="0"/>
              <a:t> with senior leaders (Mrs Harrison, Mrs Stanley, our Deputy </a:t>
            </a:r>
            <a:r>
              <a:rPr lang="en-GB" sz="2400" dirty="0" err="1"/>
              <a:t>Headteacher</a:t>
            </a:r>
            <a:r>
              <a:rPr lang="en-GB" sz="2400" dirty="0"/>
              <a:t> and Miss </a:t>
            </a:r>
            <a:r>
              <a:rPr lang="en-GB" sz="2400" dirty="0" err="1"/>
              <a:t>Grimaldi</a:t>
            </a:r>
            <a:r>
              <a:rPr lang="en-GB" sz="2400" dirty="0"/>
              <a:t> our </a:t>
            </a:r>
            <a:r>
              <a:rPr lang="en-GB" sz="2400" dirty="0" err="1"/>
              <a:t>SENDCo</a:t>
            </a:r>
            <a:r>
              <a:rPr lang="en-GB" sz="2400" dirty="0"/>
              <a:t>).</a:t>
            </a:r>
          </a:p>
          <a:p>
            <a:r>
              <a:rPr lang="en-GB" sz="2400" b="1" dirty="0"/>
              <a:t>Every single child is discussed</a:t>
            </a:r>
            <a:r>
              <a:rPr lang="en-GB" sz="2400" dirty="0"/>
              <a:t> individually</a:t>
            </a:r>
            <a:br>
              <a:rPr lang="en-GB" sz="2400" dirty="0"/>
            </a:br>
            <a:r>
              <a:rPr lang="en-GB" sz="2400" dirty="0"/>
              <a:t>We review:</a:t>
            </a:r>
          </a:p>
          <a:p>
            <a:pPr lvl="1"/>
            <a:r>
              <a:rPr lang="en-GB" sz="2000" dirty="0"/>
              <a:t>Their current attainment</a:t>
            </a:r>
          </a:p>
          <a:p>
            <a:pPr lvl="1"/>
            <a:r>
              <a:rPr lang="en-GB" sz="2000" dirty="0"/>
              <a:t>Whether they are on track with their learning</a:t>
            </a:r>
          </a:p>
          <a:p>
            <a:pPr lvl="1"/>
            <a:r>
              <a:rPr lang="en-GB" sz="2000" dirty="0"/>
              <a:t>What support they may need if they are not on track</a:t>
            </a:r>
          </a:p>
          <a:p>
            <a:pPr lvl="1"/>
            <a:r>
              <a:rPr lang="en-GB" sz="2000" dirty="0"/>
              <a:t>These meetings help us ensure that </a:t>
            </a:r>
            <a:r>
              <a:rPr lang="en-GB" sz="2000" b="1" dirty="0"/>
              <a:t>no child is overlooked</a:t>
            </a:r>
            <a:r>
              <a:rPr lang="en-GB" sz="2000" dirty="0"/>
              <a:t> and that we can quickly put the right support in place where needed.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557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Reporting to You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8480"/>
            <a:ext cx="8596668" cy="4232883"/>
          </a:xfrm>
        </p:spPr>
        <p:txBody>
          <a:bodyPr/>
          <a:lstStyle/>
          <a:p>
            <a:r>
              <a:rPr lang="en-GB" sz="2400" dirty="0"/>
              <a:t>We use both formative and summative assessments to provide a full picture of your child’s learning.</a:t>
            </a:r>
          </a:p>
          <a:p>
            <a:pPr marL="0" indent="0">
              <a:buNone/>
            </a:pPr>
            <a:r>
              <a:rPr lang="en-GB" sz="2400" dirty="0"/>
              <a:t>You will hear about your child’s progress through:</a:t>
            </a:r>
          </a:p>
          <a:p>
            <a:r>
              <a:rPr lang="en-GB" sz="2400" dirty="0"/>
              <a:t>Parents' evenings (October and March)</a:t>
            </a:r>
          </a:p>
          <a:p>
            <a:r>
              <a:rPr lang="en-GB" sz="2400" dirty="0"/>
              <a:t>End-of-year reports</a:t>
            </a:r>
          </a:p>
          <a:p>
            <a:r>
              <a:rPr lang="en-GB" sz="2400" dirty="0"/>
              <a:t>Informal conversations and updates</a:t>
            </a:r>
            <a:endParaRPr lang="en-GB" dirty="0"/>
          </a:p>
          <a:p>
            <a:r>
              <a:rPr lang="en-GB" sz="2400" dirty="0"/>
              <a:t>Support Plan reviews and termly meetings for pupils on the Special Educational Needs register </a:t>
            </a:r>
          </a:p>
        </p:txBody>
      </p:sp>
    </p:spTree>
    <p:extLst>
      <p:ext uri="{BB962C8B-B14F-4D97-AF65-F5344CB8AC3E}">
        <p14:creationId xmlns:p14="http://schemas.microsoft.com/office/powerpoint/2010/main" val="1862384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5370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Read, read and read some more!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 </a:t>
            </a:r>
          </a:p>
          <a:p>
            <a:pPr marL="285750" indent="-285750">
              <a:buFont typeface="Symbol,Sans-Serif"/>
              <a:buChar char="•"/>
            </a:pPr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lvl="0"/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lvl="0" indent="-285750">
              <a:buFont typeface="Symbol,Sans-Serif"/>
              <a:buChar char="•"/>
            </a:pPr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</p:txBody>
      </p:sp>
      <p:pic>
        <p:nvPicPr>
          <p:cNvPr id="4" name="Picture 5" descr="Text&#10;&#10;Description automatically generated">
            <a:extLst>
              <a:ext uri="{FF2B5EF4-FFF2-40B4-BE49-F238E27FC236}">
                <a16:creationId xmlns:a16="http://schemas.microsoft.com/office/drawing/2014/main" id="{5C4F273B-DD31-3124-01D9-72FCA5BCB7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0256" y="2110557"/>
            <a:ext cx="2821780" cy="27204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734805-CC36-C534-1907-B7E5A10E66ED}"/>
              </a:ext>
            </a:extLst>
          </p:cNvPr>
          <p:cNvSpPr txBox="1"/>
          <p:nvPr/>
        </p:nvSpPr>
        <p:spPr>
          <a:xfrm>
            <a:off x="723900" y="1830227"/>
            <a:ext cx="8006356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i="1" dirty="0">
                <a:latin typeface="Comic Sans MS" panose="030F0702030302020204" pitchFamily="66" charset="0"/>
                <a:ea typeface="Arial"/>
                <a:cs typeface="Arial"/>
              </a:rPr>
              <a:t>Statistic: Parents who read 1 picture book with their children every day provide their children with exposure to an estimated 78,000 words each a year. Cumulatively, over the 5 years, estimated that children from literacy-rich homes hear a cumulative 1.4 million more words during storybook reading than children who are never read to.</a:t>
            </a:r>
            <a:r>
              <a:rPr lang="en-US" sz="3200" i="1" dirty="0">
                <a:latin typeface="Comic Sans MS" panose="030F0702030302020204" pitchFamily="66" charset="0"/>
                <a:ea typeface="Arial"/>
                <a:cs typeface="Arial"/>
              </a:rPr>
              <a:t>​</a:t>
            </a:r>
            <a:endParaRPr lang="en-GB" sz="3200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70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latin typeface="Comic Sans MS" panose="030F0702030302020204" pitchFamily="66" charset="0"/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827486" y="574114"/>
            <a:ext cx="10537028" cy="5509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Practise number bonds and times tables (2x,3x,5x,10) regularly.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Be seen writing and reading yourselves.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Regular attendance is key – 95% is the minimum expectation. Pupils whose attendance is of concern will be invited to discuss this in order that the school can support parents and pupils as best possible.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Communication! Please come and talk to us if you have any concerns/questions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  </a:t>
            </a:r>
            <a:endParaRPr lang="en-GB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97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latin typeface="Comic Sans MS" panose="030F0702030302020204" pitchFamily="66" charset="0"/>
                <a:ea typeface="+mj-ea"/>
                <a:cs typeface="+mj-cs"/>
              </a:rPr>
              <a:t>Class 2 Matters 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 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749129" y="1341353"/>
            <a:ext cx="10025060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solidFill>
                <a:schemeClr val="accent2">
                  <a:lumMod val="75000"/>
                </a:schemeClr>
              </a:solidFill>
              <a:latin typeface="Trebuchet MS" panose="020B0603020202020204" pitchFamily="34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Local history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Parent helpers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accent2">
                  <a:lumMod val="75000"/>
                </a:schemeClr>
              </a:solidFill>
              <a:latin typeface="Trebuchet MS" panose="020B0603020202020204" pitchFamily="34" charset="0"/>
              <a:ea typeface="+mn-lt"/>
              <a:cs typeface="+mn-lt"/>
            </a:endParaRPr>
          </a:p>
          <a:p>
            <a:endParaRPr lang="en-GB" sz="3200" dirty="0">
              <a:solidFill>
                <a:schemeClr val="accent2">
                  <a:lumMod val="75000"/>
                </a:schemeClr>
              </a:solidFill>
              <a:latin typeface="Trebuchet MS" panose="020B0603020202020204" pitchFamily="34" charset="0"/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rgbClr val="174261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0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0030" y="349633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latin typeface="Comic Sans MS" panose="030F0702030302020204" pitchFamily="66" charset="0"/>
                <a:ea typeface="+mj-ea"/>
                <a:cs typeface="+mj-cs"/>
              </a:rPr>
              <a:t>Arrival and Dismissal</a:t>
            </a:r>
            <a:r>
              <a:rPr lang="en-US" sz="44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 </a:t>
            </a:r>
            <a:endParaRPr lang="en-US" b="1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168045"/>
            <a:ext cx="1289192" cy="14352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82BD70-A3F7-DA79-8DC0-6E178E6A4C89}"/>
              </a:ext>
            </a:extLst>
          </p:cNvPr>
          <p:cNvSpPr txBox="1"/>
          <p:nvPr/>
        </p:nvSpPr>
        <p:spPr>
          <a:xfrm>
            <a:off x="720329" y="1357312"/>
            <a:ext cx="11060903" cy="62786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Morning Drop Off: 8.30am to 8.40am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Pupils enter the school via front gate; make their way to their designated doors through the school playground, to their class.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Registration is at 8.40am. Pupils arriving after 8.40am will be marked as late. </a:t>
            </a:r>
          </a:p>
          <a:p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Afternoon Collection:3.00pmto 3:10pm</a:t>
            </a:r>
          </a:p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All pupils will be collected from the outside door of </a:t>
            </a:r>
          </a:p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their classroom. </a:t>
            </a:r>
          </a:p>
          <a:p>
            <a:endParaRPr lang="en-GB" sz="4100" dirty="0"/>
          </a:p>
          <a:p>
            <a:pPr algn="l"/>
            <a:endParaRPr lang="en-GB" sz="4100" dirty="0"/>
          </a:p>
        </p:txBody>
      </p:sp>
    </p:spTree>
    <p:extLst>
      <p:ext uri="{BB962C8B-B14F-4D97-AF65-F5344CB8AC3E}">
        <p14:creationId xmlns:p14="http://schemas.microsoft.com/office/powerpoint/2010/main" val="3160211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Any questions ?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  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025060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ea typeface="+mn-lt"/>
              <a:cs typeface="+mn-lt"/>
            </a:endParaRPr>
          </a:p>
          <a:p>
            <a:endParaRPr lang="en-GB" sz="2800" b="1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rgbClr val="174261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9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D07463-C220-4F3B-8275-F11082E77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920" y="444437"/>
            <a:ext cx="10449029" cy="627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19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Termly Curriculum Overview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E8090C-0643-43C0-9A48-B3B757C878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349" y="931242"/>
            <a:ext cx="4066374" cy="592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33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+mj-ea"/>
                <a:cs typeface="+mj-cs"/>
              </a:rPr>
              <a:t>Trips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6011" y="5168045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46EFF1-E689-4CFB-BB9D-DD473CEE46D7}"/>
              </a:ext>
            </a:extLst>
          </p:cNvPr>
          <p:cNvSpPr txBox="1"/>
          <p:nvPr/>
        </p:nvSpPr>
        <p:spPr>
          <a:xfrm>
            <a:off x="714375" y="1581150"/>
            <a:ext cx="91344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Comic Sans MS" panose="030F0702030302020204" pitchFamily="66" charset="0"/>
              </a:rPr>
              <a:t>Half termly – nature walk around local area.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Comic Sans MS" panose="030F0702030302020204" pitchFamily="66" charset="0"/>
              </a:rPr>
              <a:t>January – Science Oxford date tbc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Comic Sans MS" panose="030F0702030302020204" pitchFamily="66" charset="0"/>
              </a:rPr>
              <a:t>Summer term – visit to Claydon House (National Trust property with strong ties to Florence Nightingale).</a:t>
            </a:r>
          </a:p>
        </p:txBody>
      </p:sp>
    </p:spTree>
    <p:extLst>
      <p:ext uri="{BB962C8B-B14F-4D97-AF65-F5344CB8AC3E}">
        <p14:creationId xmlns:p14="http://schemas.microsoft.com/office/powerpoint/2010/main" val="2714402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latin typeface="Comic Sans MS" panose="030F0702030302020204" pitchFamily="66" charset="0"/>
                <a:ea typeface="+mj-ea"/>
                <a:cs typeface="+mj-cs"/>
              </a:rPr>
              <a:t>Homework 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792" y="5215670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07731" y="1179146"/>
            <a:ext cx="10025060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Maths homework will be set on Mathletics each Friday.</a:t>
            </a:r>
          </a:p>
          <a:p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Please read with your child every day.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Reading books will be changed on a Tuesday, but it would be helpful if reading packets are always kept in bag.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Spellings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9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latin typeface="Comic Sans MS" panose="030F0702030302020204" pitchFamily="66" charset="0"/>
                <a:ea typeface="+mj-ea"/>
                <a:cs typeface="+mj-cs"/>
              </a:rPr>
              <a:t>Equipment/what to bring to school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386" y="5275202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879342" y="1565266"/>
            <a:ext cx="10025060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In EYFS and Key Stage 1, we will provide the stationery your child needs.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Each day your child should bring in their: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reading packet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water bottle </a:t>
            </a:r>
          </a:p>
          <a:p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…and on Wednesdays, a recorder.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638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latin typeface="Comic Sans MS" panose="030F0702030302020204" pitchFamily="66" charset="0"/>
                <a:ea typeface="+mj-ea"/>
                <a:cs typeface="+mj-cs"/>
              </a:rPr>
              <a:t>P.E.</a:t>
            </a:r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025060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PE lessons are taught on </a:t>
            </a:r>
            <a:r>
              <a:rPr lang="en-GB" sz="3200" b="1" dirty="0">
                <a:latin typeface="Comic Sans MS" panose="030F0702030302020204" pitchFamily="66" charset="0"/>
                <a:ea typeface="+mn-lt"/>
                <a:cs typeface="+mn-lt"/>
              </a:rPr>
              <a:t>Thursday </a:t>
            </a: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and </a:t>
            </a:r>
            <a:r>
              <a:rPr lang="en-GB" sz="3200" b="1" dirty="0">
                <a:latin typeface="Comic Sans MS" panose="030F0702030302020204" pitchFamily="66" charset="0"/>
                <a:ea typeface="+mn-lt"/>
                <a:cs typeface="+mn-lt"/>
              </a:rPr>
              <a:t>Friday</a:t>
            </a: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. </a:t>
            </a:r>
            <a:endParaRPr lang="en-US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On these days, children can wear their PE kit to school and remain in their PE kit for the duration of the day</a:t>
            </a:r>
          </a:p>
          <a:p>
            <a:pPr marL="457200" indent="-457200">
              <a:buFont typeface="Arial"/>
              <a:buChar char="•"/>
            </a:pPr>
            <a:endParaRPr lang="en-GB" sz="3200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sz="3200" dirty="0">
                <a:latin typeface="Comic Sans MS" panose="030F0702030302020204" pitchFamily="66" charset="0"/>
                <a:ea typeface="+mn-lt"/>
                <a:cs typeface="+mn-lt"/>
              </a:rPr>
              <a:t>If your child is part of a morning sports club (Mon – Weds) they will be expected to change into their uniform before registration. </a:t>
            </a:r>
          </a:p>
          <a:p>
            <a:pPr algn="just"/>
            <a:endParaRPr lang="en-GB" sz="3200" b="1" dirty="0">
              <a:latin typeface="Comic Sans MS" panose="030F0702030302020204" pitchFamily="66" charset="0"/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ea typeface="+mn-lt"/>
              <a:cs typeface="+mn-lt"/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883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89F167-5845-47D7-ABC6-DE71FE42FA86}"/>
              </a:ext>
            </a:extLst>
          </p:cNvPr>
          <p:cNvSpPr/>
          <p:nvPr/>
        </p:nvSpPr>
        <p:spPr>
          <a:xfrm>
            <a:off x="1981199" y="536913"/>
            <a:ext cx="721042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Comic Sans MS" panose="030F0702030302020204" pitchFamily="66" charset="0"/>
              </a:rPr>
              <a:t>PE Uniform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White polo shirt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Navy blue shorts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Trainers (not plimsoles)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Plain navy-blue tracksuit top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Plain navy blue tracksuit trousers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Comic Sans MS" panose="030F0702030302020204" pitchFamily="66" charset="0"/>
              </a:rPr>
              <a:t>Long hair should be tied back and  any earrings taped over.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90EA78-4E49-4E34-9907-4D8A30A48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1368" y="5189158"/>
            <a:ext cx="1292464" cy="143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10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1067</Words>
  <Application>Microsoft Office PowerPoint</Application>
  <PresentationFormat>Widescreen</PresentationFormat>
  <Paragraphs>143</Paragraphs>
  <Slides>20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PT Sans</vt:lpstr>
      <vt:lpstr>Symbol</vt:lpstr>
      <vt:lpstr>Symbol,Sans-Serif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Spelling </vt:lpstr>
      <vt:lpstr>How We Assess Your Child’s Learning</vt:lpstr>
      <vt:lpstr>How We Assess Your Child’s Learning</vt:lpstr>
      <vt:lpstr>What Are PIRA and PUMA? </vt:lpstr>
      <vt:lpstr>How We Monitor Your Child’s Learning </vt:lpstr>
      <vt:lpstr>Reporting to You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B. Rankin</dc:creator>
  <cp:lastModifiedBy>Barbara Rankin</cp:lastModifiedBy>
  <cp:revision>19</cp:revision>
  <dcterms:created xsi:type="dcterms:W3CDTF">2024-09-09T14:34:58Z</dcterms:created>
  <dcterms:modified xsi:type="dcterms:W3CDTF">2025-09-09T13:09:49Z</dcterms:modified>
</cp:coreProperties>
</file>