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26"/>
  </p:notesMasterIdLst>
  <p:sldIdLst>
    <p:sldId id="258" r:id="rId3"/>
    <p:sldId id="273" r:id="rId4"/>
    <p:sldId id="259" r:id="rId5"/>
    <p:sldId id="261" r:id="rId6"/>
    <p:sldId id="262" r:id="rId7"/>
    <p:sldId id="265" r:id="rId8"/>
    <p:sldId id="264" r:id="rId9"/>
    <p:sldId id="281" r:id="rId10"/>
    <p:sldId id="257" r:id="rId11"/>
    <p:sldId id="282" r:id="rId12"/>
    <p:sldId id="283" r:id="rId13"/>
    <p:sldId id="284" r:id="rId14"/>
    <p:sldId id="260" r:id="rId15"/>
    <p:sldId id="266" r:id="rId16"/>
    <p:sldId id="267" r:id="rId17"/>
    <p:sldId id="276" r:id="rId18"/>
    <p:sldId id="277" r:id="rId19"/>
    <p:sldId id="268" r:id="rId20"/>
    <p:sldId id="274" r:id="rId21"/>
    <p:sldId id="270" r:id="rId22"/>
    <p:sldId id="278" r:id="rId23"/>
    <p:sldId id="272" r:id="rId24"/>
    <p:sldId id="269" r:id="rId25"/>
  </p:sldIdLst>
  <p:sldSz cx="12192000" cy="6858000"/>
  <p:notesSz cx="6870700" cy="10006013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59" autoAdjust="0"/>
    <p:restoredTop sz="94660"/>
  </p:normalViewPr>
  <p:slideViewPr>
    <p:cSldViewPr snapToGrid="0">
      <p:cViewPr varScale="1">
        <p:scale>
          <a:sx n="67" d="100"/>
          <a:sy n="67" d="100"/>
        </p:scale>
        <p:origin x="8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a Simms" userId="63a39d5e3935d848" providerId="LiveId" clId="{9D412F88-575E-46E3-835C-60078FB221E7}"/>
    <pc:docChg chg="custSel delSld modSld">
      <pc:chgData name="Ella Simms" userId="63a39d5e3935d848" providerId="LiveId" clId="{9D412F88-575E-46E3-835C-60078FB221E7}" dt="2022-09-15T11:12:26.709" v="866" actId="1076"/>
      <pc:docMkLst>
        <pc:docMk/>
      </pc:docMkLst>
      <pc:sldChg chg="modSp mod">
        <pc:chgData name="Ella Simms" userId="63a39d5e3935d848" providerId="LiveId" clId="{9D412F88-575E-46E3-835C-60078FB221E7}" dt="2022-09-15T11:05:39.008" v="744" actId="1076"/>
        <pc:sldMkLst>
          <pc:docMk/>
          <pc:sldMk cId="2714402500" sldId="263"/>
        </pc:sldMkLst>
        <pc:spChg chg="mod">
          <ac:chgData name="Ella Simms" userId="63a39d5e3935d848" providerId="LiveId" clId="{9D412F88-575E-46E3-835C-60078FB221E7}" dt="2022-09-15T11:05:35.432" v="742" actId="113"/>
          <ac:spMkLst>
            <pc:docMk/>
            <pc:sldMk cId="2714402500" sldId="263"/>
            <ac:spMk id="4" creationId="{96425A4D-EAD1-C099-03FC-A19C37EA0FFE}"/>
          </ac:spMkLst>
        </pc:spChg>
        <pc:spChg chg="mod">
          <ac:chgData name="Ella Simms" userId="63a39d5e3935d848" providerId="LiveId" clId="{9D412F88-575E-46E3-835C-60078FB221E7}" dt="2022-09-15T11:05:39.008" v="744" actId="1076"/>
          <ac:spMkLst>
            <pc:docMk/>
            <pc:sldMk cId="2714402500" sldId="263"/>
            <ac:spMk id="6" creationId="{02AC3BB3-408F-B586-61E6-1A0CA98E5D86}"/>
          </ac:spMkLst>
        </pc:spChg>
      </pc:sldChg>
      <pc:sldChg chg="addSp delSp modSp mod">
        <pc:chgData name="Ella Simms" userId="63a39d5e3935d848" providerId="LiveId" clId="{9D412F88-575E-46E3-835C-60078FB221E7}" dt="2022-09-15T11:07:38.330" v="799" actId="20577"/>
        <pc:sldMkLst>
          <pc:docMk/>
          <pc:sldMk cId="1862895095" sldId="264"/>
        </pc:sldMkLst>
        <pc:spChg chg="mod">
          <ac:chgData name="Ella Simms" userId="63a39d5e3935d848" providerId="LiveId" clId="{9D412F88-575E-46E3-835C-60078FB221E7}" dt="2022-09-15T11:05:16.965" v="735" actId="1076"/>
          <ac:spMkLst>
            <pc:docMk/>
            <pc:sldMk cId="1862895095" sldId="264"/>
            <ac:spMk id="2" creationId="{6C91D203-F83E-C6E8-8B30-5BE34CF5F2B4}"/>
          </ac:spMkLst>
        </pc:spChg>
        <pc:spChg chg="del mod">
          <ac:chgData name="Ella Simms" userId="63a39d5e3935d848" providerId="LiveId" clId="{9D412F88-575E-46E3-835C-60078FB221E7}" dt="2022-09-15T11:04:41.277" v="716" actId="478"/>
          <ac:spMkLst>
            <pc:docMk/>
            <pc:sldMk cId="1862895095" sldId="264"/>
            <ac:spMk id="3" creationId="{D9B110E1-1194-BB80-AA06-A3FFF6C8A1CB}"/>
          </ac:spMkLst>
        </pc:spChg>
        <pc:spChg chg="add mod">
          <ac:chgData name="Ella Simms" userId="63a39d5e3935d848" providerId="LiveId" clId="{9D412F88-575E-46E3-835C-60078FB221E7}" dt="2022-09-15T11:07:38.330" v="799" actId="20577"/>
          <ac:spMkLst>
            <pc:docMk/>
            <pc:sldMk cId="1862895095" sldId="264"/>
            <ac:spMk id="6" creationId="{AAA30A4F-B7BF-610C-A16F-9B074CA03485}"/>
          </ac:spMkLst>
        </pc:spChg>
      </pc:sldChg>
      <pc:sldChg chg="modSp mod">
        <pc:chgData name="Ella Simms" userId="63a39d5e3935d848" providerId="LiveId" clId="{9D412F88-575E-46E3-835C-60078FB221E7}" dt="2022-09-15T11:08:28.061" v="804" actId="20577"/>
        <pc:sldMkLst>
          <pc:docMk/>
          <pc:sldMk cId="2755638886" sldId="265"/>
        </pc:sldMkLst>
        <pc:spChg chg="mod">
          <ac:chgData name="Ella Simms" userId="63a39d5e3935d848" providerId="LiveId" clId="{9D412F88-575E-46E3-835C-60078FB221E7}" dt="2022-09-15T11:08:28.061" v="804" actId="20577"/>
          <ac:spMkLst>
            <pc:docMk/>
            <pc:sldMk cId="2755638886" sldId="265"/>
            <ac:spMk id="3" creationId="{D9B110E1-1194-BB80-AA06-A3FFF6C8A1CB}"/>
          </ac:spMkLst>
        </pc:spChg>
      </pc:sldChg>
      <pc:sldChg chg="modSp mod">
        <pc:chgData name="Ella Simms" userId="63a39d5e3935d848" providerId="LiveId" clId="{9D412F88-575E-46E3-835C-60078FB221E7}" dt="2022-09-15T11:09:02.983" v="835" actId="20577"/>
        <pc:sldMkLst>
          <pc:docMk/>
          <pc:sldMk cId="622883506" sldId="266"/>
        </pc:sldMkLst>
        <pc:spChg chg="mod">
          <ac:chgData name="Ella Simms" userId="63a39d5e3935d848" providerId="LiveId" clId="{9D412F88-575E-46E3-835C-60078FB221E7}" dt="2022-09-15T11:09:02.983" v="835" actId="20577"/>
          <ac:spMkLst>
            <pc:docMk/>
            <pc:sldMk cId="622883506" sldId="266"/>
            <ac:spMk id="3" creationId="{D9B110E1-1194-BB80-AA06-A3FFF6C8A1CB}"/>
          </ac:spMkLst>
        </pc:spChg>
      </pc:sldChg>
      <pc:sldChg chg="modSp mod">
        <pc:chgData name="Ella Simms" userId="63a39d5e3935d848" providerId="LiveId" clId="{9D412F88-575E-46E3-835C-60078FB221E7}" dt="2022-09-15T11:10:06.530" v="850" actId="403"/>
        <pc:sldMkLst>
          <pc:docMk/>
          <pc:sldMk cId="752934947" sldId="267"/>
        </pc:sldMkLst>
        <pc:spChg chg="mod">
          <ac:chgData name="Ella Simms" userId="63a39d5e3935d848" providerId="LiveId" clId="{9D412F88-575E-46E3-835C-60078FB221E7}" dt="2022-09-15T11:10:06.530" v="850" actId="403"/>
          <ac:spMkLst>
            <pc:docMk/>
            <pc:sldMk cId="752934947" sldId="267"/>
            <ac:spMk id="3" creationId="{D9B110E1-1194-BB80-AA06-A3FFF6C8A1CB}"/>
          </ac:spMkLst>
        </pc:spChg>
      </pc:sldChg>
      <pc:sldChg chg="modSp mod">
        <pc:chgData name="Ella Simms" userId="63a39d5e3935d848" providerId="LiveId" clId="{9D412F88-575E-46E3-835C-60078FB221E7}" dt="2022-09-15T11:12:07.070" v="863" actId="20577"/>
        <pc:sldMkLst>
          <pc:docMk/>
          <pc:sldMk cId="3643999525" sldId="268"/>
        </pc:sldMkLst>
        <pc:spChg chg="mod">
          <ac:chgData name="Ella Simms" userId="63a39d5e3935d848" providerId="LiveId" clId="{9D412F88-575E-46E3-835C-60078FB221E7}" dt="2022-09-15T11:12:07.070" v="863" actId="20577"/>
          <ac:spMkLst>
            <pc:docMk/>
            <pc:sldMk cId="3643999525" sldId="268"/>
            <ac:spMk id="3" creationId="{D9B110E1-1194-BB80-AA06-A3FFF6C8A1CB}"/>
          </ac:spMkLst>
        </pc:spChg>
      </pc:sldChg>
      <pc:sldChg chg="modSp mod">
        <pc:chgData name="Ella Simms" userId="63a39d5e3935d848" providerId="LiveId" clId="{9D412F88-575E-46E3-835C-60078FB221E7}" dt="2022-09-15T11:12:26.709" v="866" actId="1076"/>
        <pc:sldMkLst>
          <pc:docMk/>
          <pc:sldMk cId="2076502130" sldId="269"/>
        </pc:sldMkLst>
        <pc:spChg chg="mod">
          <ac:chgData name="Ella Simms" userId="63a39d5e3935d848" providerId="LiveId" clId="{9D412F88-575E-46E3-835C-60078FB221E7}" dt="2022-09-15T11:12:26.709" v="866" actId="1076"/>
          <ac:spMkLst>
            <pc:docMk/>
            <pc:sldMk cId="2076502130" sldId="269"/>
            <ac:spMk id="2" creationId="{6C91D203-F83E-C6E8-8B30-5BE34CF5F2B4}"/>
          </ac:spMkLst>
        </pc:spChg>
      </pc:sldChg>
      <pc:sldChg chg="modSp del mod">
        <pc:chgData name="Ella Simms" userId="63a39d5e3935d848" providerId="LiveId" clId="{9D412F88-575E-46E3-835C-60078FB221E7}" dt="2022-09-15T11:10:32.721" v="852" actId="2696"/>
        <pc:sldMkLst>
          <pc:docMk/>
          <pc:sldMk cId="4001443651" sldId="271"/>
        </pc:sldMkLst>
        <pc:spChg chg="mod">
          <ac:chgData name="Ella Simms" userId="63a39d5e3935d848" providerId="LiveId" clId="{9D412F88-575E-46E3-835C-60078FB221E7}" dt="2022-09-15T11:10:23.257" v="851" actId="20577"/>
          <ac:spMkLst>
            <pc:docMk/>
            <pc:sldMk cId="4001443651" sldId="271"/>
            <ac:spMk id="3" creationId="{D9B110E1-1194-BB80-AA06-A3FFF6C8A1CB}"/>
          </ac:spMkLst>
        </pc:spChg>
      </pc:sldChg>
      <pc:sldChg chg="modSp mod">
        <pc:chgData name="Ella Simms" userId="63a39d5e3935d848" providerId="LiveId" clId="{9D412F88-575E-46E3-835C-60078FB221E7}" dt="2022-09-15T11:11:44.962" v="859" actId="20577"/>
        <pc:sldMkLst>
          <pc:docMk/>
          <pc:sldMk cId="145497195" sldId="272"/>
        </pc:sldMkLst>
        <pc:spChg chg="mod">
          <ac:chgData name="Ella Simms" userId="63a39d5e3935d848" providerId="LiveId" clId="{9D412F88-575E-46E3-835C-60078FB221E7}" dt="2022-09-15T11:11:44.962" v="859" actId="20577"/>
          <ac:spMkLst>
            <pc:docMk/>
            <pc:sldMk cId="145497195" sldId="272"/>
            <ac:spMk id="3" creationId="{D9B110E1-1194-BB80-AA06-A3FFF6C8A1C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7303" cy="502038"/>
          </a:xfrm>
          <a:prstGeom prst="rect">
            <a:avLst/>
          </a:prstGeom>
        </p:spPr>
        <p:txBody>
          <a:bodyPr vert="horz" lIns="96433" tIns="48216" rIns="96433" bIns="48216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1807" y="0"/>
            <a:ext cx="2977303" cy="502038"/>
          </a:xfrm>
          <a:prstGeom prst="rect">
            <a:avLst/>
          </a:prstGeom>
        </p:spPr>
        <p:txBody>
          <a:bodyPr vert="horz" lIns="96433" tIns="48216" rIns="96433" bIns="48216" rtlCol="0"/>
          <a:lstStyle>
            <a:lvl1pPr algn="r">
              <a:defRPr sz="1300"/>
            </a:lvl1pPr>
          </a:lstStyle>
          <a:p>
            <a:fld id="{5CD80051-9645-4BFE-81BA-196C0B346506}" type="datetimeFigureOut">
              <a:t>9/11/2025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50950"/>
            <a:ext cx="6000750" cy="3376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33" tIns="48216" rIns="96433" bIns="4821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070" y="4815394"/>
            <a:ext cx="5496560" cy="3939868"/>
          </a:xfrm>
          <a:prstGeom prst="rect">
            <a:avLst/>
          </a:prstGeom>
        </p:spPr>
        <p:txBody>
          <a:bodyPr vert="horz" lIns="96433" tIns="48216" rIns="96433" bIns="48216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3976"/>
            <a:ext cx="2977303" cy="502037"/>
          </a:xfrm>
          <a:prstGeom prst="rect">
            <a:avLst/>
          </a:prstGeom>
        </p:spPr>
        <p:txBody>
          <a:bodyPr vert="horz" lIns="96433" tIns="48216" rIns="96433" bIns="48216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1807" y="9503976"/>
            <a:ext cx="2977303" cy="502037"/>
          </a:xfrm>
          <a:prstGeom prst="rect">
            <a:avLst/>
          </a:prstGeom>
        </p:spPr>
        <p:txBody>
          <a:bodyPr vert="horz" lIns="96433" tIns="48216" rIns="96433" bIns="48216" rtlCol="0" anchor="b"/>
          <a:lstStyle>
            <a:lvl1pPr algn="r">
              <a:defRPr sz="1300"/>
            </a:lvl1pPr>
          </a:lstStyle>
          <a:p>
            <a:fld id="{54A18AB3-C030-4967-90B4-47AB4D3F589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9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2190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3813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1825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3767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3384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1872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9261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30161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70598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82216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4863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7500" cy="3751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7070" y="4752856"/>
            <a:ext cx="5496560" cy="450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417" tIns="96417" rIns="96417" bIns="96417" anchor="t" anchorCtr="0">
            <a:noAutofit/>
          </a:bodyPr>
          <a:lstStyle/>
          <a:p>
            <a:pPr>
              <a:buSzPts val="1100"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2971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1737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695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8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9643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90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4746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6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6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6623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05796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302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70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7981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1"/>
            <a:ext cx="8596668" cy="384571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9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7328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9109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73005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9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14798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193243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7397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78368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0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216815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6051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36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of text">
  <p:cSld name="Two columns of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c5bb89a78_0_119"/>
          <p:cNvSpPr txBox="1">
            <a:spLocks noGrp="1"/>
          </p:cNvSpPr>
          <p:nvPr>
            <p:ph type="body" idx="1"/>
          </p:nvPr>
        </p:nvSpPr>
        <p:spPr>
          <a:xfrm>
            <a:off x="838200" y="1"/>
            <a:ext cx="4302000" cy="3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800"/>
              <a:buFont typeface="Verdana"/>
              <a:buNone/>
              <a:defRPr sz="1067" b="1">
                <a:solidFill>
                  <a:schemeClr val="lt1"/>
                </a:solidFill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Font typeface="Verdana"/>
              <a:buNone/>
              <a:defRPr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Font typeface="Verdana"/>
              <a:buNone/>
              <a:defRPr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ec5bb89a78_0_119"/>
          <p:cNvSpPr txBox="1">
            <a:spLocks noGrp="1"/>
          </p:cNvSpPr>
          <p:nvPr>
            <p:ph type="title"/>
          </p:nvPr>
        </p:nvSpPr>
        <p:spPr>
          <a:xfrm>
            <a:off x="839788" y="70802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26F4"/>
              </a:buClr>
              <a:buSzPts val="2700"/>
              <a:buFont typeface="Verdana"/>
              <a:buNone/>
              <a:defRPr sz="3600" b="1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ec5bb89a78_0_119"/>
          <p:cNvSpPr txBox="1">
            <a:spLocks noGrp="1"/>
          </p:cNvSpPr>
          <p:nvPr>
            <p:ph type="body" idx="2"/>
          </p:nvPr>
        </p:nvSpPr>
        <p:spPr>
          <a:xfrm>
            <a:off x="839788" y="2024067"/>
            <a:ext cx="51580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gec5bb89a78_0_119"/>
          <p:cNvSpPr txBox="1">
            <a:spLocks noGrp="1"/>
          </p:cNvSpPr>
          <p:nvPr>
            <p:ph type="body" idx="3"/>
          </p:nvPr>
        </p:nvSpPr>
        <p:spPr>
          <a:xfrm>
            <a:off x="839788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ec5bb89a78_0_119"/>
          <p:cNvSpPr txBox="1">
            <a:spLocks noGrp="1"/>
          </p:cNvSpPr>
          <p:nvPr>
            <p:ph type="body" idx="4"/>
          </p:nvPr>
        </p:nvSpPr>
        <p:spPr>
          <a:xfrm>
            <a:off x="6172200" y="2024067"/>
            <a:ext cx="51832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gec5bb89a78_0_119"/>
          <p:cNvSpPr txBox="1">
            <a:spLocks noGrp="1"/>
          </p:cNvSpPr>
          <p:nvPr>
            <p:ph type="body" idx="5"/>
          </p:nvPr>
        </p:nvSpPr>
        <p:spPr>
          <a:xfrm>
            <a:off x="6172200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ec5bb89a78_0_119"/>
          <p:cNvSpPr txBox="1">
            <a:spLocks noGrp="1"/>
          </p:cNvSpPr>
          <p:nvPr>
            <p:ph type="body" idx="6"/>
          </p:nvPr>
        </p:nvSpPr>
        <p:spPr>
          <a:xfrm>
            <a:off x="839788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gec5bb89a78_0_119"/>
          <p:cNvSpPr txBox="1">
            <a:spLocks noGrp="1"/>
          </p:cNvSpPr>
          <p:nvPr>
            <p:ph type="body" idx="7"/>
          </p:nvPr>
        </p:nvSpPr>
        <p:spPr>
          <a:xfrm>
            <a:off x="839788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gec5bb89a78_0_119"/>
          <p:cNvSpPr txBox="1">
            <a:spLocks noGrp="1"/>
          </p:cNvSpPr>
          <p:nvPr>
            <p:ph type="body" idx="8"/>
          </p:nvPr>
        </p:nvSpPr>
        <p:spPr>
          <a:xfrm>
            <a:off x="6172200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gec5bb89a78_0_119"/>
          <p:cNvSpPr txBox="1">
            <a:spLocks noGrp="1"/>
          </p:cNvSpPr>
          <p:nvPr>
            <p:ph type="body" idx="9"/>
          </p:nvPr>
        </p:nvSpPr>
        <p:spPr>
          <a:xfrm>
            <a:off x="6172200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84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3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1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4902899" y="1241501"/>
            <a:ext cx="5656978" cy="321341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'Meet The Teacher'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September 2025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Welcome to Year 5!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6A8F39C-700E-A831-3443-6C5C15A40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04" y="1298514"/>
            <a:ext cx="3765692" cy="42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6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5121"/>
            <a:ext cx="8596668" cy="4446242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Summative Assessment – End of Term/Unit </a:t>
            </a:r>
            <a:r>
              <a:rPr lang="en-GB" sz="2400" dirty="0"/>
              <a:t>Summative assessments take place at set points in the year and give a more formal overview of learning.</a:t>
            </a:r>
          </a:p>
          <a:p>
            <a:pPr marL="0" indent="0">
              <a:buNone/>
            </a:pPr>
            <a:r>
              <a:rPr lang="en-GB" sz="2400" dirty="0"/>
              <a:t>At our school, we use:</a:t>
            </a:r>
          </a:p>
          <a:p>
            <a:r>
              <a:rPr lang="en-GB" sz="2400" dirty="0"/>
              <a:t>PIRA (Progress in Reading Assessment)</a:t>
            </a:r>
          </a:p>
          <a:p>
            <a:r>
              <a:rPr lang="en-GB" sz="2400" dirty="0"/>
              <a:t>PUMA (Progress in Understanding Mathematics Assessment)</a:t>
            </a:r>
          </a:p>
          <a:p>
            <a:r>
              <a:rPr lang="en-GB" sz="2400" dirty="0"/>
              <a:t>These will be complete WB: 24</a:t>
            </a:r>
            <a:r>
              <a:rPr lang="en-GB" sz="2400" baseline="30000" dirty="0"/>
              <a:t>th</a:t>
            </a:r>
            <a:r>
              <a:rPr lang="en-GB" sz="2400" dirty="0"/>
              <a:t> November</a:t>
            </a:r>
          </a:p>
          <a:p>
            <a:endParaRPr lang="en-GB" sz="24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388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Are PIRA and PUMA?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3201"/>
            <a:ext cx="8596668" cy="4578322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Nationally standardised tests</a:t>
            </a:r>
          </a:p>
          <a:p>
            <a:r>
              <a:rPr lang="en-GB" sz="2400" dirty="0"/>
              <a:t>Provide a </a:t>
            </a:r>
            <a:r>
              <a:rPr lang="en-GB" sz="2400" b="1" dirty="0"/>
              <a:t>standardised score</a:t>
            </a:r>
            <a:r>
              <a:rPr lang="en-GB" sz="2400" dirty="0"/>
              <a:t> that shows how your child is performing compared to national expectations</a:t>
            </a:r>
          </a:p>
          <a:p>
            <a:r>
              <a:rPr lang="en-GB" sz="2400" dirty="0"/>
              <a:t>Help us track progress across the year</a:t>
            </a:r>
          </a:p>
          <a:p>
            <a:r>
              <a:rPr lang="en-GB" sz="2400" dirty="0"/>
              <a:t>Support teacher judgements when reporting to you</a:t>
            </a:r>
          </a:p>
          <a:p>
            <a:pPr marL="0" indent="0">
              <a:buNone/>
            </a:pPr>
            <a:r>
              <a:rPr lang="en-GB" sz="2400" b="1" dirty="0"/>
              <a:t>How Do These Assessments Help?</a:t>
            </a:r>
          </a:p>
          <a:p>
            <a:r>
              <a:rPr lang="en-GB" sz="2400" dirty="0"/>
              <a:t>Identify gaps in learning</a:t>
            </a:r>
          </a:p>
          <a:p>
            <a:r>
              <a:rPr lang="en-GB" sz="2400" dirty="0"/>
              <a:t>Inform planning and support</a:t>
            </a:r>
          </a:p>
          <a:p>
            <a:r>
              <a:rPr lang="en-GB" sz="2400" dirty="0"/>
              <a:t>Contribute to </a:t>
            </a:r>
            <a:r>
              <a:rPr lang="en-GB" sz="2400" b="1" dirty="0"/>
              <a:t>teacher assessment</a:t>
            </a:r>
            <a:r>
              <a:rPr lang="en-GB" sz="2400" dirty="0"/>
              <a:t>, which includes classwork, effort, and wider knowledge</a:t>
            </a:r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7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Monitor Your Child’s Learning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25601"/>
            <a:ext cx="8596668" cy="4415762"/>
          </a:xfrm>
        </p:spPr>
        <p:txBody>
          <a:bodyPr>
            <a:normAutofit/>
          </a:bodyPr>
          <a:lstStyle/>
          <a:p>
            <a:r>
              <a:rPr lang="en-GB" sz="2400" dirty="0"/>
              <a:t>At the </a:t>
            </a:r>
            <a:r>
              <a:rPr lang="en-GB" sz="2400" b="1" dirty="0"/>
              <a:t>end of each term</a:t>
            </a:r>
            <a:r>
              <a:rPr lang="en-GB" sz="2400" dirty="0"/>
              <a:t>, we hold </a:t>
            </a:r>
            <a:r>
              <a:rPr lang="en-GB" sz="2400" b="1" dirty="0"/>
              <a:t>Pupil Progress Meetings</a:t>
            </a:r>
            <a:r>
              <a:rPr lang="en-GB" sz="2400" dirty="0"/>
              <a:t> with senior leaders (Mrs Harrison, Mrs Stanley, our Deputy </a:t>
            </a:r>
            <a:r>
              <a:rPr lang="en-GB" sz="2400" dirty="0" err="1"/>
              <a:t>Headteacher</a:t>
            </a:r>
            <a:r>
              <a:rPr lang="en-GB" sz="2400" dirty="0"/>
              <a:t> and Miss </a:t>
            </a:r>
            <a:r>
              <a:rPr lang="en-GB" sz="2400" dirty="0" err="1"/>
              <a:t>Grimaldi</a:t>
            </a:r>
            <a:r>
              <a:rPr lang="en-GB" sz="2400" dirty="0"/>
              <a:t> our </a:t>
            </a:r>
            <a:r>
              <a:rPr lang="en-GB" sz="2400" dirty="0" err="1"/>
              <a:t>SENDCo</a:t>
            </a:r>
            <a:r>
              <a:rPr lang="en-GB" sz="2400" dirty="0"/>
              <a:t>).</a:t>
            </a:r>
          </a:p>
          <a:p>
            <a:r>
              <a:rPr lang="en-GB" sz="2400" b="1" dirty="0"/>
              <a:t>Every single child is discussed</a:t>
            </a:r>
            <a:r>
              <a:rPr lang="en-GB" sz="2400" dirty="0"/>
              <a:t> individually</a:t>
            </a:r>
            <a:br>
              <a:rPr lang="en-GB" sz="2400" dirty="0"/>
            </a:br>
            <a:r>
              <a:rPr lang="en-GB" sz="2400" dirty="0"/>
              <a:t>We review:</a:t>
            </a:r>
          </a:p>
          <a:p>
            <a:pPr lvl="1"/>
            <a:r>
              <a:rPr lang="en-GB" sz="2000" dirty="0"/>
              <a:t>Their current attainment</a:t>
            </a:r>
          </a:p>
          <a:p>
            <a:pPr lvl="1"/>
            <a:r>
              <a:rPr lang="en-GB" sz="2000" dirty="0"/>
              <a:t>Whether they are on track with their learning</a:t>
            </a:r>
          </a:p>
          <a:p>
            <a:pPr lvl="1"/>
            <a:r>
              <a:rPr lang="en-GB" sz="2000" dirty="0"/>
              <a:t>What support they may need if they are not on track</a:t>
            </a:r>
          </a:p>
          <a:p>
            <a:pPr lvl="1"/>
            <a:r>
              <a:rPr lang="en-GB" sz="2000" dirty="0"/>
              <a:t>These meetings help us ensure that </a:t>
            </a:r>
            <a:r>
              <a:rPr lang="en-GB" sz="2000" b="1" dirty="0"/>
              <a:t>no child is overlooked</a:t>
            </a:r>
            <a:r>
              <a:rPr lang="en-GB" sz="2000" dirty="0"/>
              <a:t> and that we can quickly put the right support in place where needed.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5571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Reporting to You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8480"/>
            <a:ext cx="8596668" cy="4232883"/>
          </a:xfrm>
        </p:spPr>
        <p:txBody>
          <a:bodyPr/>
          <a:lstStyle/>
          <a:p>
            <a:r>
              <a:rPr lang="en-GB" sz="2400" dirty="0"/>
              <a:t>We use both formative and summative assessments to provide a full picture of your child’s learning.</a:t>
            </a:r>
          </a:p>
          <a:p>
            <a:pPr marL="0" indent="0">
              <a:buNone/>
            </a:pPr>
            <a:r>
              <a:rPr lang="en-GB" sz="2400" dirty="0"/>
              <a:t>You will hear about your child’s progress through:</a:t>
            </a:r>
          </a:p>
          <a:p>
            <a:r>
              <a:rPr lang="en-GB" sz="2400" dirty="0"/>
              <a:t>Parents' evenings (October and March)</a:t>
            </a:r>
          </a:p>
          <a:p>
            <a:r>
              <a:rPr lang="en-GB" sz="2400" dirty="0"/>
              <a:t>End-of-year reports</a:t>
            </a:r>
          </a:p>
          <a:p>
            <a:r>
              <a:rPr lang="en-GB" sz="2400" dirty="0"/>
              <a:t>Informal conversations and updates</a:t>
            </a:r>
            <a:endParaRPr lang="en-GB" dirty="0"/>
          </a:p>
          <a:p>
            <a:r>
              <a:rPr lang="en-GB" sz="2400" dirty="0"/>
              <a:t>Support Plan reviews and termly meetings for pupils on the Special Educational Needs register </a:t>
            </a:r>
          </a:p>
        </p:txBody>
      </p:sp>
    </p:spTree>
    <p:extLst>
      <p:ext uri="{BB962C8B-B14F-4D97-AF65-F5344CB8AC3E}">
        <p14:creationId xmlns:p14="http://schemas.microsoft.com/office/powerpoint/2010/main" val="1862384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70249" y="1335813"/>
            <a:ext cx="10851501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lessons are taught on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Tuesday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and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Thursday.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Children can wear their PE kit to school and remain in their PE kit for the duration of the day, only on the days that they have PE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Uniform</a:t>
            </a:r>
            <a:endParaRPr lang="en-GB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>
              <a:buFont typeface="Arial"/>
              <a:buChar char="•"/>
            </a:pPr>
            <a:endParaRPr lang="en-GB" sz="12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White polo shirt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Navy blue shorts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Trainers (not plimsoles)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navy-blue tracksuit top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 blue tracksuit trousers</a:t>
            </a: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883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Teaching and Learning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54039" y="1308427"/>
            <a:ext cx="8680462" cy="4370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Curricular targets for English (writing) and mathematics</a:t>
            </a: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Every child has targets for writing and mathematics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Targets match the year group National Curriculum objectives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When a target is met, the target sheet is ticked to help each child understand the progress they are making.</a:t>
            </a: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34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17CD62-527B-4996-B48E-FDD48AA479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74" t="16391" r="21904" b="15230"/>
          <a:stretch/>
        </p:blipFill>
        <p:spPr>
          <a:xfrm>
            <a:off x="947955" y="6276"/>
            <a:ext cx="10050827" cy="685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07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318AA9-AD28-4F3E-BCBE-245D8E2555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61" t="20550" r="22110" b="14495"/>
          <a:stretch/>
        </p:blipFill>
        <p:spPr>
          <a:xfrm>
            <a:off x="671119" y="934"/>
            <a:ext cx="10561741" cy="68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48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Teaching and Learning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09555" y="1014009"/>
            <a:ext cx="10025060" cy="57861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Teacher Feedback </a:t>
            </a: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Research shows that the most effective feedback is given verbally, ‘in the moment’ – this will be evidenced as a ‘VF’ in pupils’ books</a:t>
            </a:r>
            <a:endParaRPr lang="en-US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Adults may also sometimes provide written feedback and modelling in pupils’ books using a green pen</a:t>
            </a:r>
            <a:endParaRPr lang="en-US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We expect pupils to respond to feedback given by adults. We ask the pupils to do this in purple pen to help them and the adults see the corrections/edits they do.</a:t>
            </a:r>
            <a:r>
              <a:rPr lang="en-GB" sz="3200" dirty="0">
                <a:ea typeface="+mn-lt"/>
                <a:cs typeface="+mn-lt"/>
              </a:rPr>
              <a:t> </a:t>
            </a: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99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77A787-C617-4D4A-B8CA-A77B2840C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07" y="107888"/>
            <a:ext cx="5514975" cy="5934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3DA602-0537-47D1-8267-B3AF937B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518" y="198375"/>
            <a:ext cx="4981575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7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Staff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168045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532C51-39FC-73A7-055F-F54B306A65D3}"/>
              </a:ext>
            </a:extLst>
          </p:cNvPr>
          <p:cNvSpPr txBox="1"/>
          <p:nvPr/>
        </p:nvSpPr>
        <p:spPr>
          <a:xfrm>
            <a:off x="544095" y="2305723"/>
            <a:ext cx="106971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Miss Simms – Class Teacher </a:t>
            </a:r>
          </a:p>
          <a:p>
            <a:r>
              <a:rPr lang="en-US" sz="3600" dirty="0" err="1"/>
              <a:t>Mrs</a:t>
            </a:r>
            <a:r>
              <a:rPr lang="en-US" sz="3600" dirty="0"/>
              <a:t>  Webb- HLTA</a:t>
            </a:r>
          </a:p>
          <a:p>
            <a:r>
              <a:rPr lang="en-US" sz="3600" dirty="0" err="1"/>
              <a:t>Mr</a:t>
            </a:r>
            <a:r>
              <a:rPr lang="en-US" sz="3600" dirty="0"/>
              <a:t> Nicholls- Computing</a:t>
            </a:r>
          </a:p>
          <a:p>
            <a:r>
              <a:rPr lang="en-US" sz="3600" dirty="0"/>
              <a:t>Mrs Lyon- French </a:t>
            </a:r>
          </a:p>
          <a:p>
            <a:r>
              <a:rPr lang="en-US" sz="3600" dirty="0" err="1"/>
              <a:t>Mrs</a:t>
            </a:r>
            <a:r>
              <a:rPr lang="en-US" sz="3600" dirty="0"/>
              <a:t> Stanley- Music </a:t>
            </a:r>
          </a:p>
        </p:txBody>
      </p:sp>
    </p:spTree>
    <p:extLst>
      <p:ext uri="{BB962C8B-B14F-4D97-AF65-F5344CB8AC3E}">
        <p14:creationId xmlns:p14="http://schemas.microsoft.com/office/powerpoint/2010/main" val="2739330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537028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Symbol,Sans-Serif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Read, read and read some more! </a:t>
            </a:r>
          </a:p>
          <a:p>
            <a:pPr marL="285750" indent="-285750">
              <a:buFont typeface="Symbol,Sans-Serif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lvl="0"/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lvl="0" indent="-285750">
              <a:buFont typeface="Symbol,Sans-Serif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734805-CC36-C534-1907-B7E5A10E66ED}"/>
              </a:ext>
            </a:extLst>
          </p:cNvPr>
          <p:cNvSpPr txBox="1"/>
          <p:nvPr/>
        </p:nvSpPr>
        <p:spPr>
          <a:xfrm>
            <a:off x="569121" y="2047455"/>
            <a:ext cx="6994845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Statistic: Parents who read 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1 picture book</a:t>
            </a:r>
            <a:r>
              <a:rPr lang="en-GB" sz="28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 with their children every day provide their children with exposure to an estimated 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78,000 words each a year</a:t>
            </a:r>
            <a:r>
              <a:rPr lang="en-GB" sz="28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. Cumulatively, over the 5 years, estimated that children from literacy-rich homes hear a cumulative </a:t>
            </a:r>
            <a:r>
              <a:rPr lang="en-GB" sz="2800" b="1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1.4 million more words</a:t>
            </a:r>
            <a:r>
              <a:rPr lang="en-GB" sz="28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 during storybook reading than children who are never read to.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​</a:t>
            </a:r>
            <a:endParaRPr lang="en-GB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5" descr="Text&#10;&#10;Description automatically generated">
            <a:extLst>
              <a:ext uri="{FF2B5EF4-FFF2-40B4-BE49-F238E27FC236}">
                <a16:creationId xmlns:a16="http://schemas.microsoft.com/office/drawing/2014/main" id="{318D39D3-EA2C-42FC-86DF-25F1893BD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5002" y="2193684"/>
            <a:ext cx="4263877" cy="411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70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A26E-CB6C-42FE-887F-2FF569AFC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E5216-42E0-4690-8027-0829586D5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Books for Year 5 children aged 9-10 | School Reading List">
            <a:extLst>
              <a:ext uri="{FF2B5EF4-FFF2-40B4-BE49-F238E27FC236}">
                <a16:creationId xmlns:a16="http://schemas.microsoft.com/office/drawing/2014/main" id="{DAD60CF9-37D9-460A-B5D8-052D0C459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702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934640" y="898921"/>
            <a:ext cx="10537028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Number bonds and 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times tables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Telling the time on a clock with hands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Regular attendance is key – 95% is the minimum expectation. Pupils whose attendance is of concern will be invited to discuss this in order that the school can support parents and pupils as best possible.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Communication! Please come and talk to us if you have any concerns/questions  </a:t>
            </a: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7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845771" y="2798224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Any questions?  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ea typeface="+mn-lt"/>
              <a:cs typeface="+mn-lt"/>
            </a:endParaRPr>
          </a:p>
          <a:p>
            <a:endParaRPr lang="en-GB" sz="2800" b="1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rgbClr val="174261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0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Arrival and Dismissal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168045"/>
            <a:ext cx="1289192" cy="1435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82BD70-A3F7-DA79-8DC0-6E178E6A4C89}"/>
              </a:ext>
            </a:extLst>
          </p:cNvPr>
          <p:cNvSpPr txBox="1"/>
          <p:nvPr/>
        </p:nvSpPr>
        <p:spPr>
          <a:xfrm>
            <a:off x="720329" y="1357312"/>
            <a:ext cx="11060903" cy="51090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Morning Drop Off: 8.30am to 8.40am (to allow a natural stagger)</a:t>
            </a: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Pupils enter the school via front gate; make their way to their designated doors through the school playground, to their class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Registration is at 8.40am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, pupils arriving after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8.40am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will be marked as late.</a:t>
            </a: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Afternoon Collection: 3.00pm-3.10pm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All pupils will be collected from the outside door of their classroom or by the gate if arranged.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Children walking will be sent at 3.00pm.</a:t>
            </a:r>
            <a:endParaRPr lang="en-GB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21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51389"/>
            <a:ext cx="1289192" cy="14352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D36CF9-5781-4E09-BC70-4F781345A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2700"/>
            <a:ext cx="12188827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5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6296660" y="237555"/>
            <a:ext cx="3826605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77500" lnSpcReduction="20000"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Termly Curriculum Overview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28F6D7-915E-452F-813F-D72FC0B50E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564" t="17108" r="30959" b="8011"/>
          <a:stretch/>
        </p:blipFill>
        <p:spPr>
          <a:xfrm>
            <a:off x="1027156" y="12701"/>
            <a:ext cx="4868185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34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Equipment/what to bring to school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386" y="5275202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575001" y="1478255"/>
            <a:ext cx="11041997" cy="52322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In Key Stage 2 (Years 3-6) every child will need to bring in a </a:t>
            </a:r>
            <a:r>
              <a:rPr lang="en-GB" sz="2800" b="1" u="sng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small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pencil case with the following stationery. 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Please name items where possible.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Two blue ink handwriting pens (not biro)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HB pencils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Colouring pencils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Ruler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 glue-stick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 rubber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 sharpener</a:t>
            </a: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638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572147" y="22527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Homework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15670"/>
            <a:ext cx="1289192" cy="14352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A30A4F-B7BF-610C-A16F-9B074CA03485}"/>
              </a:ext>
            </a:extLst>
          </p:cNvPr>
          <p:cNvSpPr txBox="1"/>
          <p:nvPr/>
        </p:nvSpPr>
        <p:spPr>
          <a:xfrm>
            <a:off x="424472" y="907010"/>
            <a:ext cx="11381797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Maths-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GB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Mathletics set each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Monday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 and is due in the following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Monday.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This will be linked to the weeks learning. </a:t>
            </a:r>
          </a:p>
          <a:p>
            <a:pPr algn="l"/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  <a:t>Reading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We will check reading records every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Monday.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Children should read at least 3 times a week with a parent or carer. 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Reading records should be signed by a parent/carer on these occasions. </a:t>
            </a:r>
          </a:p>
          <a:p>
            <a:pPr algn="l"/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Children can add if they have read independently. </a:t>
            </a:r>
          </a:p>
          <a:p>
            <a:pPr algn="l"/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Spellings- 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Spelling task set on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Monday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is due the following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Monday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Children will no longer receive a weekly spelling test. </a:t>
            </a:r>
          </a:p>
        </p:txBody>
      </p:sp>
    </p:spTree>
    <p:extLst>
      <p:ext uri="{BB962C8B-B14F-4D97-AF65-F5344CB8AC3E}">
        <p14:creationId xmlns:p14="http://schemas.microsoft.com/office/powerpoint/2010/main" val="1862895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3361"/>
            <a:ext cx="9495366" cy="4558002"/>
          </a:xfrm>
        </p:spPr>
        <p:txBody>
          <a:bodyPr>
            <a:normAutofit fontScale="92500"/>
          </a:bodyPr>
          <a:lstStyle/>
          <a:p>
            <a:r>
              <a:rPr lang="en-GB" sz="2600" dirty="0"/>
              <a:t>We use the </a:t>
            </a:r>
            <a:r>
              <a:rPr lang="en-GB" sz="2600" b="1" dirty="0"/>
              <a:t>No Nonsense Spelling</a:t>
            </a:r>
            <a:r>
              <a:rPr lang="en-GB" sz="2600" dirty="0"/>
              <a:t> scheme to support children in becoming confident, accurate spellers.</a:t>
            </a:r>
          </a:p>
          <a:p>
            <a:pPr marL="0" indent="0">
              <a:buNone/>
            </a:pPr>
            <a:r>
              <a:rPr lang="en-GB" sz="2600" b="1" dirty="0"/>
              <a:t>What is No Nonsense Spelling?</a:t>
            </a:r>
            <a:endParaRPr lang="en-GB" sz="2600" dirty="0"/>
          </a:p>
          <a:p>
            <a:r>
              <a:rPr lang="en-GB" sz="2600" dirty="0"/>
              <a:t>A structured programme that teaches </a:t>
            </a:r>
            <a:r>
              <a:rPr lang="en-GB" sz="2600" b="1" dirty="0"/>
              <a:t>spelling patterns, rules, and strategies</a:t>
            </a:r>
            <a:endParaRPr lang="en-GB" sz="2600" dirty="0"/>
          </a:p>
          <a:p>
            <a:r>
              <a:rPr lang="en-GB" sz="2600" dirty="0"/>
              <a:t>Focuses on </a:t>
            </a:r>
            <a:r>
              <a:rPr lang="en-GB" sz="2600" b="1" dirty="0"/>
              <a:t>understanding spelling</a:t>
            </a:r>
            <a:r>
              <a:rPr lang="en-GB" sz="2600" dirty="0"/>
              <a:t>, not just memorising words</a:t>
            </a:r>
          </a:p>
          <a:p>
            <a:r>
              <a:rPr lang="en-GB" sz="2600" dirty="0"/>
              <a:t>Lessons include investigation, discussion, and practical activities</a:t>
            </a:r>
          </a:p>
          <a:p>
            <a:pPr marL="0" indent="0">
              <a:buNone/>
            </a:pPr>
            <a:r>
              <a:rPr lang="en-GB" sz="2600" b="1" dirty="0"/>
              <a:t>Our Aim:</a:t>
            </a:r>
            <a:endParaRPr lang="en-GB" sz="2600" dirty="0"/>
          </a:p>
          <a:p>
            <a:r>
              <a:rPr lang="en-GB" sz="2600" dirty="0"/>
              <a:t>To help pupils </a:t>
            </a:r>
            <a:r>
              <a:rPr lang="en-GB" sz="2600" b="1" dirty="0"/>
              <a:t>apply their spelling knowledge in their writing</a:t>
            </a:r>
            <a:r>
              <a:rPr lang="en-GB" sz="2600" dirty="0"/>
              <a:t> — not just learn words for a test.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59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1281"/>
            <a:ext cx="8596668" cy="4690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Formative Assessment – Ongoing and Everyday</a:t>
            </a:r>
          </a:p>
          <a:p>
            <a:r>
              <a:rPr lang="en-GB" sz="2400" dirty="0"/>
              <a:t>Formative assessment happens all the time in the classroom. It helps teachers understand what your child knows and what they need help with.</a:t>
            </a:r>
          </a:p>
          <a:p>
            <a:pPr marL="0" indent="0">
              <a:buNone/>
            </a:pPr>
            <a:r>
              <a:rPr lang="en-GB" sz="2400" dirty="0"/>
              <a:t>Examples include:</a:t>
            </a:r>
          </a:p>
          <a:p>
            <a:r>
              <a:rPr lang="en-GB" sz="2400" dirty="0"/>
              <a:t>Marking and feedback</a:t>
            </a:r>
          </a:p>
          <a:p>
            <a:r>
              <a:rPr lang="en-GB" sz="2400" dirty="0"/>
              <a:t>Observing how children work in class</a:t>
            </a:r>
          </a:p>
          <a:p>
            <a:r>
              <a:rPr lang="en-GB" sz="2400" dirty="0"/>
              <a:t>Listening to responses in discussions</a:t>
            </a:r>
          </a:p>
          <a:p>
            <a:r>
              <a:rPr lang="en-GB" sz="2400" dirty="0"/>
              <a:t>Guided reading and group work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0581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538</TotalTime>
  <Words>1076</Words>
  <Application>Microsoft Office PowerPoint</Application>
  <PresentationFormat>Widescreen</PresentationFormat>
  <Paragraphs>140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Calibri</vt:lpstr>
      <vt:lpstr>Calibri Light</vt:lpstr>
      <vt:lpstr>PT Sans</vt:lpstr>
      <vt:lpstr>Symbol</vt:lpstr>
      <vt:lpstr>Symbol,Sans-Serif</vt:lpstr>
      <vt:lpstr>Trebuchet MS</vt:lpstr>
      <vt:lpstr>Verdana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Spelling </vt:lpstr>
      <vt:lpstr>How We Assess Your Child’s Learning</vt:lpstr>
      <vt:lpstr>How We Assess Your Child’s Learning</vt:lpstr>
      <vt:lpstr>What Are PIRA and PUMA? </vt:lpstr>
      <vt:lpstr>How We Monitor Your Child’s Learning </vt:lpstr>
      <vt:lpstr>Reporting to You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Grimaldi</dc:creator>
  <cp:lastModifiedBy>Ella Simms</cp:lastModifiedBy>
  <cp:revision>307</cp:revision>
  <cp:lastPrinted>2022-11-23T08:25:43Z</cp:lastPrinted>
  <dcterms:created xsi:type="dcterms:W3CDTF">2022-08-08T12:18:00Z</dcterms:created>
  <dcterms:modified xsi:type="dcterms:W3CDTF">2025-09-11T08:26:35Z</dcterms:modified>
</cp:coreProperties>
</file>