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6UsTMYrhEWqmjTZx6OiqKs+U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af16ffa9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af16ffa9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3af16ffa9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af16ffa9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af16ffa97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3af16ffa97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af16ffa9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af16ffa97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3af16ffa97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af16ffa9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af16ffa97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3af16ffa97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3f55af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3f55afb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4b3f55afb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af16ffa97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af16ffa97_1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3af16ffa97_1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380364" y="136525"/>
            <a:ext cx="11476355" cy="155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335280" y="1813559"/>
            <a:ext cx="5662295" cy="69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357506" y="2627945"/>
            <a:ext cx="5640069" cy="409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6172200" y="1813559"/>
            <a:ext cx="5662294" cy="69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4"/>
          </p:nvPr>
        </p:nvSpPr>
        <p:spPr>
          <a:xfrm>
            <a:off x="6172199" y="2626673"/>
            <a:ext cx="5662295" cy="409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380683" y="136525"/>
            <a:ext cx="3932237" cy="16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649788" y="151132"/>
            <a:ext cx="7206932" cy="656907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335279" y="1859280"/>
            <a:ext cx="3977641" cy="486219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1"/>
          </p:nvPr>
        </p:nvSpPr>
        <p:spPr>
          <a:xfrm rot="5400000">
            <a:off x="3503929" y="-1632587"/>
            <a:ext cx="5168901" cy="1153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350519" y="115888"/>
            <a:ext cx="11506201" cy="14414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350519" y="1665287"/>
            <a:ext cx="11506201" cy="5054917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320039" y="1551303"/>
            <a:ext cx="11536681" cy="5168901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word">
  <p:cSld name="Keyword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344170" y="136525"/>
            <a:ext cx="11512550" cy="126555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entury Gothic"/>
              <a:buChar char="•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320040" y="129541"/>
            <a:ext cx="11536680" cy="116586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335280" y="1641474"/>
            <a:ext cx="5699760" cy="507873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6172200" y="1641474"/>
            <a:ext cx="5684520" cy="507873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15" descr="A close up of text on a whit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335280" y="136525"/>
            <a:ext cx="4312920" cy="16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>
            <a:spLocks noGrp="1"/>
          </p:cNvSpPr>
          <p:nvPr>
            <p:ph type="pic" idx="2"/>
          </p:nvPr>
        </p:nvSpPr>
        <p:spPr>
          <a:xfrm>
            <a:off x="4802188" y="136525"/>
            <a:ext cx="7054532" cy="658367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335280" y="1889759"/>
            <a:ext cx="4312920" cy="483171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320039" y="1551303"/>
            <a:ext cx="11536681" cy="516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73">
          <p15:clr>
            <a:srgbClr val="F26B43"/>
          </p15:clr>
        </p15:guide>
        <p15:guide id="5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hoolsweb.buckscc.gov.uk/school-improvement-and-equalities/buckinghamshire-agreed-syllabus-for-religious-education/a-model-for-religious-educatio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29946" y="1236078"/>
            <a:ext cx="12235807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588525" y="107826"/>
            <a:ext cx="1593300" cy="1067100"/>
          </a:xfrm>
          <a:prstGeom prst="wedgeRoundRectCallout">
            <a:avLst>
              <a:gd name="adj1" fmla="val -14335"/>
              <a:gd name="adj2" fmla="val 100486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Harvest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Christian beliefs Creation stories </a:t>
            </a: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Gifts &amp; Giving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Eid; Christmas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 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2324478" y="111125"/>
            <a:ext cx="1988100" cy="735900"/>
          </a:xfrm>
          <a:prstGeom prst="wedgeRoundRectCallout">
            <a:avLst>
              <a:gd name="adj1" fmla="val -9806"/>
              <a:gd name="adj2" fmla="val 93365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Places of worship - Church, Synagogue, Mandir and Special The Easter Story</a:t>
            </a:r>
            <a:endParaRPr/>
          </a:p>
        </p:txBody>
      </p:sp>
      <p:sp>
        <p:nvSpPr>
          <p:cNvPr id="61" name="Google Shape;61;p1"/>
          <p:cNvSpPr/>
          <p:nvPr/>
        </p:nvSpPr>
        <p:spPr>
          <a:xfrm>
            <a:off x="2048575" y="1107475"/>
            <a:ext cx="2080200" cy="850800"/>
          </a:xfrm>
          <a:prstGeom prst="wedgeRoundRectCallout">
            <a:avLst>
              <a:gd name="adj1" fmla="val -77367"/>
              <a:gd name="adj2" fmla="val 43979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Routines and Rituals– Salat, Puja, Holy Communion; Caring for other people </a:t>
            </a: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7067650" y="115900"/>
            <a:ext cx="1591200" cy="1674300"/>
          </a:xfrm>
          <a:prstGeom prst="wedgeRoundRectCallout">
            <a:avLst>
              <a:gd name="adj1" fmla="val -81605"/>
              <a:gd name="adj2" fmla="val 22655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Places of Worship - Mosque, Gurwara, Buddhist temple  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Beginnings and Endings - Easter, Baptism, Vaisakhi, Naam Karan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8903775" y="107825"/>
            <a:ext cx="1593300" cy="2304600"/>
          </a:xfrm>
          <a:prstGeom prst="wedgeRoundRectCallout">
            <a:avLst>
              <a:gd name="adj1" fmla="val -116168"/>
              <a:gd name="adj2" fmla="val 24197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Ceremonies</a:t>
            </a:r>
            <a:r>
              <a:rPr lang="en-GB" sz="1300"/>
              <a:t>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Rules and Routines -</a:t>
            </a:r>
            <a:r>
              <a:rPr lang="en-GB"/>
              <a:t> </a:t>
            </a:r>
            <a:r>
              <a:rPr lang="en-GB" sz="1300">
                <a:solidFill>
                  <a:schemeClr val="dk1"/>
                </a:solidFill>
              </a:rPr>
              <a:t>Humanism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10 Commandments Christianity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5 Pillars of Islam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5 K’s of Sikhism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Shabbat Judaism 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2355517" y="1908480"/>
            <a:ext cx="1848483" cy="1882151"/>
          </a:xfrm>
          <a:prstGeom prst="wedgeRoundRectCallout">
            <a:avLst>
              <a:gd name="adj1" fmla="val 65736"/>
              <a:gd name="adj2" fmla="val -4773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Judaism - Do sacred texts have to be “true” to help people understand their religion?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Christianity – What is the most significant part of the Nativity story for Christians today?</a:t>
            </a:r>
            <a:endParaRPr/>
          </a:p>
        </p:txBody>
      </p:sp>
      <p:sp>
        <p:nvSpPr>
          <p:cNvPr id="65" name="Google Shape;65;p1"/>
          <p:cNvSpPr/>
          <p:nvPr/>
        </p:nvSpPr>
        <p:spPr>
          <a:xfrm>
            <a:off x="121613" y="4047140"/>
            <a:ext cx="1811849" cy="1648140"/>
          </a:xfrm>
          <a:prstGeom prst="wedgeRoundRectCallout">
            <a:avLst>
              <a:gd name="adj1" fmla="val 76584"/>
              <a:gd name="adj2" fmla="val -56400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Judaism – What is the best way for a Jew to show commitment to God? Christianity – Do people need to go to church to show they are Christians?</a:t>
            </a:r>
            <a:endParaRPr/>
          </a:p>
        </p:txBody>
      </p:sp>
      <p:sp>
        <p:nvSpPr>
          <p:cNvPr id="66" name="Google Shape;66;p1"/>
          <p:cNvSpPr/>
          <p:nvPr/>
        </p:nvSpPr>
        <p:spPr>
          <a:xfrm>
            <a:off x="10679050" y="449175"/>
            <a:ext cx="1498800" cy="3219600"/>
          </a:xfrm>
          <a:prstGeom prst="wedgeRoundRectCallout">
            <a:avLst>
              <a:gd name="adj1" fmla="val 49109"/>
              <a:gd name="adj2" fmla="val 35665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 is planned in accordance with the 1944 and 1988 Education Acts and is in the main Christian. </a:t>
            </a:r>
            <a:endParaRPr sz="13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Buckinghamshire Agreed Syllabus for Religious Education 2022-2027 </a:t>
            </a:r>
            <a:endParaRPr sz="13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" b="1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https://schoolsweb.buckscc.gov.uk/school-improvement-and-equalities/buckinghamshire-agreed-syllabus-for-religious-educatio</a:t>
            </a:r>
            <a:r>
              <a:rPr lang="en-GB" sz="700" b="1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n/a-model-for-religious-education/</a:t>
            </a:r>
            <a:endParaRPr sz="7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147931" y="3181368"/>
            <a:ext cx="2132547" cy="1225517"/>
          </a:xfrm>
          <a:prstGeom prst="wedgeRoundRectCallout">
            <a:avLst>
              <a:gd name="adj1" fmla="val 63490"/>
              <a:gd name="adj2" fmla="val -35863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Could Jesus really heal people? Were these miracles or is there some other explanation? What is good about Good Friday?</a:t>
            </a:r>
            <a:endParaRPr/>
          </a:p>
        </p:txBody>
      </p:sp>
      <p:sp>
        <p:nvSpPr>
          <p:cNvPr id="68" name="Google Shape;68;p1"/>
          <p:cNvSpPr/>
          <p:nvPr/>
        </p:nvSpPr>
        <p:spPr>
          <a:xfrm>
            <a:off x="9551625" y="2486700"/>
            <a:ext cx="1137000" cy="1620000"/>
          </a:xfrm>
          <a:prstGeom prst="wedgeRoundRectCallout">
            <a:avLst>
              <a:gd name="adj1" fmla="val -92037"/>
              <a:gd name="adj2" fmla="val -20068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Celebrating Diwali – A feeling of belonging?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Has Christianity lost its true meaning?</a:t>
            </a:r>
            <a:endParaRPr/>
          </a:p>
        </p:txBody>
      </p:sp>
      <p:sp>
        <p:nvSpPr>
          <p:cNvPr id="69" name="Google Shape;69;p1"/>
          <p:cNvSpPr/>
          <p:nvPr/>
        </p:nvSpPr>
        <p:spPr>
          <a:xfrm>
            <a:off x="5334451" y="2030083"/>
            <a:ext cx="2293113" cy="1085599"/>
          </a:xfrm>
          <a:prstGeom prst="wedgeRoundRectCallout">
            <a:avLst>
              <a:gd name="adj1" fmla="val 111320"/>
              <a:gd name="adj2" fmla="val 43830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can Brahman be everywhere and in everything?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Would visiting the River Ganges feel special to a non Hindu?</a:t>
            </a:r>
            <a:endParaRPr/>
          </a:p>
        </p:txBody>
      </p:sp>
      <p:sp>
        <p:nvSpPr>
          <p:cNvPr id="70" name="Google Shape;70;p1"/>
          <p:cNvSpPr/>
          <p:nvPr/>
        </p:nvSpPr>
        <p:spPr>
          <a:xfrm>
            <a:off x="4259426" y="5500183"/>
            <a:ext cx="2080130" cy="1202954"/>
          </a:xfrm>
          <a:prstGeom prst="wedgeRoundRectCallout">
            <a:avLst>
              <a:gd name="adj1" fmla="val 55616"/>
              <a:gd name="adj2" fmla="val -27727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Sikhism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Are Sikh stories important today? Christianity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Did God intend Jesus to be crucified and if so, did Jesus know this? </a:t>
            </a:r>
            <a:endParaRPr dirty="0"/>
          </a:p>
        </p:txBody>
      </p:sp>
      <p:sp>
        <p:nvSpPr>
          <p:cNvPr id="71" name="Google Shape;71;p1"/>
          <p:cNvSpPr/>
          <p:nvPr/>
        </p:nvSpPr>
        <p:spPr>
          <a:xfrm>
            <a:off x="2165900" y="4719606"/>
            <a:ext cx="1958906" cy="2075235"/>
          </a:xfrm>
          <a:prstGeom prst="wedgeRoundRectCallout">
            <a:avLst>
              <a:gd name="adj1" fmla="val -56301"/>
              <a:gd name="adj2" fmla="val 10458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Sikhism How far would a Sikh go for his/her religion? 2. Christianity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the Christmas story true?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 sacred texts have to be “true” to help people </a:t>
            </a:r>
            <a:endParaRPr dirty="0"/>
          </a:p>
        </p:txBody>
      </p:sp>
      <p:sp>
        <p:nvSpPr>
          <p:cNvPr id="72" name="Google Shape;72;p1"/>
          <p:cNvSpPr/>
          <p:nvPr/>
        </p:nvSpPr>
        <p:spPr>
          <a:xfrm>
            <a:off x="4902897" y="3610889"/>
            <a:ext cx="2134495" cy="1748547"/>
          </a:xfrm>
          <a:prstGeom prst="wedgeRoundRectCallout">
            <a:avLst>
              <a:gd name="adj1" fmla="val -63516"/>
              <a:gd name="adj2" fmla="val -14897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Sikhism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best way for a Sikh to show commitment to God? 6. Christianity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best way for a Christian to show commitment to God?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7117027" y="4472570"/>
            <a:ext cx="1569021" cy="1411911"/>
          </a:xfrm>
          <a:prstGeom prst="wedgeRoundRectCallout">
            <a:avLst>
              <a:gd name="adj1" fmla="val 15507"/>
              <a:gd name="adj2" fmla="val 74792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Islam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best way for a Muslim to show commitment to God? Christianity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significant is it that Mary was Jesus’ mother?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8896961" y="4460313"/>
            <a:ext cx="1531564" cy="1348226"/>
          </a:xfrm>
          <a:prstGeom prst="wedgeRoundRectCallout">
            <a:avLst>
              <a:gd name="adj1" fmla="val 3345"/>
              <a:gd name="adj2" fmla="val 79319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Christianity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anything ever eternal? Christianity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Christianity still a strong religion?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10538825" y="3951600"/>
            <a:ext cx="1531500" cy="2304600"/>
          </a:xfrm>
          <a:prstGeom prst="wedgeRoundRectCallout">
            <a:avLst>
              <a:gd name="adj1" fmla="val -67903"/>
              <a:gd name="adj2" fmla="val 45450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Islam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Does belief in life after death (Akhirah) help Muslims lead good lives? Islam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Does belief in life after death (Akhirah) help Muslims lead good lives?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4454650" y="40275"/>
            <a:ext cx="2293200" cy="1067100"/>
          </a:xfrm>
          <a:prstGeom prst="wedgeRoundRectCallout">
            <a:avLst>
              <a:gd name="adj1" fmla="val -5179"/>
              <a:gd name="adj2" fmla="val 74382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Caring for Our Natural World Harvest Festival, Sukkot, Hanukkah ; Advent – Light and dark - Nativity story, Diwali story, Hanukkah </a:t>
            </a:r>
            <a:endParaRPr/>
          </a:p>
        </p:txBody>
      </p:sp>
      <p:sp>
        <p:nvSpPr>
          <p:cNvPr id="77" name="Google Shape;77;p1"/>
          <p:cNvSpPr txBox="1"/>
          <p:nvPr/>
        </p:nvSpPr>
        <p:spPr>
          <a:xfrm>
            <a:off x="6461348" y="6411165"/>
            <a:ext cx="70018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Bledlow Ridge Curriculum </a:t>
            </a:r>
            <a:r>
              <a:rPr lang="en-GB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Road Map- RE - updated September 2022</a:t>
            </a:r>
            <a:endParaRPr/>
          </a:p>
        </p:txBody>
      </p:sp>
      <p:sp>
        <p:nvSpPr>
          <p:cNvPr id="78" name="Google Shape;78;p1"/>
          <p:cNvSpPr/>
          <p:nvPr/>
        </p:nvSpPr>
        <p:spPr>
          <a:xfrm>
            <a:off x="112974" y="1061420"/>
            <a:ext cx="965700" cy="9522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149933" y="1070366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220121" y="1214317"/>
            <a:ext cx="75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/>
          </a:p>
        </p:txBody>
      </p:sp>
      <p:sp>
        <p:nvSpPr>
          <p:cNvPr id="81" name="Google Shape;81;p1"/>
          <p:cNvSpPr/>
          <p:nvPr/>
        </p:nvSpPr>
        <p:spPr>
          <a:xfrm>
            <a:off x="5480787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5609676" y="1101489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5595434" y="1113948"/>
            <a:ext cx="7513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/>
          </a:p>
        </p:txBody>
      </p:sp>
      <p:grpSp>
        <p:nvGrpSpPr>
          <p:cNvPr id="84" name="Google Shape;84;p1"/>
          <p:cNvGrpSpPr/>
          <p:nvPr/>
        </p:nvGrpSpPr>
        <p:grpSpPr>
          <a:xfrm>
            <a:off x="8314700" y="2477423"/>
            <a:ext cx="965765" cy="952154"/>
            <a:chOff x="9428255" y="2067633"/>
            <a:chExt cx="965765" cy="952154"/>
          </a:xfrm>
        </p:grpSpPr>
        <p:sp>
          <p:nvSpPr>
            <p:cNvPr id="85" name="Google Shape;85;p1"/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9557364" y="2231288"/>
              <a:ext cx="751396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</a:t>
              </a:r>
              <a:r>
                <a:rPr lang="en-GB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</a:t>
              </a:r>
              <a:endParaRPr/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3951915" y="3084280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095058" y="3181368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074194" y="3226318"/>
            <a:ext cx="7513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Four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6307873" y="5304045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436982" y="541255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422520" y="5455329"/>
            <a:ext cx="7513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2759785" y="3920864"/>
            <a:ext cx="965765" cy="952154"/>
            <a:chOff x="2266024" y="4469297"/>
            <a:chExt cx="965765" cy="952154"/>
          </a:xfrm>
        </p:grpSpPr>
        <p:sp>
          <p:nvSpPr>
            <p:cNvPr id="95" name="Google Shape;95;p1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395133" y="4577805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2380671" y="4620581"/>
              <a:ext cx="751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/>
            </a:p>
          </p:txBody>
        </p:sp>
      </p:grpSp>
      <p:sp>
        <p:nvSpPr>
          <p:cNvPr id="98" name="Google Shape;98;p1"/>
          <p:cNvSpPr/>
          <p:nvPr/>
        </p:nvSpPr>
        <p:spPr>
          <a:xfrm>
            <a:off x="203746" y="2116382"/>
            <a:ext cx="1545787" cy="1674249"/>
          </a:xfrm>
          <a:prstGeom prst="wedgeRoundRectCallout">
            <a:avLst>
              <a:gd name="adj1" fmla="val 85244"/>
              <a:gd name="adj2" fmla="val 45317"/>
              <a:gd name="adj3" fmla="val 16667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Judaism – How important is it for Jewish people to do what God asks them to do? Christianity – Is forgiveness always possible?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/>
        </p:nvSpPr>
        <p:spPr>
          <a:xfrm>
            <a:off x="205484" y="604340"/>
            <a:ext cx="115584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 Opportunities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the beliefs, festivals and celebrations of Christianity</a:t>
            </a: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205483" y="2228671"/>
            <a:ext cx="1155842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 the key teachings and beliefs of a religion (eg: the resurrection)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 to religious figures and holy books to explain answers (eg: Mary and Joseph, the Bible)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religious buildings and explain how they are used (church)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some of the religious practices of both clerics and individuals (eg: communion)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 an understanding that personal experiences and feelings influence attitudes and actions.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religious symbolism in literature and art (especially the latter)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questions that have no universally agreed answers.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how beliefs about right and wrong affect people’s behaviour.</a:t>
            </a:r>
            <a:endParaRPr/>
          </a:p>
        </p:txBody>
      </p:sp>
      <p:sp>
        <p:nvSpPr>
          <p:cNvPr id="159" name="Google Shape;159;p4"/>
          <p:cNvSpPr txBox="1"/>
          <p:nvPr/>
        </p:nvSpPr>
        <p:spPr>
          <a:xfrm>
            <a:off x="390418" y="133796"/>
            <a:ext cx="10582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RE.  Year 5 Christianity (Autumn 2, Spring 2 and Summer 2)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205484" y="604340"/>
            <a:ext cx="115584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 Opportunities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at least two other religions (across the school) in depth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205483" y="2228671"/>
            <a:ext cx="1155842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 to religious figures and holy books to explain answers (eg: Muhammad and the Qran)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religious buildings and explain how they are used (eg: mosque)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some of the religious practices of both clerics and individuals (eg: hajj)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 an understanding that personal experiences and feelings influence attitudes and actions.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questions that have no universally agreed answers.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how beliefs about right and wrong affect people’s behaviour.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390418" y="133796"/>
            <a:ext cx="10582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RE.  Year 6 Islam (Autumn 1, Spring 1 and Summer 1)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/>
        </p:nvSpPr>
        <p:spPr>
          <a:xfrm>
            <a:off x="205484" y="604340"/>
            <a:ext cx="115584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 Opportunities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the beliefs, festivals and celebrations of Christianity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205483" y="2228671"/>
            <a:ext cx="1155842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 the key teachings and beliefs of a religion (eg: incarnation, the resurrection)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 to religious figures and holy books to explain answers (eg: Mary and Joseph, the Bible)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religious buildings and explain how they are used (church)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some of the religious practices of both clerics and individuals (eg: communion, marriage)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 an understanding that personal experiences and feelings influence attitudes and actions.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religious symbolism in literature and art (especially the latter)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questions that have no universally agreed answers.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how beliefs about right and wrong affect people’s behaviour.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390418" y="133796"/>
            <a:ext cx="10582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RE.  Year 6 Christianity (Autumn 2, Spring 2 and Summer 2)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af16ffa97_1_0"/>
          <p:cNvSpPr txBox="1"/>
          <p:nvPr/>
        </p:nvSpPr>
        <p:spPr>
          <a:xfrm>
            <a:off x="0" y="0"/>
            <a:ext cx="11865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3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Model for Religious Education -</a:t>
            </a:r>
            <a:r>
              <a:rPr lang="en-GB" sz="1300" b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Buckinghamshire Agreed Syllabus for Religious Education 2022-2027</a:t>
            </a:r>
            <a:endParaRPr sz="23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g13af16ffa97_1_0"/>
          <p:cNvSpPr txBox="1"/>
          <p:nvPr/>
        </p:nvSpPr>
        <p:spPr>
          <a:xfrm>
            <a:off x="396600" y="538800"/>
            <a:ext cx="108240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Key Stage 1 (KS1)</a:t>
            </a:r>
            <a:endParaRPr sz="13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Christianity plus one other Abrahamic religion in depth (the syllabus recommends Judaism)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With reference to one Dharmic tradition and non-religious backgrounds (not necessarily a specific non-religious worldview).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g13af16ffa97_1_0"/>
          <p:cNvSpPr txBox="1"/>
          <p:nvPr/>
        </p:nvSpPr>
        <p:spPr>
          <a:xfrm>
            <a:off x="163350" y="1557350"/>
            <a:ext cx="11865300" cy="51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Enquiries (referring back to the core questions):</a:t>
            </a:r>
            <a:endParaRPr sz="15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"/>
              <a:buAutoNum type="arabicPeriod"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does it mean to be me? (Who I am).  </a:t>
            </a:r>
            <a:r>
              <a:rPr lang="en-GB" sz="16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(first RE session in Autumn yr 1 and 2) </a:t>
            </a:r>
            <a:endParaRPr sz="16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"/>
              <a:buAutoNum type="arabicPeriod"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 important are the groups people belong to? (Belonging). </a:t>
            </a:r>
            <a:r>
              <a:rPr lang="en-GB" sz="16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Places of Worship (yr 1 &amp;2), Routines and Rituals (yr 1), Rules and Routines (yr 2)</a:t>
            </a:r>
            <a:endParaRPr sz="16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"/>
              <a:buAutoNum type="arabicPeriod"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makes some people so important? (Important people). </a:t>
            </a:r>
            <a:r>
              <a:rPr lang="en-GB" sz="16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Places or Worship (yr 1 &amp; 2) Ceremonies (yr2) Sacred stories (yr 1 &amp; 2) see below</a:t>
            </a:r>
            <a:endParaRPr sz="16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"/>
              <a:buAutoNum type="arabicPeriod"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Why are some places so important? (Important places). </a:t>
            </a:r>
            <a:r>
              <a:rPr lang="en-GB" sz="16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Places of Worship (yr 1 &amp;2) </a:t>
            </a:r>
            <a:endParaRPr sz="16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"/>
              <a:buAutoNum type="arabicPeriod"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makes some things sacred to some groups of people? (Special things). </a:t>
            </a:r>
            <a:r>
              <a:rPr lang="en-GB" sz="16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Places of worship </a:t>
            </a:r>
            <a:r>
              <a:rPr lang="en-GB" sz="1600" b="1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(yr 1 &amp;2) Ceremonies (yr2)</a:t>
            </a:r>
            <a:endParaRPr sz="16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"/>
              <a:buAutoNum type="arabicPeriod"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makes some stories so important to different people? (Sacred books). </a:t>
            </a:r>
            <a:r>
              <a:rPr lang="en-GB" sz="16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Sacred stories (see next slide)</a:t>
            </a:r>
            <a:endParaRPr sz="16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"/>
              <a:buAutoNum type="arabicPeriod"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Why is it important to look after our world? (The natural world). </a:t>
            </a:r>
            <a:r>
              <a:rPr lang="en-GB" sz="16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Creation stories (yr1), Caring for our natural world (yr2) , Harvest (yr 1 &amp;2), Sukkot (yr 2) , Sacred Stories (see next slide) </a:t>
            </a:r>
            <a:endParaRPr sz="16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"/>
              <a:buAutoNum type="arabicPeriod"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Why do we celebrate important occasions? (Special occasions). </a:t>
            </a:r>
            <a:r>
              <a:rPr lang="en-GB" sz="16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Ceremonies (yr 2), Gifts and Giving (yr 1). Beginnings and Endings (yr 2)</a:t>
            </a:r>
            <a:endParaRPr sz="16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exploring these questions, the children will also reflect on: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Their own sense of who they are and their uniqueness as a person in a family and community.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they believe, what they think is important, and how those influence their day-to-day lives.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13af16ffa97_1_0"/>
          <p:cNvSpPr txBox="1"/>
          <p:nvPr/>
        </p:nvSpPr>
        <p:spPr>
          <a:xfrm>
            <a:off x="371850" y="5305250"/>
            <a:ext cx="1112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af16ffa97_1_15"/>
          <p:cNvSpPr txBox="1"/>
          <p:nvPr/>
        </p:nvSpPr>
        <p:spPr>
          <a:xfrm>
            <a:off x="297450" y="3519900"/>
            <a:ext cx="113199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ear 2 Sacred Texts and Stories 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Caring for the natural world </a:t>
            </a:r>
            <a:r>
              <a:rPr lang="en-GB" sz="1700" b="1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Walnut and Watermelon (Islam), Saddathra and the Swan (Buddhist)</a:t>
            </a:r>
            <a:endParaRPr sz="1700" b="1">
              <a:solidFill>
                <a:srgbClr val="33333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Nativity Bible story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When Buddha was an elephant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Guru Nanak - Milk and the Jasmine Flower 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(Belonging )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Silver Needle 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(Important people)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Moses in the Desert 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(important people)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Sower of the Seeds harvest 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Natural world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The Lost Sheep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Hetty Humakah’s Hanukkah 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g13af16ffa97_1_15"/>
          <p:cNvSpPr txBox="1"/>
          <p:nvPr/>
        </p:nvSpPr>
        <p:spPr>
          <a:xfrm>
            <a:off x="413125" y="330500"/>
            <a:ext cx="109563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latin typeface="Century Gothic"/>
                <a:ea typeface="Century Gothic"/>
                <a:cs typeface="Century Gothic"/>
                <a:sym typeface="Century Gothic"/>
              </a:rPr>
              <a:t>Year 1 Sacred Texts and stories:</a:t>
            </a:r>
            <a:endParaRPr sz="19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Ant story (Islam)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 caring for the natual world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The crying Camel story (Islam)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 Important people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Good samaritan 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- caring for people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Noah’s Ark 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- natural world 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Boy ho thre sones at trees (Islam) 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 - important people 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umpkin Soup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 - caring for people 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Little Red Hen</a:t>
            </a: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 - caring for people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Be my guest story - caring for people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The good samaritan story - caring for people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/>
        </p:nvSpPr>
        <p:spPr>
          <a:xfrm>
            <a:off x="223207" y="115912"/>
            <a:ext cx="11745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Year 1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Topics taught: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Autumn Term – Harvest, Christian Beliefs, Gifts and Giving, Eid, Christmas story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Spring Term – Places of Worship, Easter Story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Summer Term - Religious Rituals – Salat, Puja, Holy, Communion</a:t>
            </a: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, Caring for other people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333333"/>
                </a:solidFill>
              </a:rPr>
              <a:t>Year 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333333"/>
                </a:solidFill>
              </a:rPr>
              <a:t>Topics taught: </a:t>
            </a:r>
            <a:r>
              <a:rPr lang="en-GB">
                <a:solidFill>
                  <a:schemeClr val="dk1"/>
                </a:solidFill>
              </a:rPr>
              <a:t>Caring for Our Natural World Harvest Festival, Sukkot, Hanukkah ;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Advent – Light and dark - Nativity story, Diwali story, Hanukkah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Places of Worship - Mosque, Gurwara, Buddhist temple ,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Beginnings and Endings - Easter, Baptism, Vaisakhi, Naam Karan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Ceremonies</a:t>
            </a:r>
            <a:r>
              <a:rPr lang="en-GB" sz="1500">
                <a:solidFill>
                  <a:schemeClr val="dk1"/>
                </a:solidFill>
              </a:rPr>
              <a:t>, Rules and Routines -</a:t>
            </a:r>
            <a:r>
              <a:rPr lang="en-GB" sz="1600">
                <a:solidFill>
                  <a:schemeClr val="dk1"/>
                </a:solidFill>
              </a:rPr>
              <a:t> </a:t>
            </a:r>
            <a:r>
              <a:rPr lang="en-GB" sz="1500">
                <a:solidFill>
                  <a:schemeClr val="dk1"/>
                </a:solidFill>
              </a:rPr>
              <a:t>Humanism, 10 Commandments Christianity, 5 Pillars of Islam, 5 K’s of Sikhism, Shabbat Judaism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af16ffa97_0_3"/>
          <p:cNvSpPr txBox="1"/>
          <p:nvPr/>
        </p:nvSpPr>
        <p:spPr>
          <a:xfrm>
            <a:off x="0" y="0"/>
            <a:ext cx="11865300" cy="5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Skills: </a:t>
            </a:r>
            <a:endParaRPr sz="16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Children should develop their knowledge and understanding of principal religions and worldviews. They learn to use subject-specific vocabulary, ask questions and begin to express their own views in response to what they’re taught.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Children are expected to:</a:t>
            </a:r>
            <a:endParaRPr>
              <a:solidFill>
                <a:schemeClr val="dk1"/>
              </a:solidFill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Recall and name different beliefs and practices, including festivals, forms of worship, rituals and ways of life, in order to find out about the meanings behind them.</a:t>
            </a:r>
            <a:endParaRPr>
              <a:solidFill>
                <a:schemeClr val="dk1"/>
              </a:solidFill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Retell and explore the meanings of some religious and moral stories, explore and discuss sacred writings and sources of wisdom, and recognise the traditions behind them.</a:t>
            </a:r>
            <a:endParaRPr>
              <a:solidFill>
                <a:schemeClr val="dk1"/>
              </a:solidFill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Recognise some of the symbols and actions that express a religious community’s way of life, looking at similarities between them.</a:t>
            </a:r>
            <a:endParaRPr>
              <a:solidFill>
                <a:schemeClr val="dk1"/>
              </a:solidFill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Ask and respond to questions about what individuals and communities do, and why, so they can identify what it means to be a part of a community.</a:t>
            </a:r>
            <a:endParaRPr>
              <a:solidFill>
                <a:schemeClr val="dk1"/>
              </a:solidFill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Observe and recount different ways of expressing identity and belonging.</a:t>
            </a:r>
            <a:endParaRPr>
              <a:solidFill>
                <a:schemeClr val="dk1"/>
              </a:solidFill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Notice and respond to some of the similarities between different religions and worldviews.</a:t>
            </a:r>
            <a:endParaRPr>
              <a:solidFill>
                <a:schemeClr val="dk1"/>
              </a:solidFill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Explore questions about belonging, meaning and truth so that they can express their own opinions and ideas in response, using words, music, art or poetry.</a:t>
            </a:r>
            <a:endParaRPr sz="1800">
              <a:solidFill>
                <a:srgbClr val="33333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Find out about and respond to examples of cooperation between people who are different.</a:t>
            </a:r>
            <a:endParaRPr>
              <a:solidFill>
                <a:schemeClr val="dk1"/>
              </a:solidFill>
            </a:endParaRPr>
          </a:p>
          <a:p>
            <a:pPr marL="0" lvl="0" indent="-101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</a:pPr>
            <a:r>
              <a:rPr lang="en-GB" sz="1600">
                <a:solidFill>
                  <a:srgbClr val="333333"/>
                </a:solidFill>
                <a:latin typeface="Nunito"/>
                <a:ea typeface="Nunito"/>
                <a:cs typeface="Nunito"/>
                <a:sym typeface="Nunito"/>
              </a:rPr>
              <a:t>Find out about questions of right and wrong and begin to develop and express their own opinions.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af16ffa97_1_21"/>
          <p:cNvSpPr txBox="1"/>
          <p:nvPr/>
        </p:nvSpPr>
        <p:spPr>
          <a:xfrm>
            <a:off x="0" y="0"/>
            <a:ext cx="11716500" cy="9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Over the course of LKS2, pupils will explore: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Christianity plus one different Abrahamic religion and one Dharmic tradition in depth. (The syllabus recommends Islam and Hindu Dharma.)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With reference to one other religious tradition and non-religious perspectives.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13af16ffa97_1_21"/>
          <p:cNvSpPr txBox="1"/>
          <p:nvPr/>
        </p:nvSpPr>
        <p:spPr>
          <a:xfrm>
            <a:off x="495750" y="1189825"/>
            <a:ext cx="9981300" cy="59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18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nquiries: (referring back to the core questions)</a:t>
            </a:r>
            <a:endParaRPr sz="18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 and why do people worship? </a:t>
            </a:r>
            <a:r>
              <a:rPr lang="en-GB" sz="19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(yr 3 Diwali, Christmas) (yr4 Judaism, Christianity)</a:t>
            </a:r>
            <a:endParaRPr sz="19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Are places of worship really needed? (Religious buildings). </a:t>
            </a:r>
            <a:r>
              <a:rPr lang="en-GB" sz="19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(yr4 Judaism, Chrisianity)</a:t>
            </a:r>
            <a:endParaRPr sz="19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holds communities together? (Religion in the community). (</a:t>
            </a:r>
            <a:r>
              <a:rPr lang="en-GB" sz="19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yr3  Diwali, River Ganges) (yr4 Judaism)</a:t>
            </a:r>
            <a:endParaRPr sz="19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 do religions express their beliefs about God? (Symbolism). </a:t>
            </a:r>
            <a:r>
              <a:rPr lang="en-GB" sz="19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(Yr3  Christmas, Brahman) (yr4 Judaism, Chrisianity)</a:t>
            </a:r>
            <a:endParaRPr sz="19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Why are sacred texts and holy books so important? (Sacred Texts). </a:t>
            </a:r>
            <a:r>
              <a:rPr lang="en-GB" sz="19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Yr3 Christmas, Miracles) Yr4 Judaism, Christmas Story </a:t>
            </a:r>
            <a:endParaRPr sz="19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Montserrat"/>
              <a:buChar char="●"/>
            </a:pPr>
            <a:r>
              <a:rPr lang="en-GB" sz="19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do our celebrations show about what we think is important in life? (Festivals) </a:t>
            </a:r>
            <a:r>
              <a:rPr lang="en-GB" sz="1900" b="1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(Yr3 Diwali, Christmas) (yr4 Chrisianity)</a:t>
            </a:r>
            <a:endParaRPr sz="1900" b="1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exploring these questions, the children will also reflect on: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Their own sense of who they are and their uniqueness as a person in a family, community, and world.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they believe, what they think is important and how these influences their day-to-day lives.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b3f55afb0_0_0"/>
          <p:cNvSpPr txBox="1"/>
          <p:nvPr/>
        </p:nvSpPr>
        <p:spPr>
          <a:xfrm>
            <a:off x="385000" y="385000"/>
            <a:ext cx="88311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Year 3: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Celebrating Diwali – A feeling of belonging?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Has Christianity lost its true meaning?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Could Jesus really heal people? Were these miracles or is there some other explanation? What is good about Good Friday?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can Brahman be everywhere and in everything?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Would visiting the River Ganges feel special to a non Hindu?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Year 4: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Judaism - Do sacred texts have to be “true” to help people understand their religion?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Christianity – What is the most significant part of the Nativity story for Christians today?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important is it for Jewish people to do what God asks them to do? Christianity – Is forgiveness always possible?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Judaism – What is the best way for a Jew to show commitment to God? Christianity – Do people need to go to church to show they are Christians?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af16ffa97_1_31"/>
          <p:cNvSpPr txBox="1"/>
          <p:nvPr/>
        </p:nvSpPr>
        <p:spPr>
          <a:xfrm>
            <a:off x="0" y="0"/>
            <a:ext cx="114852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Over the course of UKS2, pupils will explore: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Christianity plus one other Abrahamic religion and Dharmic tradition. These could be a continuation of LKS2, or different. (The syllabus recommends continuing with Islam and Hindu Dharma).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With reference to Humanism and other religious traditions as appropriate.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g13af16ffa97_1_31"/>
          <p:cNvSpPr txBox="1"/>
          <p:nvPr/>
        </p:nvSpPr>
        <p:spPr>
          <a:xfrm>
            <a:off x="347025" y="1272450"/>
            <a:ext cx="114852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Enquiries: (referring back to the core questions)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Why do religions or non-religious groups celebrate important moments in life? (Rites of Passage). (yr 5 Sikhism and Christianity)  (yr 6 Islam and Chrisitinity)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Why is pilgrimage so important to some religious communities? (Pilgrimage).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Why don’t all members of a religious or non-religious community believe and live in the same ways? (Diversity).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 did the religions and worldviews begin? (Founders and Prophets / Roots).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How does what we believe influence the way we should treat the world? (Creation and environment).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Montserrat"/>
              <a:buChar char="●"/>
            </a:pP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do the religious and non-religious worldviews teach about ‘the good life’? (Ethics).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exploring these aspects of the religions, the children will also reflect on: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Their own sense of who they are and their uniqueness as a person in a family, community, and world.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they believe, what they think is important, and how these influences their day-to-day living.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/>
        </p:nvSpPr>
        <p:spPr>
          <a:xfrm>
            <a:off x="205484" y="604340"/>
            <a:ext cx="115584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 Opportunities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at least two other religions (across the school) in depth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205483" y="2228671"/>
            <a:ext cx="1155842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 to religious figures and holy books to explain answers (eg: Guru Nanak and the Guru Granth Sahib)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religious buildings and explain how they are used (Gudwara)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some of the religious practices of both clerics and individuals (eg: daily worship)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 an understanding that personal experiences and feelings influence attitudes and actions.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questions that have no universally agreed answers.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how beliefs about right and wrong affect people’s behaviour.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390418" y="133796"/>
            <a:ext cx="10582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RE.  Year 5Sikhism (Autumn 1, Spring 1 and Summer 1)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FCC"/>
      </a:accent1>
      <a:accent2>
        <a:srgbClr val="CCFFCC"/>
      </a:accent2>
      <a:accent3>
        <a:srgbClr val="CCECFF"/>
      </a:accent3>
      <a:accent4>
        <a:srgbClr val="FFDBB7"/>
      </a:accent4>
      <a:accent5>
        <a:srgbClr val="CCCCFF"/>
      </a:accent5>
      <a:accent6>
        <a:srgbClr val="E6E7E5"/>
      </a:accent6>
      <a:hlink>
        <a:srgbClr val="023160"/>
      </a:hlink>
      <a:folHlink>
        <a:srgbClr val="0231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2491</Words>
  <Application>Microsoft Office PowerPoint</Application>
  <PresentationFormat>Widescreen</PresentationFormat>
  <Paragraphs>217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Nunito</vt:lpstr>
      <vt:lpstr>Tahoma</vt:lpstr>
      <vt:lpstr>Montserrat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Luff</dc:creator>
  <cp:lastModifiedBy>C. West</cp:lastModifiedBy>
  <cp:revision>2</cp:revision>
  <dcterms:created xsi:type="dcterms:W3CDTF">2019-09-21T06:16:16Z</dcterms:created>
  <dcterms:modified xsi:type="dcterms:W3CDTF">2022-09-20T10:50:55Z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0x010100D766E143519B884C85C9966678F39B15</vt:lpwstr>
  </property>
</Properties>
</file>