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Lst>
  <p:notesMasterIdLst>
    <p:notesMasterId r:id="rId17"/>
  </p:notesMasterIdLst>
  <p:sldIdLst>
    <p:sldId id="258" r:id="rId3"/>
    <p:sldId id="259" r:id="rId4"/>
    <p:sldId id="261" r:id="rId5"/>
    <p:sldId id="262" r:id="rId6"/>
    <p:sldId id="263" r:id="rId7"/>
    <p:sldId id="264" r:id="rId8"/>
    <p:sldId id="265" r:id="rId9"/>
    <p:sldId id="266" r:id="rId10"/>
    <p:sldId id="268" r:id="rId11"/>
    <p:sldId id="271" r:id="rId12"/>
    <p:sldId id="270" r:id="rId13"/>
    <p:sldId id="272" r:id="rId14"/>
    <p:sldId id="269" r:id="rId15"/>
    <p:sldId id="273" r:id="rId1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8700DA-23D6-E682-DD5E-29D571B2CD65}" v="1710" dt="2022-08-08T13:26:31.007"/>
    <p1510:client id="{13B1F5D8-4157-E6AF-7AB1-397AE7A33AF3}" v="113" dt="2022-08-27T06:05:03.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D80051-9645-4BFE-81BA-196C0B346506}" type="datetimeFigureOut">
              <a:t>9/12/2023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18AB3-C030-4967-90B4-47AB4D3F5895}" type="slidenum">
              <a:t>‹#›</a:t>
            </a:fld>
            <a:endParaRPr lang="en-GB"/>
          </a:p>
        </p:txBody>
      </p:sp>
    </p:spTree>
    <p:extLst>
      <p:ext uri="{BB962C8B-B14F-4D97-AF65-F5344CB8AC3E}">
        <p14:creationId xmlns:p14="http://schemas.microsoft.com/office/powerpoint/2010/main" val="111789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4183559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483813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521825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233767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22007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341872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149261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03016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809954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982216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870598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484863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9219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75817377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14695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31696439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90"/>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3247466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6"/>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23376623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662057964"/>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421302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7"/>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70"/>
            <a:ext cx="3854528" cy="2584449"/>
          </a:xfrm>
        </p:spPr>
        <p:txBody>
          <a:bodyPr>
            <a:normAutofit/>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20979819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1"/>
            <a:ext cx="8596668" cy="3845719"/>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9"/>
            <a:ext cx="8596667" cy="674024"/>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9/12/2023</a:t>
            </a:fld>
            <a:endParaRPr lang="en-US" dirty="0"/>
          </a:p>
        </p:txBody>
      </p:sp>
    </p:spTree>
    <p:extLst>
      <p:ext uri="{BB962C8B-B14F-4D97-AF65-F5344CB8AC3E}">
        <p14:creationId xmlns:p14="http://schemas.microsoft.com/office/powerpoint/2010/main" val="2209573287"/>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4128891094"/>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24" name="TextBox 23"/>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7730053"/>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9"/>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547147986"/>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24" name="TextBox 23"/>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1932433"/>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823873971"/>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348783688"/>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56216815"/>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4"/>
        <p:cNvGrpSpPr/>
        <p:nvPr/>
      </p:nvGrpSpPr>
      <p:grpSpPr>
        <a:xfrm>
          <a:off x="0" y="0"/>
          <a:ext cx="0" cy="0"/>
          <a:chOff x="0" y="0"/>
          <a:chExt cx="0" cy="0"/>
        </a:xfrm>
      </p:grpSpPr>
      <p:sp>
        <p:nvSpPr>
          <p:cNvPr id="15" name="Google Shape;15;p21"/>
          <p:cNvSpPr txBox="1">
            <a:spLocks noGrp="1"/>
          </p:cNvSpPr>
          <p:nvPr>
            <p:ph type="title"/>
          </p:nvPr>
        </p:nvSpPr>
        <p:spPr>
          <a:xfrm>
            <a:off x="415600" y="2867800"/>
            <a:ext cx="11360800" cy="1122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6" name="Google Shape;16;p2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extLst>
      <p:ext uri="{BB962C8B-B14F-4D97-AF65-F5344CB8AC3E}">
        <p14:creationId xmlns:p14="http://schemas.microsoft.com/office/powerpoint/2010/main" val="7460512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2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5"/>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0"/>
              </a:spcBef>
              <a:spcAft>
                <a:spcPts val="0"/>
              </a:spcAft>
              <a:buSzPts val="1400"/>
              <a:buChar char="○"/>
              <a:defRPr/>
            </a:lvl2pPr>
            <a:lvl3pPr marL="1828754" lvl="2" indent="-423323" algn="l">
              <a:lnSpc>
                <a:spcPct val="115000"/>
              </a:lnSpc>
              <a:spcBef>
                <a:spcPts val="0"/>
              </a:spcBef>
              <a:spcAft>
                <a:spcPts val="0"/>
              </a:spcAft>
              <a:buSzPts val="1400"/>
              <a:buChar char="■"/>
              <a:defRPr/>
            </a:lvl3pPr>
            <a:lvl4pPr marL="2438339" lvl="3" indent="-423323" algn="l">
              <a:lnSpc>
                <a:spcPct val="115000"/>
              </a:lnSpc>
              <a:spcBef>
                <a:spcPts val="0"/>
              </a:spcBef>
              <a:spcAft>
                <a:spcPts val="0"/>
              </a:spcAft>
              <a:buSzPts val="1400"/>
              <a:buChar char="●"/>
              <a:defRPr/>
            </a:lvl4pPr>
            <a:lvl5pPr marL="3047924" lvl="4" indent="-423323" algn="l">
              <a:lnSpc>
                <a:spcPct val="115000"/>
              </a:lnSpc>
              <a:spcBef>
                <a:spcPts val="0"/>
              </a:spcBef>
              <a:spcAft>
                <a:spcPts val="0"/>
              </a:spcAft>
              <a:buSzPts val="1400"/>
              <a:buChar char="○"/>
              <a:defRPr/>
            </a:lvl5pPr>
            <a:lvl6pPr marL="3657509" lvl="5" indent="-423323" algn="l">
              <a:lnSpc>
                <a:spcPct val="115000"/>
              </a:lnSpc>
              <a:spcBef>
                <a:spcPts val="0"/>
              </a:spcBef>
              <a:spcAft>
                <a:spcPts val="0"/>
              </a:spcAft>
              <a:buSzPts val="1400"/>
              <a:buChar char="■"/>
              <a:defRPr/>
            </a:lvl6pPr>
            <a:lvl7pPr marL="4267093" lvl="6" indent="-423323" algn="l">
              <a:lnSpc>
                <a:spcPct val="115000"/>
              </a:lnSpc>
              <a:spcBef>
                <a:spcPts val="0"/>
              </a:spcBef>
              <a:spcAft>
                <a:spcPts val="0"/>
              </a:spcAft>
              <a:buSzPts val="1400"/>
              <a:buChar char="●"/>
              <a:defRPr/>
            </a:lvl7pPr>
            <a:lvl8pPr marL="4876678" lvl="7" indent="-423323" algn="l">
              <a:lnSpc>
                <a:spcPct val="115000"/>
              </a:lnSpc>
              <a:spcBef>
                <a:spcPts val="0"/>
              </a:spcBef>
              <a:spcAft>
                <a:spcPts val="0"/>
              </a:spcAft>
              <a:buSzPts val="1400"/>
              <a:buChar char="○"/>
              <a:defRPr/>
            </a:lvl8pPr>
            <a:lvl9pPr marL="5486263" lvl="8" indent="-423323" algn="l">
              <a:lnSpc>
                <a:spcPct val="115000"/>
              </a:lnSpc>
              <a:spcBef>
                <a:spcPts val="0"/>
              </a:spcBef>
              <a:spcAft>
                <a:spcPts val="0"/>
              </a:spcAft>
              <a:buSzPts val="1400"/>
              <a:buChar char="■"/>
              <a:defRPr/>
            </a:lvl9pPr>
          </a:lstStyle>
          <a:p>
            <a:endParaRPr/>
          </a:p>
        </p:txBody>
      </p:sp>
      <p:sp>
        <p:nvSpPr>
          <p:cNvPr id="28" name="Google Shape;28;p2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extLst>
      <p:ext uri="{BB962C8B-B14F-4D97-AF65-F5344CB8AC3E}">
        <p14:creationId xmlns:p14="http://schemas.microsoft.com/office/powerpoint/2010/main" val="94936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lumns of text">
  <p:cSld name="Two columns of text">
    <p:spTree>
      <p:nvGrpSpPr>
        <p:cNvPr id="1" name="Shape 58"/>
        <p:cNvGrpSpPr/>
        <p:nvPr/>
      </p:nvGrpSpPr>
      <p:grpSpPr>
        <a:xfrm>
          <a:off x="0" y="0"/>
          <a:ext cx="0" cy="0"/>
          <a:chOff x="0" y="0"/>
          <a:chExt cx="0" cy="0"/>
        </a:xfrm>
      </p:grpSpPr>
      <p:sp>
        <p:nvSpPr>
          <p:cNvPr id="59" name="Google Shape;59;gec5bb89a78_0_119"/>
          <p:cNvSpPr txBox="1">
            <a:spLocks noGrp="1"/>
          </p:cNvSpPr>
          <p:nvPr>
            <p:ph type="body" idx="1"/>
          </p:nvPr>
        </p:nvSpPr>
        <p:spPr>
          <a:xfrm>
            <a:off x="838200" y="1"/>
            <a:ext cx="4302000" cy="345600"/>
          </a:xfrm>
          <a:prstGeom prst="rect">
            <a:avLst/>
          </a:prstGeom>
          <a:noFill/>
          <a:ln>
            <a:noFill/>
          </a:ln>
        </p:spPr>
        <p:txBody>
          <a:bodyPr spcFirstLastPara="1" wrap="square" lIns="0" tIns="0" rIns="0" bIns="0" anchor="ctr" anchorCtr="0">
            <a:normAutofit/>
          </a:bodyPr>
          <a:lstStyle>
            <a:lvl1pPr marL="609585" lvl="0" indent="-304792" algn="l" rtl="0">
              <a:lnSpc>
                <a:spcPct val="90000"/>
              </a:lnSpc>
              <a:spcBef>
                <a:spcPts val="1067"/>
              </a:spcBef>
              <a:spcAft>
                <a:spcPts val="0"/>
              </a:spcAft>
              <a:buSzPts val="800"/>
              <a:buFont typeface="Verdana"/>
              <a:buNone/>
              <a:defRPr sz="1067" b="1">
                <a:solidFill>
                  <a:schemeClr val="lt1"/>
                </a:solidFill>
              </a:defRPr>
            </a:lvl1pPr>
            <a:lvl2pPr marL="1219170" lvl="1" indent="-304792" algn="l" rtl="0">
              <a:lnSpc>
                <a:spcPct val="90000"/>
              </a:lnSpc>
              <a:spcBef>
                <a:spcPts val="533"/>
              </a:spcBef>
              <a:spcAft>
                <a:spcPts val="0"/>
              </a:spcAft>
              <a:buSzPts val="1800"/>
              <a:buFont typeface="Verdana"/>
              <a:buNone/>
              <a:defRPr/>
            </a:lvl2pPr>
            <a:lvl3pPr marL="1828754" lvl="2" indent="-304792" algn="l" rtl="0">
              <a:lnSpc>
                <a:spcPct val="90000"/>
              </a:lnSpc>
              <a:spcBef>
                <a:spcPts val="533"/>
              </a:spcBef>
              <a:spcAft>
                <a:spcPts val="0"/>
              </a:spcAft>
              <a:buSzPts val="1500"/>
              <a:buFont typeface="Verdana"/>
              <a:buNone/>
              <a:defRPr/>
            </a:lvl3pPr>
            <a:lvl4pPr marL="2438339" lvl="3" indent="-304792" algn="l" rtl="0">
              <a:lnSpc>
                <a:spcPct val="90000"/>
              </a:lnSpc>
              <a:spcBef>
                <a:spcPts val="533"/>
              </a:spcBef>
              <a:spcAft>
                <a:spcPts val="0"/>
              </a:spcAft>
              <a:buSzPts val="1400"/>
              <a:buFont typeface="Verdana"/>
              <a:buNone/>
              <a:defRPr/>
            </a:lvl4pPr>
            <a:lvl5pPr marL="3047924" lvl="4" indent="-304792" algn="l" rtl="0">
              <a:lnSpc>
                <a:spcPct val="90000"/>
              </a:lnSpc>
              <a:spcBef>
                <a:spcPts val="533"/>
              </a:spcBef>
              <a:spcAft>
                <a:spcPts val="0"/>
              </a:spcAft>
              <a:buSzPts val="1400"/>
              <a:buFont typeface="Verdana"/>
              <a:buNone/>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0" name="Google Shape;60;gec5bb89a78_0_119"/>
          <p:cNvSpPr txBox="1">
            <a:spLocks noGrp="1"/>
          </p:cNvSpPr>
          <p:nvPr>
            <p:ph type="title"/>
          </p:nvPr>
        </p:nvSpPr>
        <p:spPr>
          <a:xfrm>
            <a:off x="839788" y="708029"/>
            <a:ext cx="10515600" cy="1325600"/>
          </a:xfrm>
          <a:prstGeom prst="rect">
            <a:avLst/>
          </a:prstGeom>
          <a:noFill/>
          <a:ln>
            <a:noFill/>
          </a:ln>
        </p:spPr>
        <p:txBody>
          <a:bodyPr spcFirstLastPara="1" wrap="square" lIns="0" tIns="0" rIns="0" bIns="0" anchor="ctr" anchorCtr="0">
            <a:normAutofit/>
          </a:bodyPr>
          <a:lstStyle>
            <a:lvl1pPr lvl="0" algn="l" rtl="0">
              <a:lnSpc>
                <a:spcPct val="90000"/>
              </a:lnSpc>
              <a:spcBef>
                <a:spcPts val="0"/>
              </a:spcBef>
              <a:spcAft>
                <a:spcPts val="0"/>
              </a:spcAft>
              <a:buClr>
                <a:srgbClr val="4B26F4"/>
              </a:buClr>
              <a:buSzPts val="2700"/>
              <a:buFont typeface="Verdana"/>
              <a:buNone/>
              <a:defRPr sz="3600" b="1" i="0">
                <a:solidFill>
                  <a:srgbClr val="4B26F4"/>
                </a:solidFill>
                <a:latin typeface="Verdana"/>
                <a:ea typeface="Verdana"/>
                <a:cs typeface="Verdana"/>
                <a:sym typeface="Verdana"/>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1" name="Google Shape;61;gec5bb89a78_0_119"/>
          <p:cNvSpPr txBox="1">
            <a:spLocks noGrp="1"/>
          </p:cNvSpPr>
          <p:nvPr>
            <p:ph type="body" idx="2"/>
          </p:nvPr>
        </p:nvSpPr>
        <p:spPr>
          <a:xfrm>
            <a:off x="839788" y="2024067"/>
            <a:ext cx="5158000" cy="824000"/>
          </a:xfrm>
          <a:prstGeom prst="rect">
            <a:avLst/>
          </a:prstGeom>
          <a:noFill/>
          <a:ln>
            <a:noFill/>
          </a:ln>
        </p:spPr>
        <p:txBody>
          <a:bodyPr spcFirstLastPara="1" wrap="square" lIns="0" tIns="0" rIns="0" bIns="0" anchor="b" anchorCtr="0">
            <a:normAutofit/>
          </a:bodyPr>
          <a:lstStyle>
            <a:lvl1pPr marL="609585" lvl="0" indent="-304792" algn="l" rtl="0">
              <a:lnSpc>
                <a:spcPct val="90000"/>
              </a:lnSpc>
              <a:spcBef>
                <a:spcPts val="1067"/>
              </a:spcBef>
              <a:spcAft>
                <a:spcPts val="0"/>
              </a:spcAft>
              <a:buSzPts val="1800"/>
              <a:buNone/>
              <a:defRPr sz="2400" b="0" i="0">
                <a:solidFill>
                  <a:srgbClr val="4B26F4"/>
                </a:solidFill>
                <a:latin typeface="Verdana"/>
                <a:ea typeface="Verdana"/>
                <a:cs typeface="Verdana"/>
                <a:sym typeface="Verdana"/>
              </a:defRPr>
            </a:lvl1pPr>
            <a:lvl2pPr marL="1219170" lvl="1" indent="-304792" algn="l" rtl="0">
              <a:lnSpc>
                <a:spcPct val="90000"/>
              </a:lnSpc>
              <a:spcBef>
                <a:spcPts val="533"/>
              </a:spcBef>
              <a:spcAft>
                <a:spcPts val="0"/>
              </a:spcAft>
              <a:buSzPts val="1500"/>
              <a:buNone/>
              <a:defRPr sz="2000" b="1"/>
            </a:lvl2pPr>
            <a:lvl3pPr marL="1828754" lvl="2" indent="-304792" algn="l" rtl="0">
              <a:lnSpc>
                <a:spcPct val="90000"/>
              </a:lnSpc>
              <a:spcBef>
                <a:spcPts val="533"/>
              </a:spcBef>
              <a:spcAft>
                <a:spcPts val="0"/>
              </a:spcAft>
              <a:buSzPts val="1400"/>
              <a:buNone/>
              <a:defRPr sz="1867" b="1"/>
            </a:lvl3pPr>
            <a:lvl4pPr marL="2438339" lvl="3" indent="-304792" algn="l" rtl="0">
              <a:lnSpc>
                <a:spcPct val="90000"/>
              </a:lnSpc>
              <a:spcBef>
                <a:spcPts val="533"/>
              </a:spcBef>
              <a:spcAft>
                <a:spcPts val="0"/>
              </a:spcAft>
              <a:buSzPts val="1200"/>
              <a:buNone/>
              <a:defRPr sz="1600" b="1"/>
            </a:lvl4pPr>
            <a:lvl5pPr marL="3047924" lvl="4" indent="-304792" algn="l" rtl="0">
              <a:lnSpc>
                <a:spcPct val="90000"/>
              </a:lnSpc>
              <a:spcBef>
                <a:spcPts val="533"/>
              </a:spcBef>
              <a:spcAft>
                <a:spcPts val="0"/>
              </a:spcAft>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sp>
        <p:nvSpPr>
          <p:cNvPr id="62" name="Google Shape;62;gec5bb89a78_0_119"/>
          <p:cNvSpPr txBox="1">
            <a:spLocks noGrp="1"/>
          </p:cNvSpPr>
          <p:nvPr>
            <p:ph type="body" idx="3"/>
          </p:nvPr>
        </p:nvSpPr>
        <p:spPr>
          <a:xfrm>
            <a:off x="839788" y="2847979"/>
            <a:ext cx="5158000" cy="7476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3" name="Google Shape;63;gec5bb89a78_0_119"/>
          <p:cNvSpPr txBox="1">
            <a:spLocks noGrp="1"/>
          </p:cNvSpPr>
          <p:nvPr>
            <p:ph type="body" idx="4"/>
          </p:nvPr>
        </p:nvSpPr>
        <p:spPr>
          <a:xfrm>
            <a:off x="6172200" y="2024067"/>
            <a:ext cx="5183200" cy="824000"/>
          </a:xfrm>
          <a:prstGeom prst="rect">
            <a:avLst/>
          </a:prstGeom>
          <a:noFill/>
          <a:ln>
            <a:noFill/>
          </a:ln>
        </p:spPr>
        <p:txBody>
          <a:bodyPr spcFirstLastPara="1" wrap="square" lIns="0" tIns="0" rIns="0" bIns="0" anchor="b" anchorCtr="0">
            <a:normAutofit/>
          </a:bodyPr>
          <a:lstStyle>
            <a:lvl1pPr marL="609585" lvl="0" indent="-304792" algn="l" rtl="0">
              <a:lnSpc>
                <a:spcPct val="90000"/>
              </a:lnSpc>
              <a:spcBef>
                <a:spcPts val="1067"/>
              </a:spcBef>
              <a:spcAft>
                <a:spcPts val="0"/>
              </a:spcAft>
              <a:buSzPts val="1800"/>
              <a:buNone/>
              <a:defRPr sz="2400" b="0" i="0">
                <a:solidFill>
                  <a:srgbClr val="4B26F4"/>
                </a:solidFill>
                <a:latin typeface="Verdana"/>
                <a:ea typeface="Verdana"/>
                <a:cs typeface="Verdana"/>
                <a:sym typeface="Verdana"/>
              </a:defRPr>
            </a:lvl1pPr>
            <a:lvl2pPr marL="1219170" lvl="1" indent="-304792" algn="l" rtl="0">
              <a:lnSpc>
                <a:spcPct val="90000"/>
              </a:lnSpc>
              <a:spcBef>
                <a:spcPts val="533"/>
              </a:spcBef>
              <a:spcAft>
                <a:spcPts val="0"/>
              </a:spcAft>
              <a:buSzPts val="1500"/>
              <a:buNone/>
              <a:defRPr sz="2000" b="1"/>
            </a:lvl2pPr>
            <a:lvl3pPr marL="1828754" lvl="2" indent="-304792" algn="l" rtl="0">
              <a:lnSpc>
                <a:spcPct val="90000"/>
              </a:lnSpc>
              <a:spcBef>
                <a:spcPts val="533"/>
              </a:spcBef>
              <a:spcAft>
                <a:spcPts val="0"/>
              </a:spcAft>
              <a:buSzPts val="1400"/>
              <a:buNone/>
              <a:defRPr sz="1867" b="1"/>
            </a:lvl3pPr>
            <a:lvl4pPr marL="2438339" lvl="3" indent="-304792" algn="l" rtl="0">
              <a:lnSpc>
                <a:spcPct val="90000"/>
              </a:lnSpc>
              <a:spcBef>
                <a:spcPts val="533"/>
              </a:spcBef>
              <a:spcAft>
                <a:spcPts val="0"/>
              </a:spcAft>
              <a:buSzPts val="1200"/>
              <a:buNone/>
              <a:defRPr sz="1600" b="1"/>
            </a:lvl4pPr>
            <a:lvl5pPr marL="3047924" lvl="4" indent="-304792" algn="l" rtl="0">
              <a:lnSpc>
                <a:spcPct val="90000"/>
              </a:lnSpc>
              <a:spcBef>
                <a:spcPts val="533"/>
              </a:spcBef>
              <a:spcAft>
                <a:spcPts val="0"/>
              </a:spcAft>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sp>
        <p:nvSpPr>
          <p:cNvPr id="64" name="Google Shape;64;gec5bb89a78_0_119"/>
          <p:cNvSpPr txBox="1">
            <a:spLocks noGrp="1"/>
          </p:cNvSpPr>
          <p:nvPr>
            <p:ph type="body" idx="5"/>
          </p:nvPr>
        </p:nvSpPr>
        <p:spPr>
          <a:xfrm>
            <a:off x="6172200" y="2847979"/>
            <a:ext cx="5158000" cy="7476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5" name="Google Shape;65;gec5bb89a78_0_119"/>
          <p:cNvSpPr txBox="1">
            <a:spLocks noGrp="1"/>
          </p:cNvSpPr>
          <p:nvPr>
            <p:ph type="body" idx="6"/>
          </p:nvPr>
        </p:nvSpPr>
        <p:spPr>
          <a:xfrm>
            <a:off x="839788" y="3929901"/>
            <a:ext cx="5158000" cy="3220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1" i="0">
                <a:solidFill>
                  <a:srgbClr val="DB4575"/>
                </a:solidFill>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6" name="Google Shape;66;gec5bb89a78_0_119"/>
          <p:cNvSpPr txBox="1">
            <a:spLocks noGrp="1"/>
          </p:cNvSpPr>
          <p:nvPr>
            <p:ph type="body" idx="7"/>
          </p:nvPr>
        </p:nvSpPr>
        <p:spPr>
          <a:xfrm>
            <a:off x="839788" y="4354889"/>
            <a:ext cx="5158000" cy="2312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900"/>
              <a:buNone/>
              <a:defRPr sz="1200"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7" name="Google Shape;67;gec5bb89a78_0_119"/>
          <p:cNvSpPr txBox="1">
            <a:spLocks noGrp="1"/>
          </p:cNvSpPr>
          <p:nvPr>
            <p:ph type="body" idx="8"/>
          </p:nvPr>
        </p:nvSpPr>
        <p:spPr>
          <a:xfrm>
            <a:off x="6172200" y="3929901"/>
            <a:ext cx="5158000" cy="3220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1" i="0">
                <a:solidFill>
                  <a:srgbClr val="DB4575"/>
                </a:solidFill>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8" name="Google Shape;68;gec5bb89a78_0_119"/>
          <p:cNvSpPr txBox="1">
            <a:spLocks noGrp="1"/>
          </p:cNvSpPr>
          <p:nvPr>
            <p:ph type="body" idx="9"/>
          </p:nvPr>
        </p:nvSpPr>
        <p:spPr>
          <a:xfrm>
            <a:off x="6172200" y="4354889"/>
            <a:ext cx="5158000" cy="2312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900"/>
              <a:buNone/>
              <a:defRPr sz="1200"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122784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12/09/2023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12/09/2023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3"/>
          </p:nvPr>
        </p:nvSpPr>
        <p:spPr>
          <a:xfrm>
            <a:off x="677335"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4" y="6041363"/>
            <a:ext cx="683339" cy="365125"/>
          </a:xfrm>
          <a:prstGeom prst="rect">
            <a:avLst/>
          </a:prstGeom>
        </p:spPr>
        <p:txBody>
          <a:bodyPr vert="horz" lIns="91440" tIns="45720" rIns="91440" bIns="45720" rtlCol="0" anchor="ctr"/>
          <a:lstStyle>
            <a:lvl1pPr algn="r">
              <a:defRPr sz="900">
                <a:solidFill>
                  <a:schemeClr val="accent1"/>
                </a:solidFill>
              </a:defRPr>
            </a:lvl1p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301184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Lst>
  <p:hf sldNum="0" hdr="0" ftr="0" dt="0"/>
  <p:txStyles>
    <p:titleStyle>
      <a:lvl1pPr algn="l" defTabSz="457189"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4793842" y="1728062"/>
            <a:ext cx="5656978" cy="3213413"/>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fontScale="85000" lnSpcReduction="20000"/>
          </a:bodyPr>
          <a:lstStyle/>
          <a:p>
            <a:pPr defTabSz="457200">
              <a:lnSpc>
                <a:spcPct val="90000"/>
              </a:lnSpc>
              <a:spcBef>
                <a:spcPct val="0"/>
              </a:spcBef>
              <a:spcAft>
                <a:spcPts val="600"/>
              </a:spcAft>
            </a:pPr>
            <a:r>
              <a:rPr lang="en-US" sz="4400" dirty="0">
                <a:solidFill>
                  <a:schemeClr val="accent2">
                    <a:lumMod val="50000"/>
                  </a:schemeClr>
                </a:solidFill>
                <a:latin typeface="+mj-lt"/>
                <a:ea typeface="+mj-ea"/>
                <a:cs typeface="+mj-cs"/>
              </a:rPr>
              <a:t>'Meet The Teacher'</a:t>
            </a:r>
          </a:p>
          <a:p>
            <a:pPr defTabSz="457200">
              <a:lnSpc>
                <a:spcPct val="90000"/>
              </a:lnSpc>
              <a:spcBef>
                <a:spcPct val="0"/>
              </a:spcBef>
              <a:spcAft>
                <a:spcPts val="600"/>
              </a:spcAft>
            </a:pPr>
            <a:r>
              <a:rPr lang="en-US" sz="4400" dirty="0">
                <a:solidFill>
                  <a:schemeClr val="accent2">
                    <a:lumMod val="50000"/>
                  </a:schemeClr>
                </a:solidFill>
                <a:latin typeface="+mj-lt"/>
                <a:ea typeface="+mj-ea"/>
                <a:cs typeface="+mj-cs"/>
              </a:rPr>
              <a:t>September 2023</a:t>
            </a:r>
          </a:p>
          <a:p>
            <a:pPr defTabSz="457200">
              <a:lnSpc>
                <a:spcPct val="90000"/>
              </a:lnSpc>
              <a:spcBef>
                <a:spcPct val="0"/>
              </a:spcBef>
              <a:spcAft>
                <a:spcPts val="600"/>
              </a:spcAft>
            </a:pPr>
            <a:r>
              <a:rPr lang="en-US" sz="4400" dirty="0">
                <a:solidFill>
                  <a:schemeClr val="accent2">
                    <a:lumMod val="50000"/>
                  </a:schemeClr>
                </a:solidFill>
                <a:latin typeface="+mj-lt"/>
                <a:ea typeface="+mj-ea"/>
                <a:cs typeface="+mj-cs"/>
              </a:rPr>
              <a:t>Welcome to Year 2</a:t>
            </a:r>
          </a:p>
          <a:p>
            <a:pPr defTabSz="457200">
              <a:lnSpc>
                <a:spcPct val="90000"/>
              </a:lnSpc>
              <a:spcBef>
                <a:spcPct val="0"/>
              </a:spcBef>
              <a:spcAft>
                <a:spcPts val="600"/>
              </a:spcAft>
            </a:pPr>
            <a:endParaRPr lang="en-US" sz="4400" dirty="0">
              <a:solidFill>
                <a:schemeClr val="accent2">
                  <a:lumMod val="50000"/>
                </a:schemeClr>
              </a:solidFill>
              <a:latin typeface="+mj-lt"/>
              <a:ea typeface="+mj-ea"/>
              <a:cs typeface="+mj-cs"/>
            </a:endParaRPr>
          </a:p>
          <a:p>
            <a:pPr defTabSz="457200">
              <a:lnSpc>
                <a:spcPct val="90000"/>
              </a:lnSpc>
              <a:spcBef>
                <a:spcPct val="0"/>
              </a:spcBef>
              <a:spcAft>
                <a:spcPts val="600"/>
              </a:spcAft>
            </a:pPr>
            <a:r>
              <a:rPr lang="en-US" sz="3200" dirty="0" err="1">
                <a:solidFill>
                  <a:schemeClr val="accent2">
                    <a:lumMod val="50000"/>
                  </a:schemeClr>
                </a:solidFill>
                <a:latin typeface="+mj-lt"/>
                <a:ea typeface="+mj-ea"/>
                <a:cs typeface="+mj-cs"/>
              </a:rPr>
              <a:t>Mrs</a:t>
            </a:r>
            <a:r>
              <a:rPr lang="en-US" sz="3200" dirty="0">
                <a:solidFill>
                  <a:schemeClr val="accent2">
                    <a:lumMod val="50000"/>
                  </a:schemeClr>
                </a:solidFill>
                <a:latin typeface="+mj-lt"/>
                <a:ea typeface="+mj-ea"/>
                <a:cs typeface="+mj-cs"/>
              </a:rPr>
              <a:t> Rankin and </a:t>
            </a:r>
            <a:r>
              <a:rPr lang="en-US" sz="3200" dirty="0" err="1">
                <a:solidFill>
                  <a:schemeClr val="accent2">
                    <a:lumMod val="50000"/>
                  </a:schemeClr>
                </a:solidFill>
                <a:latin typeface="+mj-lt"/>
                <a:ea typeface="+mj-ea"/>
                <a:cs typeface="+mj-cs"/>
              </a:rPr>
              <a:t>Mrs</a:t>
            </a:r>
            <a:r>
              <a:rPr lang="en-US" sz="3200" dirty="0">
                <a:solidFill>
                  <a:schemeClr val="accent2">
                    <a:lumMod val="50000"/>
                  </a:schemeClr>
                </a:solidFill>
                <a:latin typeface="+mj-lt"/>
                <a:ea typeface="+mj-ea"/>
                <a:cs typeface="+mj-cs"/>
              </a:rPr>
              <a:t> Craven</a:t>
            </a:r>
          </a:p>
          <a:p>
            <a:pPr defTabSz="457200">
              <a:lnSpc>
                <a:spcPct val="90000"/>
              </a:lnSpc>
              <a:spcBef>
                <a:spcPct val="0"/>
              </a:spcBef>
              <a:spcAft>
                <a:spcPts val="600"/>
              </a:spcAft>
            </a:pPr>
            <a:r>
              <a:rPr lang="en-US" sz="3200" dirty="0" err="1">
                <a:solidFill>
                  <a:schemeClr val="accent2">
                    <a:lumMod val="50000"/>
                  </a:schemeClr>
                </a:solidFill>
                <a:latin typeface="+mj-lt"/>
                <a:ea typeface="+mj-ea"/>
                <a:cs typeface="+mj-cs"/>
              </a:rPr>
              <a:t>Mrs</a:t>
            </a:r>
            <a:r>
              <a:rPr lang="en-US" sz="3200" dirty="0">
                <a:solidFill>
                  <a:schemeClr val="accent2">
                    <a:lumMod val="50000"/>
                  </a:schemeClr>
                </a:solidFill>
                <a:latin typeface="+mj-lt"/>
                <a:ea typeface="+mj-ea"/>
                <a:cs typeface="+mj-cs"/>
              </a:rPr>
              <a:t> Parke</a:t>
            </a:r>
          </a:p>
          <a:p>
            <a:pPr defTabSz="457200">
              <a:lnSpc>
                <a:spcPct val="90000"/>
              </a:lnSpc>
              <a:spcBef>
                <a:spcPct val="0"/>
              </a:spcBef>
              <a:spcAft>
                <a:spcPts val="600"/>
              </a:spcAft>
            </a:pPr>
            <a:r>
              <a:rPr lang="en-US" sz="3200" dirty="0" err="1">
                <a:solidFill>
                  <a:schemeClr val="accent2">
                    <a:lumMod val="50000"/>
                  </a:schemeClr>
                </a:solidFill>
                <a:latin typeface="+mj-lt"/>
                <a:ea typeface="+mj-ea"/>
                <a:cs typeface="+mj-cs"/>
              </a:rPr>
              <a:t>Mrs</a:t>
            </a:r>
            <a:r>
              <a:rPr lang="en-US" sz="3200" dirty="0">
                <a:solidFill>
                  <a:schemeClr val="accent2">
                    <a:lumMod val="50000"/>
                  </a:schemeClr>
                </a:solidFill>
                <a:latin typeface="+mj-lt"/>
                <a:ea typeface="+mj-ea"/>
                <a:cs typeface="+mj-cs"/>
              </a:rPr>
              <a:t> Reading</a:t>
            </a:r>
          </a:p>
          <a:p>
            <a:pPr defTabSz="457200">
              <a:lnSpc>
                <a:spcPct val="90000"/>
              </a:lnSpc>
              <a:spcBef>
                <a:spcPct val="0"/>
              </a:spcBef>
              <a:spcAft>
                <a:spcPts val="600"/>
              </a:spcAft>
            </a:pPr>
            <a:endParaRPr lang="en-US" dirty="0">
              <a:solidFill>
                <a:srgbClr val="FF0000"/>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Picture 3" descr="A picture containing text&#10;&#10;Description automatically generated">
            <a:extLst>
              <a:ext uri="{FF2B5EF4-FFF2-40B4-BE49-F238E27FC236}">
                <a16:creationId xmlns:a16="http://schemas.microsoft.com/office/drawing/2014/main" id="{A6A8F39C-700E-A831-3443-6C5C15A40803}"/>
              </a:ext>
            </a:extLst>
          </p:cNvPr>
          <p:cNvPicPr>
            <a:picLocks noChangeAspect="1"/>
          </p:cNvPicPr>
          <p:nvPr/>
        </p:nvPicPr>
        <p:blipFill>
          <a:blip r:embed="rId3"/>
          <a:stretch>
            <a:fillRect/>
          </a:stretch>
        </p:blipFill>
        <p:spPr>
          <a:xfrm>
            <a:off x="888604" y="1298514"/>
            <a:ext cx="3765692" cy="4268942"/>
          </a:xfrm>
          <a:prstGeom prst="rect">
            <a:avLst/>
          </a:prstGeom>
        </p:spPr>
      </p:pic>
    </p:spTree>
    <p:extLst>
      <p:ext uri="{BB962C8B-B14F-4D97-AF65-F5344CB8AC3E}">
        <p14:creationId xmlns:p14="http://schemas.microsoft.com/office/powerpoint/2010/main" val="420296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marL="0" marR="0" lvl="0" indent="0" algn="ctr" defTabSz="457200" rtl="0" eaLnBrk="1" fontAlgn="auto" latinLnBrk="0" hangingPunct="1">
              <a:lnSpc>
                <a:spcPct val="90000"/>
              </a:lnSpc>
              <a:spcBef>
                <a:spcPct val="0"/>
              </a:spcBef>
              <a:spcAft>
                <a:spcPts val="600"/>
              </a:spcAft>
              <a:buClrTx/>
              <a:buSzTx/>
              <a:buFontTx/>
              <a:buNone/>
              <a:tabLst/>
              <a:defRPr/>
            </a:pPr>
            <a:r>
              <a:rPr kumimoji="0" lang="en-US" sz="4400" b="0" i="0" u="none" strike="noStrike" kern="1200" cap="none" spc="0" normalizeH="0" baseline="0" noProof="0" dirty="0">
                <a:ln>
                  <a:noFill/>
                </a:ln>
                <a:solidFill>
                  <a:srgbClr val="2E83C3">
                    <a:lumMod val="50000"/>
                  </a:srgbClr>
                </a:solidFill>
                <a:effectLst/>
                <a:uLnTx/>
                <a:uFillTx/>
                <a:latin typeface="Trebuchet MS"/>
                <a:ea typeface="+mn-ea"/>
                <a:cs typeface="+mn-cs"/>
              </a:rPr>
              <a:t>End of Key Stage 1 Assessment</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600"/>
              <a:buFontTx/>
              <a:buNone/>
              <a:tabLst/>
              <a:defRPr/>
            </a:pPr>
            <a:endParaRPr kumimoji="0" sz="4800" b="0" i="0" u="none" strike="noStrike" kern="1200" cap="none" spc="0" normalizeH="0" baseline="0" noProof="0">
              <a:ln>
                <a:noFill/>
              </a:ln>
              <a:solidFill>
                <a:srgbClr val="B5121B"/>
              </a:solidFill>
              <a:effectLst/>
              <a:uLnTx/>
              <a:uFillTx/>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53061" y="1179146"/>
            <a:ext cx="11477621"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lvl="0" indent="-457200">
              <a:buFont typeface="Arial"/>
              <a:buChar char="•"/>
            </a:pPr>
            <a:r>
              <a:rPr lang="en-GB" sz="2400" dirty="0">
                <a:solidFill>
                  <a:srgbClr val="2E83C3">
                    <a:lumMod val="50000"/>
                  </a:srgbClr>
                </a:solidFill>
                <a:ea typeface="+mn-lt"/>
                <a:cs typeface="+mn-lt"/>
              </a:rPr>
              <a:t>Pupils are no longer required to sit national curriculum tests in English and Mathematics (SATs).  </a:t>
            </a:r>
          </a:p>
          <a:p>
            <a:pPr lvl="0"/>
            <a:endParaRPr lang="en-GB" sz="2400" dirty="0">
              <a:solidFill>
                <a:srgbClr val="2E83C3">
                  <a:lumMod val="50000"/>
                </a:srgbClr>
              </a:solidFill>
              <a:ea typeface="+mn-lt"/>
              <a:cs typeface="+mn-lt"/>
            </a:endParaRPr>
          </a:p>
          <a:p>
            <a:pPr marL="342900" lvl="0" indent="-342900">
              <a:buFont typeface="Arial" panose="020B0604020202020204" pitchFamily="34" charset="0"/>
              <a:buChar char="•"/>
            </a:pPr>
            <a:r>
              <a:rPr lang="en-GB" sz="2400" dirty="0">
                <a:solidFill>
                  <a:srgbClr val="2E83C3">
                    <a:lumMod val="50000"/>
                  </a:srgbClr>
                </a:solidFill>
                <a:ea typeface="+mn-lt"/>
                <a:cs typeface="+mn-lt"/>
              </a:rPr>
              <a:t>To help inform a judgement on how your child is progressing at the end of this key stage the children will now complete PIRA (reading) and PUMA (maths) assessments along with Years 1 – 5. </a:t>
            </a:r>
          </a:p>
          <a:p>
            <a:pPr lvl="0"/>
            <a:r>
              <a:rPr lang="en-GB" sz="2400" dirty="0">
                <a:solidFill>
                  <a:srgbClr val="2E83C3">
                    <a:lumMod val="50000"/>
                  </a:srgbClr>
                </a:solidFill>
                <a:ea typeface="+mn-lt"/>
                <a:cs typeface="+mn-lt"/>
              </a:rPr>
              <a:t> </a:t>
            </a:r>
          </a:p>
          <a:p>
            <a:pPr marL="457200" lvl="0" indent="-457200">
              <a:buFont typeface="Arial"/>
              <a:buChar char="•"/>
            </a:pPr>
            <a:r>
              <a:rPr lang="en-GB" sz="2400" dirty="0">
                <a:solidFill>
                  <a:srgbClr val="2E83C3">
                    <a:lumMod val="50000"/>
                  </a:srgbClr>
                </a:solidFill>
                <a:ea typeface="+mn-lt"/>
                <a:cs typeface="+mn-lt"/>
              </a:rPr>
              <a:t>The results from these tests, along with the work your child has done throughout the year, will help me reach an understanding about how your child is progressing at the end of key stage 1.</a:t>
            </a:r>
          </a:p>
          <a:p>
            <a:pPr marL="457200" lvl="0" indent="-457200">
              <a:buFont typeface="Arial"/>
              <a:buChar char="•"/>
            </a:pPr>
            <a:endParaRPr lang="en-GB" sz="2400" dirty="0">
              <a:solidFill>
                <a:srgbClr val="2E83C3">
                  <a:lumMod val="50000"/>
                </a:srgbClr>
              </a:solidFill>
              <a:ea typeface="+mn-lt"/>
              <a:cs typeface="+mn-lt"/>
            </a:endParaRPr>
          </a:p>
          <a:p>
            <a:pPr marL="457200" lvl="0" indent="-457200">
              <a:buFont typeface="Arial"/>
              <a:buChar char="•"/>
            </a:pPr>
            <a:r>
              <a:rPr lang="en-GB" sz="2400" dirty="0">
                <a:solidFill>
                  <a:srgbClr val="2E83C3">
                    <a:lumMod val="50000"/>
                  </a:srgbClr>
                </a:solidFill>
                <a:ea typeface="+mn-lt"/>
                <a:cs typeface="+mn-lt"/>
              </a:rPr>
              <a:t>Teacher assessment judgements will be reported to you by the end of the summer term.</a:t>
            </a:r>
          </a:p>
        </p:txBody>
      </p:sp>
    </p:spTree>
    <p:extLst>
      <p:ext uri="{BB962C8B-B14F-4D97-AF65-F5344CB8AC3E}">
        <p14:creationId xmlns:p14="http://schemas.microsoft.com/office/powerpoint/2010/main" val="4001443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ea typeface="+mj-ea"/>
                <a:cs typeface="+mj-cs"/>
              </a:rPr>
              <a:t>How can parents help?</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77515" y="1232296"/>
            <a:ext cx="10537028"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dirty="0">
                <a:solidFill>
                  <a:schemeClr val="accent2">
                    <a:lumMod val="50000"/>
                  </a:schemeClr>
                </a:solidFill>
                <a:ea typeface="+mn-lt"/>
                <a:cs typeface="+mn-lt"/>
              </a:rPr>
              <a:t>Read, read and read some more! </a:t>
            </a:r>
          </a:p>
          <a:p>
            <a:pPr marL="285750" indent="-285750">
              <a:buFont typeface="Symbol,Sans-Serif"/>
              <a:buChar char="•"/>
            </a:pPr>
            <a:endParaRPr lang="en-GB" sz="3200" dirty="0">
              <a:solidFill>
                <a:schemeClr val="accent2">
                  <a:lumMod val="50000"/>
                </a:schemeClr>
              </a:solidFill>
              <a:ea typeface="+mn-lt"/>
              <a:cs typeface="+mn-lt"/>
            </a:endParaRPr>
          </a:p>
          <a:p>
            <a:pPr lvl="0"/>
            <a:endParaRPr lang="en-GB" sz="3200" dirty="0">
              <a:solidFill>
                <a:schemeClr val="accent2">
                  <a:lumMod val="50000"/>
                </a:schemeClr>
              </a:solidFill>
              <a:ea typeface="+mn-lt"/>
              <a:cs typeface="+mn-lt"/>
            </a:endParaRPr>
          </a:p>
          <a:p>
            <a:pPr marL="285750" lvl="0" indent="-285750">
              <a:buFont typeface="Symbol,Sans-Serif"/>
              <a:buChar char="•"/>
            </a:pPr>
            <a:endParaRPr lang="en-GB" sz="3200" dirty="0">
              <a:solidFill>
                <a:schemeClr val="accent2">
                  <a:lumMod val="50000"/>
                </a:schemeClr>
              </a:solidFill>
              <a:ea typeface="+mn-lt"/>
              <a:cs typeface="+mn-lt"/>
            </a:endParaRPr>
          </a:p>
        </p:txBody>
      </p:sp>
      <p:pic>
        <p:nvPicPr>
          <p:cNvPr id="4" name="Picture 5" descr="Text&#10;&#10;Description automatically generated">
            <a:extLst>
              <a:ext uri="{FF2B5EF4-FFF2-40B4-BE49-F238E27FC236}">
                <a16:creationId xmlns:a16="http://schemas.microsoft.com/office/drawing/2014/main" id="{5C4F273B-DD31-3124-01D9-72FCA5BCB7D7}"/>
              </a:ext>
            </a:extLst>
          </p:cNvPr>
          <p:cNvPicPr>
            <a:picLocks noChangeAspect="1"/>
          </p:cNvPicPr>
          <p:nvPr/>
        </p:nvPicPr>
        <p:blipFill>
          <a:blip r:embed="rId4"/>
          <a:stretch>
            <a:fillRect/>
          </a:stretch>
        </p:blipFill>
        <p:spPr>
          <a:xfrm>
            <a:off x="7022306" y="1872094"/>
            <a:ext cx="4600574" cy="4435404"/>
          </a:xfrm>
          <a:prstGeom prst="rect">
            <a:avLst/>
          </a:prstGeom>
        </p:spPr>
      </p:pic>
      <p:sp>
        <p:nvSpPr>
          <p:cNvPr id="6" name="TextBox 5">
            <a:extLst>
              <a:ext uri="{FF2B5EF4-FFF2-40B4-BE49-F238E27FC236}">
                <a16:creationId xmlns:a16="http://schemas.microsoft.com/office/drawing/2014/main" id="{31734805-CC36-C534-1907-B7E5A10E66ED}"/>
              </a:ext>
            </a:extLst>
          </p:cNvPr>
          <p:cNvSpPr txBox="1"/>
          <p:nvPr/>
        </p:nvSpPr>
        <p:spPr>
          <a:xfrm>
            <a:off x="857250" y="2196703"/>
            <a:ext cx="6155529"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i="1" dirty="0">
                <a:solidFill>
                  <a:schemeClr val="accent2">
                    <a:lumMod val="50000"/>
                  </a:schemeClr>
                </a:solidFill>
                <a:latin typeface="Trebuchet MS"/>
                <a:ea typeface="Arial"/>
                <a:cs typeface="Arial"/>
              </a:rPr>
              <a:t>Statistic: Parents who read 1 picture book with their children every day provide their children with exposure to an estimated 78,000 words each a year. Cumulatively, over the 5 years, estimated that children from literacy-rich homes hear a cumulative 1.4 million more words during storybook reading than children who are never read to.</a:t>
            </a:r>
            <a:r>
              <a:rPr lang="en-US" sz="2000" i="1" dirty="0">
                <a:solidFill>
                  <a:schemeClr val="accent2">
                    <a:lumMod val="50000"/>
                  </a:schemeClr>
                </a:solidFill>
                <a:latin typeface="Trebuchet MS"/>
                <a:ea typeface="Arial"/>
                <a:cs typeface="Arial"/>
              </a:rPr>
              <a:t>​</a:t>
            </a:r>
            <a:endParaRPr lang="en-GB" sz="2000" i="1" dirty="0">
              <a:solidFill>
                <a:schemeClr val="accent2">
                  <a:lumMod val="50000"/>
                </a:schemeClr>
              </a:solidFill>
            </a:endParaRPr>
          </a:p>
        </p:txBody>
      </p:sp>
    </p:spTree>
    <p:extLst>
      <p:ext uri="{BB962C8B-B14F-4D97-AF65-F5344CB8AC3E}">
        <p14:creationId xmlns:p14="http://schemas.microsoft.com/office/powerpoint/2010/main" val="197747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ea typeface="+mj-ea"/>
                <a:cs typeface="+mj-cs"/>
              </a:rPr>
              <a:t>How can parents help?</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934640" y="898921"/>
            <a:ext cx="10537028"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3200" dirty="0">
              <a:solidFill>
                <a:schemeClr val="accent2">
                  <a:lumMod val="50000"/>
                </a:schemeClr>
              </a:solidFill>
              <a:ea typeface="+mn-lt"/>
              <a:cs typeface="+mn-lt"/>
            </a:endParaRPr>
          </a:p>
          <a:p>
            <a:pPr marL="457200" lvl="0" indent="-457200">
              <a:buFont typeface="Arial" panose="020B0604020202020204" pitchFamily="34" charset="0"/>
              <a:buChar char="•"/>
            </a:pPr>
            <a:r>
              <a:rPr lang="en-GB" sz="3200" dirty="0">
                <a:solidFill>
                  <a:schemeClr val="accent2">
                    <a:lumMod val="50000"/>
                  </a:schemeClr>
                </a:solidFill>
                <a:ea typeface="+mn-lt"/>
                <a:cs typeface="+mn-lt"/>
              </a:rPr>
              <a:t>Number bonds and times tables – practise these everywhere </a:t>
            </a:r>
          </a:p>
          <a:p>
            <a:pPr marL="457200" lvl="0" indent="-457200">
              <a:buFont typeface="Arial" panose="020B0604020202020204" pitchFamily="34" charset="0"/>
              <a:buChar char="•"/>
            </a:pPr>
            <a:r>
              <a:rPr lang="en-GB" sz="3200" dirty="0">
                <a:solidFill>
                  <a:schemeClr val="accent2">
                    <a:lumMod val="50000"/>
                  </a:schemeClr>
                </a:solidFill>
                <a:ea typeface="+mn-lt"/>
                <a:cs typeface="+mn-lt"/>
              </a:rPr>
              <a:t>Practise telling the time on a clock with hands </a:t>
            </a:r>
          </a:p>
          <a:p>
            <a:pPr marL="457200" indent="-457200">
              <a:buFont typeface="Arial" panose="020B0604020202020204" pitchFamily="34" charset="0"/>
              <a:buChar char="•"/>
            </a:pPr>
            <a:r>
              <a:rPr lang="en-GB" sz="3200" dirty="0">
                <a:solidFill>
                  <a:schemeClr val="accent2">
                    <a:lumMod val="50000"/>
                  </a:schemeClr>
                </a:solidFill>
                <a:ea typeface="+mn-lt"/>
                <a:cs typeface="+mn-lt"/>
              </a:rPr>
              <a:t>Regular attendance is key – 95% is the minimum expectation. Pupils whose attendance is of concern will be invited to discuss this in order that the school can support parents and pupils as best possible.</a:t>
            </a:r>
          </a:p>
          <a:p>
            <a:pPr marL="457200" indent="-457200">
              <a:buFont typeface="Arial" panose="020B0604020202020204" pitchFamily="34" charset="0"/>
              <a:buChar char="•"/>
            </a:pPr>
            <a:r>
              <a:rPr lang="en-GB" sz="3200" dirty="0">
                <a:solidFill>
                  <a:schemeClr val="accent2">
                    <a:lumMod val="50000"/>
                  </a:schemeClr>
                </a:solidFill>
              </a:rPr>
              <a:t>Communication! Please come and talk to us if you have any concerns/questions  </a:t>
            </a:r>
            <a:endParaRPr lang="en-GB" dirty="0">
              <a:solidFill>
                <a:schemeClr val="accent2">
                  <a:lumMod val="50000"/>
                </a:schemeClr>
              </a:solidFill>
            </a:endParaRPr>
          </a:p>
        </p:txBody>
      </p:sp>
    </p:spTree>
    <p:extLst>
      <p:ext uri="{BB962C8B-B14F-4D97-AF65-F5344CB8AC3E}">
        <p14:creationId xmlns:p14="http://schemas.microsoft.com/office/powerpoint/2010/main" val="145497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75000"/>
                  </a:schemeClr>
                </a:solidFill>
                <a:ea typeface="+mj-ea"/>
                <a:cs typeface="+mj-cs"/>
              </a:rPr>
              <a:t>Class 2 Matters </a:t>
            </a:r>
            <a:r>
              <a:rPr lang="en-US" sz="4400" dirty="0">
                <a:solidFill>
                  <a:schemeClr val="accent2">
                    <a:lumMod val="50000"/>
                  </a:schemeClr>
                </a:solidFill>
                <a:ea typeface="+mj-ea"/>
                <a:cs typeface="+mj-cs"/>
              </a:rPr>
              <a:t> </a:t>
            </a: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4"/>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749129" y="1341353"/>
            <a:ext cx="10025060"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3200" dirty="0">
              <a:solidFill>
                <a:schemeClr val="accent2">
                  <a:lumMod val="75000"/>
                </a:schemeClr>
              </a:solidFill>
              <a:ea typeface="+mn-lt"/>
              <a:cs typeface="+mn-lt"/>
            </a:endParaRPr>
          </a:p>
          <a:p>
            <a:pPr marL="457200" indent="-457200">
              <a:buFont typeface="Arial" panose="020B0604020202020204" pitchFamily="34" charset="0"/>
              <a:buChar char="•"/>
            </a:pPr>
            <a:r>
              <a:rPr lang="en-GB" sz="3200" b="1" dirty="0">
                <a:solidFill>
                  <a:schemeClr val="accent2">
                    <a:lumMod val="75000"/>
                  </a:schemeClr>
                </a:solidFill>
                <a:ea typeface="+mn-lt"/>
                <a:cs typeface="+mn-lt"/>
              </a:rPr>
              <a:t> </a:t>
            </a:r>
            <a:r>
              <a:rPr lang="en-GB" sz="3200" dirty="0">
                <a:solidFill>
                  <a:schemeClr val="accent2">
                    <a:lumMod val="75000"/>
                  </a:schemeClr>
                </a:solidFill>
                <a:latin typeface="Trebuchet MS" panose="020B0603020202020204" pitchFamily="34" charset="0"/>
                <a:ea typeface="+mn-lt"/>
                <a:cs typeface="+mn-lt"/>
              </a:rPr>
              <a:t>Children as teachers</a:t>
            </a:r>
          </a:p>
          <a:p>
            <a:pPr marL="457200" indent="-457200">
              <a:buFont typeface="Arial" panose="020B0604020202020204" pitchFamily="34" charset="0"/>
              <a:buChar char="•"/>
            </a:pPr>
            <a:endParaRPr lang="en-GB" sz="3200" dirty="0">
              <a:solidFill>
                <a:schemeClr val="accent2">
                  <a:lumMod val="75000"/>
                </a:schemeClr>
              </a:solidFill>
              <a:latin typeface="Trebuchet MS" panose="020B0603020202020204" pitchFamily="34" charset="0"/>
              <a:ea typeface="+mn-lt"/>
              <a:cs typeface="+mn-lt"/>
            </a:endParaRPr>
          </a:p>
          <a:p>
            <a:pPr marL="457200" indent="-457200">
              <a:buFont typeface="Arial" panose="020B0604020202020204" pitchFamily="34" charset="0"/>
              <a:buChar char="•"/>
            </a:pPr>
            <a:r>
              <a:rPr lang="en-GB" sz="3200" dirty="0">
                <a:solidFill>
                  <a:schemeClr val="accent2">
                    <a:lumMod val="75000"/>
                  </a:schemeClr>
                </a:solidFill>
                <a:latin typeface="Trebuchet MS" panose="020B0603020202020204" pitchFamily="34" charset="0"/>
                <a:ea typeface="+mn-lt"/>
                <a:cs typeface="+mn-lt"/>
              </a:rPr>
              <a:t>Local history</a:t>
            </a:r>
          </a:p>
          <a:p>
            <a:pPr marL="457200" indent="-457200">
              <a:buFont typeface="Arial" panose="020B0604020202020204" pitchFamily="34" charset="0"/>
              <a:buChar char="•"/>
            </a:pPr>
            <a:endParaRPr lang="en-GB" sz="3200" dirty="0">
              <a:solidFill>
                <a:schemeClr val="accent2">
                  <a:lumMod val="75000"/>
                </a:schemeClr>
              </a:solidFill>
              <a:latin typeface="Trebuchet MS" panose="020B0603020202020204" pitchFamily="34" charset="0"/>
              <a:ea typeface="+mn-lt"/>
              <a:cs typeface="+mn-lt"/>
            </a:endParaRPr>
          </a:p>
          <a:p>
            <a:pPr marL="457200" indent="-457200">
              <a:buFont typeface="Arial" panose="020B0604020202020204" pitchFamily="34" charset="0"/>
              <a:buChar char="•"/>
            </a:pPr>
            <a:r>
              <a:rPr lang="en-GB" sz="3200" dirty="0">
                <a:solidFill>
                  <a:schemeClr val="accent2">
                    <a:lumMod val="75000"/>
                  </a:schemeClr>
                </a:solidFill>
                <a:latin typeface="Trebuchet MS" panose="020B0603020202020204" pitchFamily="34" charset="0"/>
                <a:ea typeface="+mn-lt"/>
                <a:cs typeface="+mn-lt"/>
              </a:rPr>
              <a:t>Parent helpers</a:t>
            </a:r>
          </a:p>
          <a:p>
            <a:pPr marL="457200" indent="-457200">
              <a:buFont typeface="Arial" panose="020B0604020202020204" pitchFamily="34" charset="0"/>
              <a:buChar char="•"/>
            </a:pPr>
            <a:endParaRPr lang="en-GB" sz="3200" dirty="0">
              <a:solidFill>
                <a:schemeClr val="accent2">
                  <a:lumMod val="75000"/>
                </a:schemeClr>
              </a:solidFill>
              <a:latin typeface="Trebuchet MS" panose="020B0603020202020204" pitchFamily="34" charset="0"/>
              <a:ea typeface="+mn-lt"/>
              <a:cs typeface="+mn-lt"/>
            </a:endParaRPr>
          </a:p>
          <a:p>
            <a:endParaRPr lang="en-GB" sz="3200" dirty="0">
              <a:solidFill>
                <a:schemeClr val="accent2">
                  <a:lumMod val="75000"/>
                </a:schemeClr>
              </a:solidFill>
              <a:latin typeface="Trebuchet MS" panose="020B0603020202020204" pitchFamily="34" charset="0"/>
              <a:ea typeface="+mn-lt"/>
              <a:cs typeface="+mn-lt"/>
            </a:endParaRPr>
          </a:p>
          <a:p>
            <a:endParaRPr lang="en-GB" sz="2800" dirty="0">
              <a:solidFill>
                <a:schemeClr val="accent2">
                  <a:lumMod val="50000"/>
                </a:schemeClr>
              </a:solidFill>
              <a:ea typeface="+mn-lt"/>
              <a:cs typeface="+mn-lt"/>
            </a:endParaRPr>
          </a:p>
          <a:p>
            <a:pPr marL="285750" indent="-285750">
              <a:buFont typeface="Symbol"/>
              <a:buChar char="•"/>
            </a:pPr>
            <a:endParaRPr lang="en-GB" sz="3600" dirty="0">
              <a:solidFill>
                <a:srgbClr val="174261"/>
              </a:solidFill>
            </a:endParaRPr>
          </a:p>
          <a:p>
            <a:endParaRPr lang="en-GB" dirty="0">
              <a:solidFill>
                <a:srgbClr val="000000"/>
              </a:solidFill>
            </a:endParaRPr>
          </a:p>
        </p:txBody>
      </p:sp>
    </p:spTree>
    <p:extLst>
      <p:ext uri="{BB962C8B-B14F-4D97-AF65-F5344CB8AC3E}">
        <p14:creationId xmlns:p14="http://schemas.microsoft.com/office/powerpoint/2010/main" val="207650213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ea typeface="+mj-ea"/>
                <a:cs typeface="+mj-cs"/>
              </a:rPr>
              <a:t>Any questions  </a:t>
            </a: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77515" y="1232296"/>
            <a:ext cx="10025060" cy="22775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3200" dirty="0">
              <a:ea typeface="+mn-lt"/>
              <a:cs typeface="+mn-lt"/>
            </a:endParaRPr>
          </a:p>
          <a:p>
            <a:endParaRPr lang="en-GB" sz="2800" b="1" dirty="0">
              <a:solidFill>
                <a:srgbClr val="000000"/>
              </a:solidFill>
              <a:ea typeface="+mn-lt"/>
              <a:cs typeface="+mn-lt"/>
            </a:endParaRPr>
          </a:p>
          <a:p>
            <a:endParaRPr lang="en-GB" sz="2800" dirty="0">
              <a:solidFill>
                <a:schemeClr val="accent2">
                  <a:lumMod val="50000"/>
                </a:schemeClr>
              </a:solidFill>
              <a:ea typeface="+mn-lt"/>
              <a:cs typeface="+mn-lt"/>
            </a:endParaRPr>
          </a:p>
          <a:p>
            <a:pPr marL="285750" indent="-285750">
              <a:buFont typeface="Symbol"/>
              <a:buChar char="•"/>
            </a:pPr>
            <a:endParaRPr lang="en-GB" sz="3600" dirty="0">
              <a:solidFill>
                <a:srgbClr val="174261"/>
              </a:solidFill>
            </a:endParaRPr>
          </a:p>
          <a:p>
            <a:endParaRPr lang="en-GB" dirty="0">
              <a:solidFill>
                <a:srgbClr val="000000"/>
              </a:solidFill>
            </a:endParaRPr>
          </a:p>
        </p:txBody>
      </p:sp>
    </p:spTree>
    <p:extLst>
      <p:ext uri="{BB962C8B-B14F-4D97-AF65-F5344CB8AC3E}">
        <p14:creationId xmlns:p14="http://schemas.microsoft.com/office/powerpoint/2010/main" val="4153593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Arrival and Dismissal </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168045"/>
            <a:ext cx="1289192" cy="1435255"/>
          </a:xfrm>
          <a:prstGeom prst="rect">
            <a:avLst/>
          </a:prstGeom>
        </p:spPr>
      </p:pic>
      <p:sp>
        <p:nvSpPr>
          <p:cNvPr id="7" name="TextBox 6">
            <a:extLst>
              <a:ext uri="{FF2B5EF4-FFF2-40B4-BE49-F238E27FC236}">
                <a16:creationId xmlns:a16="http://schemas.microsoft.com/office/drawing/2014/main" id="{0882BD70-A3F7-DA79-8DC0-6E178E6A4C89}"/>
              </a:ext>
            </a:extLst>
          </p:cNvPr>
          <p:cNvSpPr txBox="1"/>
          <p:nvPr/>
        </p:nvSpPr>
        <p:spPr>
          <a:xfrm>
            <a:off x="720329" y="1357312"/>
            <a:ext cx="11060903" cy="467820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dirty="0">
                <a:solidFill>
                  <a:schemeClr val="accent2">
                    <a:lumMod val="50000"/>
                  </a:schemeClr>
                </a:solidFill>
                <a:ea typeface="+mn-lt"/>
                <a:cs typeface="+mn-lt"/>
              </a:rPr>
              <a:t>Morning Drop Off: 8.30am to 8.40am (to allow a natural stagger)</a:t>
            </a:r>
            <a:endParaRPr lang="en-GB" sz="2800" dirty="0">
              <a:solidFill>
                <a:schemeClr val="accent2">
                  <a:lumMod val="50000"/>
                </a:schemeClr>
              </a:solidFill>
              <a:ea typeface="+mn-lt"/>
              <a:cs typeface="+mn-lt"/>
            </a:endParaRPr>
          </a:p>
          <a:p>
            <a:pPr marL="457200" indent="-457200">
              <a:buFont typeface="Arial" panose="020B0604020202020204" pitchFamily="34" charset="0"/>
              <a:buChar char="•"/>
            </a:pPr>
            <a:r>
              <a:rPr lang="en-GB" sz="2800" dirty="0">
                <a:solidFill>
                  <a:schemeClr val="accent2">
                    <a:lumMod val="50000"/>
                  </a:schemeClr>
                </a:solidFill>
                <a:ea typeface="+mn-lt"/>
                <a:cs typeface="+mn-lt"/>
              </a:rPr>
              <a:t>Pupils enter the school via front gate; make their way to their designated doors through the school playground, to their class </a:t>
            </a:r>
          </a:p>
          <a:p>
            <a:pPr marL="457200" indent="-457200">
              <a:buFont typeface="Arial" panose="020B0604020202020204" pitchFamily="34" charset="0"/>
              <a:buChar char="•"/>
            </a:pPr>
            <a:r>
              <a:rPr lang="en-GB" sz="2800" b="1" dirty="0">
                <a:solidFill>
                  <a:schemeClr val="accent2">
                    <a:lumMod val="50000"/>
                  </a:schemeClr>
                </a:solidFill>
                <a:ea typeface="+mn-lt"/>
                <a:cs typeface="+mn-lt"/>
              </a:rPr>
              <a:t>Registration is at 8.40am</a:t>
            </a:r>
            <a:r>
              <a:rPr lang="en-GB" sz="2800" dirty="0">
                <a:solidFill>
                  <a:schemeClr val="accent2">
                    <a:lumMod val="50000"/>
                  </a:schemeClr>
                </a:solidFill>
                <a:ea typeface="+mn-lt"/>
                <a:cs typeface="+mn-lt"/>
              </a:rPr>
              <a:t>, pupils arriving after </a:t>
            </a:r>
            <a:r>
              <a:rPr lang="en-GB" sz="2800" b="1" dirty="0">
                <a:solidFill>
                  <a:schemeClr val="accent2">
                    <a:lumMod val="50000"/>
                  </a:schemeClr>
                </a:solidFill>
                <a:ea typeface="+mn-lt"/>
                <a:cs typeface="+mn-lt"/>
              </a:rPr>
              <a:t>8.40am </a:t>
            </a:r>
            <a:r>
              <a:rPr lang="en-GB" sz="2800" dirty="0">
                <a:solidFill>
                  <a:schemeClr val="accent2">
                    <a:lumMod val="50000"/>
                  </a:schemeClr>
                </a:solidFill>
                <a:ea typeface="+mn-lt"/>
                <a:cs typeface="+mn-lt"/>
              </a:rPr>
              <a:t>will be marked as late </a:t>
            </a:r>
          </a:p>
          <a:p>
            <a:endParaRPr lang="en-GB" sz="2800" dirty="0">
              <a:solidFill>
                <a:schemeClr val="accent2">
                  <a:lumMod val="50000"/>
                </a:schemeClr>
              </a:solidFill>
              <a:ea typeface="+mn-lt"/>
              <a:cs typeface="+mn-lt"/>
            </a:endParaRPr>
          </a:p>
          <a:p>
            <a:r>
              <a:rPr lang="en-GB" sz="2800" b="1" dirty="0">
                <a:solidFill>
                  <a:schemeClr val="accent2">
                    <a:lumMod val="50000"/>
                  </a:schemeClr>
                </a:solidFill>
                <a:ea typeface="+mn-lt"/>
                <a:cs typeface="+mn-lt"/>
              </a:rPr>
              <a:t>Afternoon Collection: 3.00pmto 3:10pm</a:t>
            </a:r>
          </a:p>
          <a:p>
            <a:r>
              <a:rPr lang="en-GB" sz="2800" dirty="0">
                <a:solidFill>
                  <a:schemeClr val="accent2">
                    <a:lumMod val="50000"/>
                  </a:schemeClr>
                </a:solidFill>
                <a:ea typeface="+mn-lt"/>
                <a:cs typeface="+mn-lt"/>
              </a:rPr>
              <a:t>All pupils will be collected from the outside door of their classroom. </a:t>
            </a:r>
            <a:endParaRPr lang="en-GB" dirty="0">
              <a:solidFill>
                <a:schemeClr val="accent2">
                  <a:lumMod val="50000"/>
                </a:schemeClr>
              </a:solidFill>
              <a:ea typeface="+mn-lt"/>
              <a:cs typeface="+mn-lt"/>
            </a:endParaRPr>
          </a:p>
          <a:p>
            <a:endParaRPr lang="en-GB" sz="2800" dirty="0">
              <a:solidFill>
                <a:schemeClr val="accent2">
                  <a:lumMod val="50000"/>
                </a:schemeClr>
              </a:solidFill>
            </a:endParaRPr>
          </a:p>
          <a:p>
            <a:pPr algn="l"/>
            <a:endParaRPr lang="en-GB" dirty="0"/>
          </a:p>
        </p:txBody>
      </p:sp>
    </p:spTree>
    <p:extLst>
      <p:ext uri="{BB962C8B-B14F-4D97-AF65-F5344CB8AC3E}">
        <p14:creationId xmlns:p14="http://schemas.microsoft.com/office/powerpoint/2010/main" val="3160211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Timetable</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770792" y="5251389"/>
            <a:ext cx="1289192" cy="1435255"/>
          </a:xfrm>
          <a:prstGeom prst="rect">
            <a:avLst/>
          </a:prstGeom>
        </p:spPr>
      </p:pic>
      <p:pic>
        <p:nvPicPr>
          <p:cNvPr id="3" name="Picture 2">
            <a:extLst>
              <a:ext uri="{FF2B5EF4-FFF2-40B4-BE49-F238E27FC236}">
                <a16:creationId xmlns:a16="http://schemas.microsoft.com/office/drawing/2014/main" id="{DE6A7863-9BD9-48B1-AA67-310ED35CED28}"/>
              </a:ext>
            </a:extLst>
          </p:cNvPr>
          <p:cNvPicPr>
            <a:picLocks noChangeAspect="1"/>
          </p:cNvPicPr>
          <p:nvPr/>
        </p:nvPicPr>
        <p:blipFill>
          <a:blip r:embed="rId4"/>
          <a:stretch>
            <a:fillRect/>
          </a:stretch>
        </p:blipFill>
        <p:spPr>
          <a:xfrm>
            <a:off x="424472" y="1014009"/>
            <a:ext cx="10260832" cy="5479556"/>
          </a:xfrm>
          <a:prstGeom prst="rect">
            <a:avLst/>
          </a:prstGeom>
        </p:spPr>
      </p:pic>
    </p:spTree>
    <p:extLst>
      <p:ext uri="{BB962C8B-B14F-4D97-AF65-F5344CB8AC3E}">
        <p14:creationId xmlns:p14="http://schemas.microsoft.com/office/powerpoint/2010/main" val="127365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Termly Curriculum Overview</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pic>
        <p:nvPicPr>
          <p:cNvPr id="4" name="Picture 3">
            <a:extLst>
              <a:ext uri="{FF2B5EF4-FFF2-40B4-BE49-F238E27FC236}">
                <a16:creationId xmlns:a16="http://schemas.microsoft.com/office/drawing/2014/main" id="{4EE8090C-0643-43C0-9A48-B3B757C878CC}"/>
              </a:ext>
            </a:extLst>
          </p:cNvPr>
          <p:cNvPicPr>
            <a:picLocks noChangeAspect="1"/>
          </p:cNvPicPr>
          <p:nvPr/>
        </p:nvPicPr>
        <p:blipFill>
          <a:blip r:embed="rId4"/>
          <a:stretch>
            <a:fillRect/>
          </a:stretch>
        </p:blipFill>
        <p:spPr>
          <a:xfrm>
            <a:off x="3743349" y="931242"/>
            <a:ext cx="4066374" cy="5926758"/>
          </a:xfrm>
          <a:prstGeom prst="rect">
            <a:avLst/>
          </a:prstGeom>
        </p:spPr>
      </p:pic>
    </p:spTree>
    <p:extLst>
      <p:ext uri="{BB962C8B-B14F-4D97-AF65-F5344CB8AC3E}">
        <p14:creationId xmlns:p14="http://schemas.microsoft.com/office/powerpoint/2010/main" val="263033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Trips</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16011" y="5168045"/>
            <a:ext cx="1289192" cy="1435255"/>
          </a:xfrm>
          <a:prstGeom prst="rect">
            <a:avLst/>
          </a:prstGeom>
        </p:spPr>
      </p:pic>
      <p:sp>
        <p:nvSpPr>
          <p:cNvPr id="4" name="TextBox 3">
            <a:extLst>
              <a:ext uri="{FF2B5EF4-FFF2-40B4-BE49-F238E27FC236}">
                <a16:creationId xmlns:a16="http://schemas.microsoft.com/office/drawing/2014/main" id="{96425A4D-EAD1-C099-03FC-A19C37EA0FFE}"/>
              </a:ext>
            </a:extLst>
          </p:cNvPr>
          <p:cNvSpPr txBox="1"/>
          <p:nvPr/>
        </p:nvSpPr>
        <p:spPr>
          <a:xfrm>
            <a:off x="737944" y="919744"/>
            <a:ext cx="10025060" cy="57861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dirty="0">
                <a:solidFill>
                  <a:schemeClr val="accent2">
                    <a:lumMod val="50000"/>
                  </a:schemeClr>
                </a:solidFill>
                <a:ea typeface="+mn-lt"/>
                <a:cs typeface="+mn-lt"/>
              </a:rPr>
              <a:t>Autumn Term trip: </a:t>
            </a:r>
          </a:p>
          <a:p>
            <a:pPr marL="342900" indent="-342900">
              <a:buFont typeface="Arial" panose="020B0604020202020204" pitchFamily="34" charset="0"/>
              <a:buChar char="•"/>
            </a:pPr>
            <a:r>
              <a:rPr lang="en-GB" sz="2400" dirty="0">
                <a:solidFill>
                  <a:schemeClr val="accent2">
                    <a:lumMod val="50000"/>
                  </a:schemeClr>
                </a:solidFill>
                <a:ea typeface="+mn-lt"/>
                <a:cs typeface="+mn-lt"/>
              </a:rPr>
              <a:t>Claydon House – date tbc</a:t>
            </a:r>
          </a:p>
          <a:p>
            <a:r>
              <a:rPr lang="en-GB" sz="2400" dirty="0">
                <a:solidFill>
                  <a:schemeClr val="accent2">
                    <a:lumMod val="50000"/>
                  </a:schemeClr>
                </a:solidFill>
                <a:ea typeface="+mn-lt"/>
                <a:cs typeface="+mn-lt"/>
              </a:rPr>
              <a:t>    Exploring the connection between Florence Nightingale and Claydon   House. Finding out about nursing in the Crimea.</a:t>
            </a:r>
          </a:p>
          <a:p>
            <a:pPr marL="342900" indent="-342900">
              <a:buFont typeface="Arial" panose="020B0604020202020204" pitchFamily="34" charset="0"/>
              <a:buChar char="•"/>
            </a:pPr>
            <a:r>
              <a:rPr lang="en-GB" sz="2400" dirty="0">
                <a:solidFill>
                  <a:schemeClr val="accent2">
                    <a:lumMod val="50000"/>
                  </a:schemeClr>
                </a:solidFill>
                <a:ea typeface="+mn-lt"/>
                <a:cs typeface="+mn-lt"/>
              </a:rPr>
              <a:t>A visit from a Nightingale nurse –</a:t>
            </a:r>
          </a:p>
          <a:p>
            <a:pPr marL="342900" indent="-342900">
              <a:buFont typeface="Arial" panose="020B0604020202020204" pitchFamily="34" charset="0"/>
              <a:buChar char="•"/>
            </a:pPr>
            <a:r>
              <a:rPr lang="en-GB" sz="2400" dirty="0">
                <a:solidFill>
                  <a:schemeClr val="accent2">
                    <a:lumMod val="50000"/>
                  </a:schemeClr>
                </a:solidFill>
                <a:ea typeface="+mn-lt"/>
                <a:cs typeface="+mn-lt"/>
              </a:rPr>
              <a:t>Two nature walks in locality – visiting ‘Fiona’s garden’ to find out how her plants are doing and identify habitats</a:t>
            </a:r>
          </a:p>
          <a:p>
            <a:endParaRPr lang="en-GB" sz="2800" dirty="0">
              <a:solidFill>
                <a:schemeClr val="accent2">
                  <a:lumMod val="50000"/>
                </a:schemeClr>
              </a:solidFill>
              <a:ea typeface="+mn-lt"/>
              <a:cs typeface="+mn-lt"/>
            </a:endParaRPr>
          </a:p>
          <a:p>
            <a:r>
              <a:rPr lang="en-GB" sz="2800" dirty="0">
                <a:solidFill>
                  <a:schemeClr val="accent2">
                    <a:lumMod val="50000"/>
                  </a:schemeClr>
                </a:solidFill>
                <a:ea typeface="+mn-lt"/>
                <a:cs typeface="+mn-lt"/>
              </a:rPr>
              <a:t>Spring Term trip:</a:t>
            </a:r>
          </a:p>
          <a:p>
            <a:pPr marL="342900" indent="-342900">
              <a:buFont typeface="Arial" panose="020B0604020202020204" pitchFamily="34" charset="0"/>
              <a:buChar char="•"/>
            </a:pPr>
            <a:r>
              <a:rPr lang="en-GB" sz="2400" dirty="0">
                <a:solidFill>
                  <a:schemeClr val="accent2">
                    <a:lumMod val="50000"/>
                  </a:schemeClr>
                </a:solidFill>
                <a:ea typeface="+mn-lt"/>
                <a:cs typeface="+mn-lt"/>
              </a:rPr>
              <a:t>A trip to Science Oxford – to further our studies about materials.</a:t>
            </a:r>
          </a:p>
          <a:p>
            <a:pPr marL="342900" indent="-342900">
              <a:buFont typeface="Arial" panose="020B0604020202020204" pitchFamily="34" charset="0"/>
              <a:buChar char="•"/>
            </a:pPr>
            <a:r>
              <a:rPr lang="en-GB" sz="2400" dirty="0">
                <a:solidFill>
                  <a:schemeClr val="accent2">
                    <a:lumMod val="50000"/>
                  </a:schemeClr>
                </a:solidFill>
                <a:ea typeface="+mn-lt"/>
                <a:cs typeface="+mn-lt"/>
              </a:rPr>
              <a:t>Two nature walks in locality – visiting ‘Fiona’s garden’ and observing changes in flora and fauna as we go</a:t>
            </a:r>
          </a:p>
          <a:p>
            <a:endParaRPr lang="en-GB" sz="2400" dirty="0">
              <a:solidFill>
                <a:schemeClr val="accent2">
                  <a:lumMod val="50000"/>
                </a:schemeClr>
              </a:solidFill>
              <a:ea typeface="+mn-lt"/>
              <a:cs typeface="+mn-lt"/>
            </a:endParaRPr>
          </a:p>
          <a:p>
            <a:r>
              <a:rPr lang="en-GB" sz="2800" dirty="0">
                <a:solidFill>
                  <a:schemeClr val="accent2">
                    <a:lumMod val="50000"/>
                  </a:schemeClr>
                </a:solidFill>
                <a:ea typeface="+mn-lt"/>
                <a:cs typeface="+mn-lt"/>
              </a:rPr>
              <a:t>Summer Term trip: tbc</a:t>
            </a:r>
            <a:endParaRPr lang="en-GB" sz="2400" dirty="0">
              <a:solidFill>
                <a:schemeClr val="accent2">
                  <a:lumMod val="50000"/>
                </a:schemeClr>
              </a:solidFill>
              <a:ea typeface="+mn-lt"/>
              <a:cs typeface="+mn-lt"/>
            </a:endParaRPr>
          </a:p>
          <a:p>
            <a:endParaRPr lang="en-GB" dirty="0"/>
          </a:p>
        </p:txBody>
      </p:sp>
    </p:spTree>
    <p:extLst>
      <p:ext uri="{BB962C8B-B14F-4D97-AF65-F5344CB8AC3E}">
        <p14:creationId xmlns:p14="http://schemas.microsoft.com/office/powerpoint/2010/main" val="271440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Homework </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770792" y="5215670"/>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607731" y="1179146"/>
            <a:ext cx="10025060" cy="44319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panose="020B0604020202020204" pitchFamily="34" charset="0"/>
              <a:buChar char="•"/>
            </a:pPr>
            <a:r>
              <a:rPr lang="en-GB" sz="2400" dirty="0">
                <a:solidFill>
                  <a:schemeClr val="accent2">
                    <a:lumMod val="50000"/>
                  </a:schemeClr>
                </a:solidFill>
                <a:ea typeface="+mn-lt"/>
                <a:cs typeface="+mn-lt"/>
              </a:rPr>
              <a:t>Maths homework will be set on Mathletics each Friday.</a:t>
            </a:r>
          </a:p>
          <a:p>
            <a:endParaRPr lang="en-GB" sz="2400" dirty="0">
              <a:solidFill>
                <a:schemeClr val="accent2">
                  <a:lumMod val="50000"/>
                </a:schemeClr>
              </a:solidFill>
              <a:ea typeface="+mn-lt"/>
              <a:cs typeface="+mn-lt"/>
            </a:endParaRPr>
          </a:p>
          <a:p>
            <a:pPr marL="457200" indent="-457200">
              <a:buFont typeface="Arial" panose="020B0604020202020204" pitchFamily="34" charset="0"/>
              <a:buChar char="•"/>
            </a:pPr>
            <a:r>
              <a:rPr lang="en-GB" sz="2400" dirty="0">
                <a:solidFill>
                  <a:schemeClr val="accent2">
                    <a:lumMod val="50000"/>
                  </a:schemeClr>
                </a:solidFill>
                <a:ea typeface="+mn-lt"/>
                <a:cs typeface="+mn-lt"/>
              </a:rPr>
              <a:t>If you can, please read every day with your child(ren). </a:t>
            </a:r>
          </a:p>
          <a:p>
            <a:pPr marL="457200" indent="-457200">
              <a:buFont typeface="Arial" panose="020B0604020202020204" pitchFamily="34" charset="0"/>
              <a:buChar char="•"/>
            </a:pPr>
            <a:endParaRPr lang="en-GB" sz="2400" dirty="0">
              <a:solidFill>
                <a:schemeClr val="accent2">
                  <a:lumMod val="50000"/>
                </a:schemeClr>
              </a:solidFill>
              <a:ea typeface="+mn-lt"/>
              <a:cs typeface="+mn-lt"/>
            </a:endParaRPr>
          </a:p>
          <a:p>
            <a:pPr marL="457200" indent="-457200">
              <a:buFont typeface="Arial" panose="020B0604020202020204" pitchFamily="34" charset="0"/>
              <a:buChar char="•"/>
            </a:pPr>
            <a:r>
              <a:rPr lang="en-GB" sz="2400" dirty="0">
                <a:solidFill>
                  <a:schemeClr val="accent2">
                    <a:lumMod val="50000"/>
                  </a:schemeClr>
                </a:solidFill>
                <a:ea typeface="+mn-lt"/>
                <a:cs typeface="+mn-lt"/>
              </a:rPr>
              <a:t>Reading books will be changed on a Tuesday.</a:t>
            </a:r>
          </a:p>
          <a:p>
            <a:pPr marL="457200" indent="-457200">
              <a:buFont typeface="Arial" panose="020B0604020202020204" pitchFamily="34" charset="0"/>
              <a:buChar char="•"/>
            </a:pPr>
            <a:endParaRPr lang="en-GB" sz="2400" dirty="0">
              <a:solidFill>
                <a:schemeClr val="accent2">
                  <a:lumMod val="50000"/>
                </a:schemeClr>
              </a:solidFill>
            </a:endParaRPr>
          </a:p>
          <a:p>
            <a:pPr marL="457200" indent="-457200">
              <a:buFont typeface="Arial" panose="020B0604020202020204" pitchFamily="34" charset="0"/>
              <a:buChar char="•"/>
            </a:pPr>
            <a:r>
              <a:rPr lang="en-GB" sz="2400" dirty="0">
                <a:solidFill>
                  <a:schemeClr val="accent2">
                    <a:lumMod val="50000"/>
                  </a:schemeClr>
                </a:solidFill>
                <a:ea typeface="+mn-lt"/>
                <a:cs typeface="+mn-lt"/>
              </a:rPr>
              <a:t>Class 2 will begin each week with a new spelling focus (see list) and a short spelling and dictation test will follow the following Monday.</a:t>
            </a:r>
          </a:p>
          <a:p>
            <a:pPr marL="457200" indent="-457200">
              <a:buFont typeface="Arial" panose="020B0604020202020204" pitchFamily="34" charset="0"/>
              <a:buChar char="•"/>
            </a:pPr>
            <a:endParaRPr lang="en-GB" sz="2400" dirty="0">
              <a:solidFill>
                <a:schemeClr val="accent2">
                  <a:lumMod val="50000"/>
                </a:schemeClr>
              </a:solidFill>
              <a:ea typeface="+mn-lt"/>
              <a:cs typeface="+mn-lt"/>
            </a:endParaRPr>
          </a:p>
          <a:p>
            <a:pPr marL="457200" indent="-457200">
              <a:buFont typeface="Arial" panose="020B0604020202020204" pitchFamily="34" charset="0"/>
              <a:buChar char="•"/>
            </a:pPr>
            <a:r>
              <a:rPr lang="en-GB" sz="2400" dirty="0">
                <a:solidFill>
                  <a:schemeClr val="accent2">
                    <a:lumMod val="50000"/>
                  </a:schemeClr>
                </a:solidFill>
                <a:ea typeface="+mn-lt"/>
                <a:cs typeface="+mn-lt"/>
              </a:rPr>
              <a:t>Each term (instead of doing class Learning Logs ) we will be having 3 House Extended Learning Competitions. </a:t>
            </a:r>
          </a:p>
          <a:p>
            <a:pPr algn="l"/>
            <a:endParaRPr lang="en-GB" dirty="0"/>
          </a:p>
        </p:txBody>
      </p:sp>
    </p:spTree>
    <p:extLst>
      <p:ext uri="{BB962C8B-B14F-4D97-AF65-F5344CB8AC3E}">
        <p14:creationId xmlns:p14="http://schemas.microsoft.com/office/powerpoint/2010/main" val="1862895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Equipment/what to bring to school</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568386" y="5275202"/>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83470" y="2228671"/>
            <a:ext cx="10025060" cy="28931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panose="020B0604020202020204" pitchFamily="34" charset="0"/>
              <a:buChar char="•"/>
            </a:pPr>
            <a:r>
              <a:rPr lang="en-GB" sz="3200" dirty="0">
                <a:solidFill>
                  <a:schemeClr val="accent2">
                    <a:lumMod val="50000"/>
                  </a:schemeClr>
                </a:solidFill>
                <a:ea typeface="+mn-lt"/>
                <a:cs typeface="+mn-lt"/>
              </a:rPr>
              <a:t>In EYFS and Key Stage 1, we will provide the stationery your child needs – bring in reading book and reading packet everyday, water bottle </a:t>
            </a:r>
          </a:p>
          <a:p>
            <a:endParaRPr lang="en-GB" sz="3200" dirty="0">
              <a:solidFill>
                <a:schemeClr val="accent2">
                  <a:lumMod val="50000"/>
                </a:schemeClr>
              </a:solidFill>
              <a:ea typeface="+mn-lt"/>
              <a:cs typeface="+mn-lt"/>
            </a:endParaRPr>
          </a:p>
          <a:p>
            <a:pPr marL="457200" indent="-457200">
              <a:buFont typeface="Arial" panose="020B0604020202020204" pitchFamily="34" charset="0"/>
              <a:buChar char="•"/>
            </a:pPr>
            <a:r>
              <a:rPr lang="en-GB" sz="3200" dirty="0">
                <a:solidFill>
                  <a:schemeClr val="accent2">
                    <a:lumMod val="50000"/>
                  </a:schemeClr>
                </a:solidFill>
                <a:ea typeface="+mn-lt"/>
                <a:cs typeface="+mn-lt"/>
              </a:rPr>
              <a:t>Recorder</a:t>
            </a:r>
            <a:endParaRPr lang="en-GB" sz="3600" dirty="0">
              <a:solidFill>
                <a:schemeClr val="accent2">
                  <a:lumMod val="50000"/>
                </a:schemeClr>
              </a:solidFill>
              <a:ea typeface="+mn-lt"/>
              <a:cs typeface="+mn-lt"/>
            </a:endParaRPr>
          </a:p>
          <a:p>
            <a:pPr algn="l"/>
            <a:endParaRPr lang="en-GB" dirty="0"/>
          </a:p>
        </p:txBody>
      </p:sp>
    </p:spTree>
    <p:extLst>
      <p:ext uri="{BB962C8B-B14F-4D97-AF65-F5344CB8AC3E}">
        <p14:creationId xmlns:p14="http://schemas.microsoft.com/office/powerpoint/2010/main" val="2755638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latin typeface="+mj-lt"/>
                <a:ea typeface="+mj-ea"/>
                <a:cs typeface="+mj-cs"/>
              </a:rPr>
              <a:t>PE</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77515" y="1232296"/>
            <a:ext cx="10025060" cy="54784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GB" sz="2800" dirty="0">
                <a:solidFill>
                  <a:schemeClr val="accent2">
                    <a:lumMod val="50000"/>
                  </a:schemeClr>
                </a:solidFill>
                <a:ea typeface="+mn-lt"/>
                <a:cs typeface="+mn-lt"/>
              </a:rPr>
              <a:t>PE lessons are taught on </a:t>
            </a:r>
            <a:r>
              <a:rPr lang="en-GB" sz="2800" b="1" dirty="0">
                <a:solidFill>
                  <a:schemeClr val="accent2">
                    <a:lumMod val="50000"/>
                  </a:schemeClr>
                </a:solidFill>
                <a:ea typeface="+mn-lt"/>
                <a:cs typeface="+mn-lt"/>
              </a:rPr>
              <a:t>Thursday </a:t>
            </a:r>
            <a:r>
              <a:rPr lang="en-GB" sz="2800" dirty="0">
                <a:solidFill>
                  <a:schemeClr val="accent2">
                    <a:lumMod val="50000"/>
                  </a:schemeClr>
                </a:solidFill>
                <a:ea typeface="+mn-lt"/>
                <a:cs typeface="+mn-lt"/>
              </a:rPr>
              <a:t>and </a:t>
            </a:r>
            <a:r>
              <a:rPr lang="en-GB" sz="2800" b="1" dirty="0">
                <a:solidFill>
                  <a:schemeClr val="accent2">
                    <a:lumMod val="50000"/>
                  </a:schemeClr>
                </a:solidFill>
                <a:ea typeface="+mn-lt"/>
                <a:cs typeface="+mn-lt"/>
              </a:rPr>
              <a:t>Friday</a:t>
            </a:r>
            <a:r>
              <a:rPr lang="en-GB" sz="2800" dirty="0">
                <a:solidFill>
                  <a:schemeClr val="accent2">
                    <a:lumMod val="50000"/>
                  </a:schemeClr>
                </a:solidFill>
                <a:ea typeface="+mn-lt"/>
                <a:cs typeface="+mn-lt"/>
              </a:rPr>
              <a:t>. </a:t>
            </a:r>
            <a:endParaRPr lang="en-US" dirty="0">
              <a:solidFill>
                <a:schemeClr val="accent2">
                  <a:lumMod val="50000"/>
                </a:schemeClr>
              </a:solidFill>
              <a:ea typeface="+mn-lt"/>
              <a:cs typeface="+mn-lt"/>
            </a:endParaRPr>
          </a:p>
          <a:p>
            <a:pPr marL="457200" indent="-457200">
              <a:buFont typeface="Arial"/>
              <a:buChar char="•"/>
            </a:pPr>
            <a:r>
              <a:rPr lang="en-GB" sz="2800" dirty="0">
                <a:solidFill>
                  <a:schemeClr val="accent2">
                    <a:lumMod val="50000"/>
                  </a:schemeClr>
                </a:solidFill>
                <a:ea typeface="+mn-lt"/>
                <a:cs typeface="+mn-lt"/>
              </a:rPr>
              <a:t>Children can wear their PE kit to school and remain in their PE kit for the duration of the day, only on the days that they have PE</a:t>
            </a:r>
            <a:endParaRPr lang="en-US" dirty="0">
              <a:solidFill>
                <a:schemeClr val="accent2">
                  <a:lumMod val="50000"/>
                </a:schemeClr>
              </a:solidFill>
              <a:ea typeface="+mn-lt"/>
              <a:cs typeface="+mn-lt"/>
            </a:endParaRPr>
          </a:p>
          <a:p>
            <a:endParaRPr lang="en-GB" sz="2800" dirty="0">
              <a:solidFill>
                <a:schemeClr val="accent2">
                  <a:lumMod val="50000"/>
                </a:schemeClr>
              </a:solidFill>
              <a:ea typeface="+mn-lt"/>
              <a:cs typeface="+mn-lt"/>
            </a:endParaRPr>
          </a:p>
          <a:p>
            <a:pPr algn="just"/>
            <a:r>
              <a:rPr lang="en-GB" sz="2400" b="1" dirty="0">
                <a:solidFill>
                  <a:schemeClr val="accent2">
                    <a:lumMod val="50000"/>
                  </a:schemeClr>
                </a:solidFill>
                <a:ea typeface="+mn-lt"/>
                <a:cs typeface="+mn-lt"/>
              </a:rPr>
              <a:t>PE Uniform</a:t>
            </a:r>
            <a:endParaRPr lang="en-GB" sz="2400" dirty="0">
              <a:solidFill>
                <a:schemeClr val="accent2">
                  <a:lumMod val="50000"/>
                </a:schemeClr>
              </a:solidFill>
              <a:ea typeface="+mn-lt"/>
              <a:cs typeface="+mn-lt"/>
            </a:endParaRPr>
          </a:p>
          <a:p>
            <a:pPr algn="just">
              <a:buFont typeface="Arial"/>
              <a:buChar char="•"/>
            </a:pPr>
            <a:endParaRPr lang="en-GB" sz="1200" dirty="0">
              <a:solidFill>
                <a:schemeClr val="accent2">
                  <a:lumMod val="50000"/>
                </a:schemeClr>
              </a:solidFill>
            </a:endParaRPr>
          </a:p>
          <a:p>
            <a:pPr marL="800100" lvl="1" indent="-342900" algn="just">
              <a:buFont typeface="Arial"/>
              <a:buChar char="•"/>
            </a:pPr>
            <a:r>
              <a:rPr lang="en-GB" sz="2400" dirty="0">
                <a:solidFill>
                  <a:schemeClr val="accent2">
                    <a:lumMod val="50000"/>
                  </a:schemeClr>
                </a:solidFill>
                <a:ea typeface="+mn-lt"/>
                <a:cs typeface="+mn-lt"/>
              </a:rPr>
              <a:t>White polo shirt</a:t>
            </a:r>
            <a:endParaRPr lang="en-GB" sz="2400" dirty="0">
              <a:solidFill>
                <a:schemeClr val="accent2">
                  <a:lumMod val="50000"/>
                </a:schemeClr>
              </a:solidFill>
            </a:endParaRPr>
          </a:p>
          <a:p>
            <a:pPr marL="800100" lvl="1" indent="-342900" algn="just">
              <a:buFont typeface="Arial"/>
              <a:buChar char="•"/>
            </a:pPr>
            <a:r>
              <a:rPr lang="en-GB" sz="2400" dirty="0">
                <a:solidFill>
                  <a:schemeClr val="accent2">
                    <a:lumMod val="50000"/>
                  </a:schemeClr>
                </a:solidFill>
                <a:ea typeface="+mn-lt"/>
                <a:cs typeface="+mn-lt"/>
              </a:rPr>
              <a:t>Navy blue shorts</a:t>
            </a:r>
            <a:endParaRPr lang="en-GB" sz="2400" dirty="0">
              <a:solidFill>
                <a:schemeClr val="accent2">
                  <a:lumMod val="50000"/>
                </a:schemeClr>
              </a:solidFill>
            </a:endParaRPr>
          </a:p>
          <a:p>
            <a:pPr marL="800100" lvl="1" indent="-342900" algn="just">
              <a:buFont typeface="Arial"/>
              <a:buChar char="•"/>
            </a:pPr>
            <a:r>
              <a:rPr lang="en-GB" sz="2400" dirty="0">
                <a:solidFill>
                  <a:schemeClr val="accent2">
                    <a:lumMod val="50000"/>
                  </a:schemeClr>
                </a:solidFill>
                <a:ea typeface="+mn-lt"/>
                <a:cs typeface="+mn-lt"/>
              </a:rPr>
              <a:t>Trainers (not plimsoles)</a:t>
            </a:r>
            <a:endParaRPr lang="en-GB" sz="2400" dirty="0">
              <a:solidFill>
                <a:schemeClr val="accent2">
                  <a:lumMod val="50000"/>
                </a:schemeClr>
              </a:solidFill>
            </a:endParaRPr>
          </a:p>
          <a:p>
            <a:pPr marL="800100" lvl="1" indent="-342900" algn="just">
              <a:buFont typeface="Arial"/>
              <a:buChar char="•"/>
            </a:pPr>
            <a:r>
              <a:rPr lang="en-GB" sz="2400" dirty="0">
                <a:solidFill>
                  <a:schemeClr val="accent2">
                    <a:lumMod val="50000"/>
                  </a:schemeClr>
                </a:solidFill>
                <a:ea typeface="+mn-lt"/>
                <a:cs typeface="+mn-lt"/>
              </a:rPr>
              <a:t>Plain navy-blue tracksuit top</a:t>
            </a:r>
            <a:endParaRPr lang="en-GB" sz="2400" dirty="0">
              <a:solidFill>
                <a:schemeClr val="accent2">
                  <a:lumMod val="50000"/>
                </a:schemeClr>
              </a:solidFill>
            </a:endParaRPr>
          </a:p>
          <a:p>
            <a:pPr marL="800100" lvl="1" indent="-342900" algn="just">
              <a:buFont typeface="Arial"/>
              <a:buChar char="•"/>
            </a:pPr>
            <a:r>
              <a:rPr lang="en-GB" sz="2400" dirty="0">
                <a:solidFill>
                  <a:schemeClr val="accent2">
                    <a:lumMod val="50000"/>
                  </a:schemeClr>
                </a:solidFill>
                <a:ea typeface="+mn-lt"/>
                <a:cs typeface="+mn-lt"/>
              </a:rPr>
              <a:t>Plain navy blue tracksuit trousers</a:t>
            </a:r>
            <a:endParaRPr lang="en-GB" sz="2400" dirty="0">
              <a:solidFill>
                <a:schemeClr val="accent2">
                  <a:lumMod val="50000"/>
                </a:schemeClr>
              </a:solidFill>
            </a:endParaRPr>
          </a:p>
          <a:p>
            <a:pPr marL="285750" indent="-285750">
              <a:buFont typeface="Symbol"/>
              <a:buChar char="•"/>
            </a:pPr>
            <a:endParaRPr lang="en-GB" sz="3600" dirty="0">
              <a:solidFill>
                <a:schemeClr val="accent2">
                  <a:lumMod val="50000"/>
                </a:schemeClr>
              </a:solidFill>
              <a:ea typeface="+mn-lt"/>
              <a:cs typeface="+mn-lt"/>
            </a:endParaRPr>
          </a:p>
          <a:p>
            <a:pPr algn="l"/>
            <a:endParaRPr lang="en-GB" dirty="0"/>
          </a:p>
        </p:txBody>
      </p:sp>
    </p:spTree>
    <p:extLst>
      <p:ext uri="{BB962C8B-B14F-4D97-AF65-F5344CB8AC3E}">
        <p14:creationId xmlns:p14="http://schemas.microsoft.com/office/powerpoint/2010/main" val="622883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dirty="0">
                <a:solidFill>
                  <a:schemeClr val="accent2">
                    <a:lumMod val="50000"/>
                  </a:schemeClr>
                </a:solidFill>
                <a:ea typeface="+mj-ea"/>
                <a:cs typeface="+mj-cs"/>
              </a:rPr>
              <a:t>Teaching and Learning </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77515" y="1232296"/>
            <a:ext cx="10025060" cy="71404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dirty="0">
                <a:solidFill>
                  <a:schemeClr val="accent2">
                    <a:lumMod val="50000"/>
                  </a:schemeClr>
                </a:solidFill>
                <a:ea typeface="+mn-lt"/>
                <a:cs typeface="+mn-lt"/>
              </a:rPr>
              <a:t>Teacher Feedback </a:t>
            </a:r>
            <a:endParaRPr lang="en-GB" sz="2800" dirty="0">
              <a:solidFill>
                <a:schemeClr val="accent2">
                  <a:lumMod val="50000"/>
                </a:schemeClr>
              </a:solidFill>
              <a:ea typeface="+mn-lt"/>
              <a:cs typeface="+mn-lt"/>
            </a:endParaRPr>
          </a:p>
          <a:p>
            <a:pPr marL="457200" indent="-457200">
              <a:buFont typeface="Arial" panose="020B0604020202020204" pitchFamily="34" charset="0"/>
              <a:buChar char="•"/>
            </a:pPr>
            <a:r>
              <a:rPr lang="en-GB" sz="3200" dirty="0">
                <a:solidFill>
                  <a:schemeClr val="accent2">
                    <a:lumMod val="50000"/>
                  </a:schemeClr>
                </a:solidFill>
                <a:ea typeface="+mn-lt"/>
                <a:cs typeface="+mn-lt"/>
              </a:rPr>
              <a:t>Research shows that the most effective feedback is given verbally, ‘in the moment’ – this will be evidenced as a ‘VF’ in pupils’ books</a:t>
            </a:r>
            <a:endParaRPr lang="en-US" sz="3200" dirty="0">
              <a:solidFill>
                <a:schemeClr val="accent2">
                  <a:lumMod val="50000"/>
                </a:schemeClr>
              </a:solidFill>
              <a:ea typeface="+mn-lt"/>
              <a:cs typeface="+mn-lt"/>
            </a:endParaRPr>
          </a:p>
          <a:p>
            <a:pPr marL="457200" indent="-457200">
              <a:buFont typeface="Arial" panose="020B0604020202020204" pitchFamily="34" charset="0"/>
              <a:buChar char="•"/>
            </a:pPr>
            <a:r>
              <a:rPr lang="en-GB" sz="3200" dirty="0">
                <a:solidFill>
                  <a:schemeClr val="accent2">
                    <a:lumMod val="50000"/>
                  </a:schemeClr>
                </a:solidFill>
                <a:ea typeface="+mn-lt"/>
                <a:cs typeface="+mn-lt"/>
              </a:rPr>
              <a:t>Adults may also sometimes provide written feedback and modelling in pupils’ books using a green pen</a:t>
            </a:r>
            <a:endParaRPr lang="en-US" sz="3200" dirty="0">
              <a:solidFill>
                <a:schemeClr val="accent2">
                  <a:lumMod val="50000"/>
                </a:schemeClr>
              </a:solidFill>
              <a:ea typeface="+mn-lt"/>
              <a:cs typeface="+mn-lt"/>
            </a:endParaRPr>
          </a:p>
          <a:p>
            <a:pPr marL="457200" indent="-457200">
              <a:buFont typeface="Arial" panose="020B0604020202020204" pitchFamily="34" charset="0"/>
              <a:buChar char="•"/>
            </a:pPr>
            <a:r>
              <a:rPr lang="en-GB" sz="3200" dirty="0">
                <a:solidFill>
                  <a:schemeClr val="accent2">
                    <a:lumMod val="50000"/>
                  </a:schemeClr>
                </a:solidFill>
                <a:ea typeface="+mn-lt"/>
                <a:cs typeface="+mn-lt"/>
              </a:rPr>
              <a:t>We expect pupils to respond to feedback given by adults. We ask the pupils to do this in purple pen to help them and the adults see the corrections/edits they are</a:t>
            </a:r>
            <a:r>
              <a:rPr lang="en-GB" sz="3200" dirty="0">
                <a:ea typeface="+mn-lt"/>
                <a:cs typeface="+mn-lt"/>
              </a:rPr>
              <a:t> </a:t>
            </a:r>
            <a:endParaRPr lang="en-GB" sz="3200" dirty="0"/>
          </a:p>
          <a:p>
            <a:endParaRPr lang="en-GB" sz="2800" b="1" dirty="0">
              <a:ea typeface="+mn-lt"/>
              <a:cs typeface="+mn-lt"/>
            </a:endParaRPr>
          </a:p>
          <a:p>
            <a:pPr>
              <a:buFont typeface="Arial"/>
            </a:pPr>
            <a:endParaRPr lang="en-GB" sz="2800" dirty="0">
              <a:solidFill>
                <a:schemeClr val="accent2">
                  <a:lumMod val="50000"/>
                </a:schemeClr>
              </a:solidFill>
              <a:ea typeface="+mn-lt"/>
              <a:cs typeface="+mn-lt"/>
            </a:endParaRPr>
          </a:p>
          <a:p>
            <a:pPr marL="285750" indent="-285750">
              <a:buFont typeface="Symbol"/>
              <a:buChar char="•"/>
            </a:pPr>
            <a:endParaRPr lang="en-GB" sz="3600" dirty="0">
              <a:solidFill>
                <a:schemeClr val="accent2">
                  <a:lumMod val="50000"/>
                </a:schemeClr>
              </a:solidFill>
              <a:ea typeface="+mn-lt"/>
              <a:cs typeface="+mn-lt"/>
            </a:endParaRPr>
          </a:p>
          <a:p>
            <a:endParaRPr lang="en-GB" dirty="0">
              <a:solidFill>
                <a:srgbClr val="000000"/>
              </a:solidFill>
            </a:endParaRPr>
          </a:p>
        </p:txBody>
      </p:sp>
    </p:spTree>
    <p:extLst>
      <p:ext uri="{BB962C8B-B14F-4D97-AF65-F5344CB8AC3E}">
        <p14:creationId xmlns:p14="http://schemas.microsoft.com/office/powerpoint/2010/main" val="36439995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1619</TotalTime>
  <Words>788</Words>
  <Application>Microsoft Office PowerPoint</Application>
  <PresentationFormat>Widescreen</PresentationFormat>
  <Paragraphs>106</Paragraphs>
  <Slides>14</Slides>
  <Notes>14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14</vt:i4>
      </vt:variant>
    </vt:vector>
  </HeadingPairs>
  <TitlesOfParts>
    <vt:vector size="25" baseType="lpstr">
      <vt:lpstr>Arial</vt:lpstr>
      <vt:lpstr>Calibri</vt:lpstr>
      <vt:lpstr>Calibri Light</vt:lpstr>
      <vt:lpstr>PT Sans</vt:lpstr>
      <vt:lpstr>Symbol</vt:lpstr>
      <vt:lpstr>Symbol,Sans-Serif</vt:lpstr>
      <vt:lpstr>Trebuchet MS</vt:lpstr>
      <vt:lpstr>Verdana</vt:lpstr>
      <vt:lpstr>Wingdings 3</vt:lpstr>
      <vt:lpstr>office theme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Grimaldi</dc:creator>
  <cp:lastModifiedBy>B. Rankin</cp:lastModifiedBy>
  <cp:revision>304</cp:revision>
  <dcterms:created xsi:type="dcterms:W3CDTF">2022-08-08T12:18:00Z</dcterms:created>
  <dcterms:modified xsi:type="dcterms:W3CDTF">2023-09-12T11:36:15Z</dcterms:modified>
</cp:coreProperties>
</file>