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29"/>
  </p:notesMasterIdLst>
  <p:sldIdLst>
    <p:sldId id="258" r:id="rId3"/>
    <p:sldId id="259" r:id="rId4"/>
    <p:sldId id="261" r:id="rId5"/>
    <p:sldId id="262" r:id="rId6"/>
    <p:sldId id="265" r:id="rId7"/>
    <p:sldId id="281" r:id="rId8"/>
    <p:sldId id="279" r:id="rId9"/>
    <p:sldId id="283" r:id="rId10"/>
    <p:sldId id="280" r:id="rId11"/>
    <p:sldId id="266" r:id="rId12"/>
    <p:sldId id="267" r:id="rId13"/>
    <p:sldId id="273" r:id="rId14"/>
    <p:sldId id="274" r:id="rId15"/>
    <p:sldId id="268" r:id="rId16"/>
    <p:sldId id="275" r:id="rId17"/>
    <p:sldId id="276" r:id="rId18"/>
    <p:sldId id="257" r:id="rId19"/>
    <p:sldId id="284" r:id="rId20"/>
    <p:sldId id="285" r:id="rId21"/>
    <p:sldId id="286" r:id="rId22"/>
    <p:sldId id="260" r:id="rId23"/>
    <p:sldId id="270" r:id="rId24"/>
    <p:sldId id="278" r:id="rId25"/>
    <p:sldId id="271" r:id="rId26"/>
    <p:sldId id="272" r:id="rId27"/>
    <p:sldId id="269" r:id="rId2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B1F5D8-4157-E6AF-7AB1-397AE7A33AF3}" v="113" dt="2022-08-27T06:05:03.446"/>
    <p1510:client id="{308700DA-23D6-E682-DD5E-29D571B2CD65}" v="1710" dt="2022-08-08T13:26:31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80051-9645-4BFE-81BA-196C0B346506}" type="datetimeFigureOut">
              <a:t>9/12/2025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18AB3-C030-4967-90B4-47AB4D3F589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94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3813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3559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218252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376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187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926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3016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0598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50888"/>
            <a:ext cx="6667500" cy="37512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7070" y="4752856"/>
            <a:ext cx="5496560" cy="450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7" tIns="96417" rIns="96417" bIns="96417" anchor="t" anchorCtr="0">
            <a:noAutofit/>
          </a:bodyPr>
          <a:lstStyle/>
          <a:p>
            <a:pPr>
              <a:buSzPts val="1100"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82216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84863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2971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Record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190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3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1737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695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8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69643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90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4746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6" y="2160983"/>
            <a:ext cx="418562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6" y="2737246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5" y="2737246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76623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05796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302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498604"/>
            <a:ext cx="3854528" cy="1278467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2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2777070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51" indent="0">
              <a:buNone/>
              <a:defRPr sz="1400"/>
            </a:lvl2pPr>
            <a:lvl3pPr marL="914104" indent="0">
              <a:buNone/>
              <a:defRPr sz="1200"/>
            </a:lvl3pPr>
            <a:lvl4pPr marL="1371155" indent="0">
              <a:buNone/>
              <a:defRPr sz="1000"/>
            </a:lvl4pPr>
            <a:lvl5pPr marL="1828205" indent="0">
              <a:buNone/>
              <a:defRPr sz="1000"/>
            </a:lvl5pPr>
            <a:lvl6pPr marL="2285258" indent="0">
              <a:buNone/>
              <a:defRPr sz="1000"/>
            </a:lvl6pPr>
            <a:lvl7pPr marL="2742309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79819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800600"/>
            <a:ext cx="859666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5" y="609601"/>
            <a:ext cx="8596668" cy="384571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5" y="5367339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573287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9109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773005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9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147986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1" y="79037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193243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87397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78368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4" y="609600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1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21681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60512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365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of text">
  <p:cSld name="Two columns of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c5bb89a78_0_119"/>
          <p:cNvSpPr txBox="1">
            <a:spLocks noGrp="1"/>
          </p:cNvSpPr>
          <p:nvPr>
            <p:ph type="body" idx="1"/>
          </p:nvPr>
        </p:nvSpPr>
        <p:spPr>
          <a:xfrm>
            <a:off x="838200" y="1"/>
            <a:ext cx="43020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800"/>
              <a:buFont typeface="Verdana"/>
              <a:buNone/>
              <a:defRPr sz="1067" b="1">
                <a:solidFill>
                  <a:schemeClr val="lt1"/>
                </a:solidFill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800"/>
              <a:buFont typeface="Verdana"/>
              <a:buNone/>
              <a:defRPr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Font typeface="Verdana"/>
              <a:buNone/>
              <a:defRPr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Font typeface="Verdana"/>
              <a:buNone/>
              <a:defRPr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Font typeface="Verdana"/>
              <a:buNone/>
              <a:defRPr/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gec5bb89a78_0_119"/>
          <p:cNvSpPr txBox="1">
            <a:spLocks noGrp="1"/>
          </p:cNvSpPr>
          <p:nvPr>
            <p:ph type="title"/>
          </p:nvPr>
        </p:nvSpPr>
        <p:spPr>
          <a:xfrm>
            <a:off x="839788" y="708029"/>
            <a:ext cx="105156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6F4"/>
              </a:buClr>
              <a:buSzPts val="2700"/>
              <a:buFont typeface="Verdana"/>
              <a:buNone/>
              <a:defRPr sz="3600" b="1" i="0">
                <a:solidFill>
                  <a:srgbClr val="4B26F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ec5bb89a78_0_119"/>
          <p:cNvSpPr txBox="1">
            <a:spLocks noGrp="1"/>
          </p:cNvSpPr>
          <p:nvPr>
            <p:ph type="body" idx="2"/>
          </p:nvPr>
        </p:nvSpPr>
        <p:spPr>
          <a:xfrm>
            <a:off x="839788" y="2024067"/>
            <a:ext cx="51580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800"/>
              <a:buNone/>
              <a:defRPr sz="2400" b="0" i="0">
                <a:solidFill>
                  <a:srgbClr val="4B26F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gec5bb89a78_0_119"/>
          <p:cNvSpPr txBox="1">
            <a:spLocks noGrp="1"/>
          </p:cNvSpPr>
          <p:nvPr>
            <p:ph type="body" idx="3"/>
          </p:nvPr>
        </p:nvSpPr>
        <p:spPr>
          <a:xfrm>
            <a:off x="839788" y="2847979"/>
            <a:ext cx="51580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sz="1867" b="0" i="0"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gec5bb89a78_0_119"/>
          <p:cNvSpPr txBox="1">
            <a:spLocks noGrp="1"/>
          </p:cNvSpPr>
          <p:nvPr>
            <p:ph type="body" idx="4"/>
          </p:nvPr>
        </p:nvSpPr>
        <p:spPr>
          <a:xfrm>
            <a:off x="6172200" y="2024067"/>
            <a:ext cx="5183200" cy="8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1800"/>
              <a:buNone/>
              <a:defRPr sz="2400" b="0" i="0">
                <a:solidFill>
                  <a:srgbClr val="4B26F4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500"/>
              <a:buNone/>
              <a:defRPr sz="2000" b="1"/>
            </a:lvl2pPr>
            <a:lvl3pPr marL="1828754" lvl="2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400"/>
              <a:buNone/>
              <a:defRPr sz="1867" b="1"/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 b="1"/>
            </a:lvl4pPr>
            <a:lvl5pPr marL="3047924" lvl="4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SzPts val="1200"/>
              <a:buNone/>
              <a:defRPr sz="1600" b="1"/>
            </a:lvl5pPr>
            <a:lvl6pPr marL="3657509" lvl="5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6pPr>
            <a:lvl7pPr marL="4267093" lvl="6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7pPr>
            <a:lvl8pPr marL="4876678" lvl="7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8pPr>
            <a:lvl9pPr marL="5486263" lvl="8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gec5bb89a78_0_119"/>
          <p:cNvSpPr txBox="1">
            <a:spLocks noGrp="1"/>
          </p:cNvSpPr>
          <p:nvPr>
            <p:ph type="body" idx="5"/>
          </p:nvPr>
        </p:nvSpPr>
        <p:spPr>
          <a:xfrm>
            <a:off x="6172200" y="2847979"/>
            <a:ext cx="51580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sz="1867" b="0" i="0"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gec5bb89a78_0_119"/>
          <p:cNvSpPr txBox="1">
            <a:spLocks noGrp="1"/>
          </p:cNvSpPr>
          <p:nvPr>
            <p:ph type="body" idx="6"/>
          </p:nvPr>
        </p:nvSpPr>
        <p:spPr>
          <a:xfrm>
            <a:off x="839788" y="3929901"/>
            <a:ext cx="5158000" cy="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sz="1867" b="1" i="0">
                <a:solidFill>
                  <a:srgbClr val="DB4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gec5bb89a78_0_119"/>
          <p:cNvSpPr txBox="1">
            <a:spLocks noGrp="1"/>
          </p:cNvSpPr>
          <p:nvPr>
            <p:ph type="body" idx="7"/>
          </p:nvPr>
        </p:nvSpPr>
        <p:spPr>
          <a:xfrm>
            <a:off x="839788" y="4354889"/>
            <a:ext cx="5158000" cy="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900"/>
              <a:buNone/>
              <a:defRPr sz="1200" b="0" i="0"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gec5bb89a78_0_119"/>
          <p:cNvSpPr txBox="1">
            <a:spLocks noGrp="1"/>
          </p:cNvSpPr>
          <p:nvPr>
            <p:ph type="body" idx="8"/>
          </p:nvPr>
        </p:nvSpPr>
        <p:spPr>
          <a:xfrm>
            <a:off x="6172200" y="3929901"/>
            <a:ext cx="5158000" cy="3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sz="1867" b="1" i="0">
                <a:solidFill>
                  <a:srgbClr val="DB457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gec5bb89a78_0_119"/>
          <p:cNvSpPr txBox="1">
            <a:spLocks noGrp="1"/>
          </p:cNvSpPr>
          <p:nvPr>
            <p:ph type="body" idx="9"/>
          </p:nvPr>
        </p:nvSpPr>
        <p:spPr>
          <a:xfrm>
            <a:off x="6172200" y="4354889"/>
            <a:ext cx="5158000" cy="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304792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4B26F4"/>
              </a:buClr>
              <a:buSzPts val="900"/>
              <a:buNone/>
              <a:defRPr sz="1200" b="0" i="0">
                <a:latin typeface="Verdana"/>
                <a:ea typeface="Verdana"/>
                <a:cs typeface="Verdana"/>
                <a:sym typeface="Verdana"/>
              </a:defRPr>
            </a:lvl1pPr>
            <a:lvl2pPr marL="1219170" lvl="1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sz="1867" b="0" i="0">
                <a:latin typeface="Verdana"/>
                <a:ea typeface="Verdana"/>
                <a:cs typeface="Verdana"/>
                <a:sym typeface="Verdana"/>
              </a:defRPr>
            </a:lvl2pPr>
            <a:lvl3pPr marL="1828754" lvl="2" indent="-431789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5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3pPr>
            <a:lvl4pPr marL="2438339" lvl="3" indent="-30479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None/>
              <a:defRPr b="0" i="0">
                <a:latin typeface="Verdana"/>
                <a:ea typeface="Verdana"/>
                <a:cs typeface="Verdana"/>
                <a:sym typeface="Verdana"/>
              </a:defRPr>
            </a:lvl4pPr>
            <a:lvl5pPr marL="3047924" lvl="4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rgbClr val="4B26F4"/>
              </a:buClr>
              <a:buSzPts val="1400"/>
              <a:buChar char="•"/>
              <a:defRPr b="0" i="0">
                <a:latin typeface="Verdana"/>
                <a:ea typeface="Verdana"/>
                <a:cs typeface="Verdana"/>
                <a:sym typeface="Verdana"/>
              </a:defRPr>
            </a:lvl5pPr>
            <a:lvl6pPr marL="3657509" lvl="5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784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2160590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3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5" y="6041363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4" y="604136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18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</p:sldLayoutIdLst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buckinghamshire.gov.uk/libraries/library-membership/join-library/" TargetMode="External"/><Relationship Id="rId5" Type="http://schemas.openxmlformats.org/officeDocument/2006/relationships/hyperlink" Target="https://schoolreadinglist.co.uk/" TargetMode="Externa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4902899" y="1241501"/>
            <a:ext cx="5656978" cy="321341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Meet The Teacher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4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Welcome to Year 4</a:t>
            </a:r>
          </a:p>
          <a:p>
            <a:pPr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err="1">
                <a:solidFill>
                  <a:srgbClr val="FF0000"/>
                </a:solidFill>
                <a:ea typeface="+mj-ea"/>
                <a:cs typeface="+mj-cs"/>
              </a:rPr>
              <a:t>Mr</a:t>
            </a:r>
            <a:r>
              <a:rPr lang="en-US" dirty="0">
                <a:solidFill>
                  <a:srgbClr val="FF0000"/>
                </a:solidFill>
                <a:ea typeface="+mj-ea"/>
                <a:cs typeface="+mj-cs"/>
              </a:rPr>
              <a:t> Nicholl and </a:t>
            </a:r>
            <a:r>
              <a:rPr lang="en-US" dirty="0" err="1">
                <a:solidFill>
                  <a:srgbClr val="FF0000"/>
                </a:solidFill>
                <a:ea typeface="+mj-ea"/>
                <a:cs typeface="+mj-cs"/>
              </a:rPr>
              <a:t>Mrs</a:t>
            </a:r>
            <a:r>
              <a:rPr lang="en-US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dirty="0" err="1">
                <a:solidFill>
                  <a:srgbClr val="FF0000"/>
                </a:solidFill>
                <a:ea typeface="+mj-ea"/>
                <a:cs typeface="+mj-cs"/>
              </a:rPr>
              <a:t>Talyarkahn</a:t>
            </a:r>
            <a:endParaRPr lang="en-US" dirty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A6A8F39C-700E-A831-3443-6C5C15A40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04" y="1298514"/>
            <a:ext cx="3765692" cy="426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68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PE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845771" y="1010101"/>
            <a:ext cx="10025060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PE lessons are on 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Wednesday 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and 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Thursday (Premier Sports)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. </a:t>
            </a:r>
            <a:endParaRPr lang="en-US" sz="24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Children can wear their PE kit to school and remain in their PE kit for the duration of the day.</a:t>
            </a:r>
            <a:endParaRPr lang="en-US" sz="24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endParaRPr lang="en-GB" sz="24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algn="just"/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     PE Uniform:</a:t>
            </a:r>
            <a:endParaRPr lang="en-GB" sz="24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algn="just">
              <a:buFont typeface="Arial"/>
              <a:buChar char="•"/>
            </a:pP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White polo shirt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Navy blue shorts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Trainers (not plimsoles)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Plain navy-blue tracksuit top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800100" lvl="1" indent="-342900" algn="just">
              <a:buFont typeface="Arial"/>
              <a:buChar char="•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Plain navy blue tracksuit trousers</a:t>
            </a:r>
          </a:p>
          <a:p>
            <a:pPr marL="800100" lvl="1" indent="-342900" algn="just">
              <a:buFont typeface="Arial"/>
              <a:buChar char="•"/>
            </a:pPr>
            <a:endParaRPr lang="en-GB" sz="24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lvl="1" algn="just"/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Swimming is in the Summer term and replaces Wednesday’s </a:t>
            </a:r>
          </a:p>
          <a:p>
            <a:pPr lvl="1" algn="just"/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PE lesson. Swimming typically on a Tuesday – exact dates and </a:t>
            </a:r>
          </a:p>
          <a:p>
            <a:pPr lvl="1" algn="just"/>
            <a:r>
              <a:rPr lang="en-GB" sz="24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times communicated before Easter.</a:t>
            </a:r>
          </a:p>
          <a:p>
            <a:pPr algn="l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22883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Teaching and Learning 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672703" y="1232296"/>
            <a:ext cx="9786935" cy="52322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Curricular targets for English (writing) and mathematics</a:t>
            </a:r>
            <a:endParaRPr lang="en-GB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Every child has targets for writing and mathematics. 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Writing targets match the year group National Curriculum objectives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Children have a copy of targets in their Maths and English books. 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The target sheet is used to help each child understand the progress they are making. </a:t>
            </a:r>
          </a:p>
          <a:p>
            <a:endParaRPr lang="en-GB" sz="2800" b="1" dirty="0">
              <a:ea typeface="+mn-lt"/>
              <a:cs typeface="+mn-lt"/>
            </a:endParaRPr>
          </a:p>
          <a:p>
            <a:pPr>
              <a:buFont typeface="Arial"/>
            </a:pPr>
            <a:endParaRPr lang="en-GB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endParaRPr lang="en-GB" sz="36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34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60E6BD-7154-40B3-B835-1C72DE261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83" y="193576"/>
            <a:ext cx="5609217" cy="64708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1DDC27-F128-4A7B-99AC-FC452D49F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149" y="193576"/>
            <a:ext cx="4703014" cy="37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6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68AB3A-A0AD-471F-AB19-DF0B5803E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158" y="116450"/>
            <a:ext cx="5286944" cy="66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02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Teaching and Learning 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1077515" y="1232296"/>
            <a:ext cx="10025060" cy="56630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Teacher Feedback </a:t>
            </a:r>
            <a:endParaRPr lang="en-GB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Research shows that the most effective feedback is given verbally, ‘in the moment’ – this will be evidenced as a ‘VF’ or ‘WS’ in pupils’ books</a:t>
            </a:r>
            <a:endParaRPr lang="en-US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Adults may also sometimes provide written feedback and modelling in pupils’ books using a </a:t>
            </a:r>
            <a:r>
              <a:rPr lang="en-GB" sz="2800" i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green pen</a:t>
            </a:r>
            <a:endParaRPr lang="en-US" sz="2800" i="1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We expect pupils to respond to feedback given by adults. We ask the pupils to do this in </a:t>
            </a:r>
            <a:r>
              <a:rPr lang="en-GB" sz="2800" i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purple pen 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to help them and the adults see the corrections/edits</a:t>
            </a:r>
            <a:r>
              <a:rPr lang="en-GB" sz="2800" dirty="0">
                <a:ea typeface="+mn-lt"/>
                <a:cs typeface="+mn-lt"/>
              </a:rPr>
              <a:t> </a:t>
            </a:r>
            <a:endParaRPr lang="en-GB" sz="2800" dirty="0"/>
          </a:p>
          <a:p>
            <a:endParaRPr lang="en-GB" sz="2800" b="1" dirty="0">
              <a:ea typeface="+mn-lt"/>
              <a:cs typeface="+mn-lt"/>
            </a:endParaRPr>
          </a:p>
          <a:p>
            <a:pPr>
              <a:buFont typeface="Arial"/>
            </a:pPr>
            <a:endParaRPr lang="en-GB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endParaRPr lang="en-GB" sz="36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99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4FEFCE-2E54-4747-BD05-C5CF3116D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446" y="378073"/>
            <a:ext cx="551497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53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5C3CFC-C613-4073-A2DF-5D0E58AD1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094" y="552450"/>
            <a:ext cx="49815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54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We Assess Your Child’s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1281"/>
            <a:ext cx="8596668" cy="46900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/>
              <a:t>Formative Assessment – Ongoing and Everyday</a:t>
            </a:r>
          </a:p>
          <a:p>
            <a:r>
              <a:rPr lang="en-GB" sz="2400" dirty="0"/>
              <a:t>Formative assessment happens all the time in the classroom. It helps teachers understand what your child knows and what they need help with.</a:t>
            </a:r>
          </a:p>
          <a:p>
            <a:pPr marL="0" indent="0">
              <a:buNone/>
            </a:pPr>
            <a:r>
              <a:rPr lang="en-GB" sz="2400" dirty="0"/>
              <a:t>Examples include:</a:t>
            </a:r>
          </a:p>
          <a:p>
            <a:r>
              <a:rPr lang="en-GB" sz="2400" dirty="0"/>
              <a:t>Marking and feedback</a:t>
            </a:r>
          </a:p>
          <a:p>
            <a:r>
              <a:rPr lang="en-GB" sz="2400" dirty="0"/>
              <a:t>Observing how children work in class</a:t>
            </a:r>
          </a:p>
          <a:p>
            <a:r>
              <a:rPr lang="en-GB" sz="2400" dirty="0"/>
              <a:t>Listening to responses in discussions</a:t>
            </a:r>
          </a:p>
          <a:p>
            <a:r>
              <a:rPr lang="en-GB" sz="2400" dirty="0"/>
              <a:t>Guided reading and group work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581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We Assess Your Child’s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5121"/>
            <a:ext cx="8596668" cy="4446242"/>
          </a:xfrm>
        </p:spPr>
        <p:txBody>
          <a:bodyPr/>
          <a:lstStyle/>
          <a:p>
            <a:pPr marL="0" indent="0">
              <a:buNone/>
            </a:pPr>
            <a:r>
              <a:rPr lang="en-GB" sz="2400" b="1" dirty="0"/>
              <a:t>Summative Assessment – End of Term/Unit </a:t>
            </a:r>
            <a:r>
              <a:rPr lang="en-GB" sz="2400" dirty="0"/>
              <a:t>Summative assessments take place at set points in the year (Autumn, Spring and Summer) and give a more formal overview of learning.</a:t>
            </a:r>
          </a:p>
          <a:p>
            <a:pPr marL="0" indent="0">
              <a:buNone/>
            </a:pPr>
            <a:r>
              <a:rPr lang="en-GB" sz="2400" dirty="0"/>
              <a:t>At our school, we use:</a:t>
            </a:r>
          </a:p>
          <a:p>
            <a:r>
              <a:rPr lang="en-GB" sz="2400" dirty="0"/>
              <a:t>PIRA (Progress in Reading Assessment)</a:t>
            </a:r>
          </a:p>
          <a:p>
            <a:r>
              <a:rPr lang="en-GB" sz="2400" dirty="0"/>
              <a:t>PUMA (Progress in Understanding Mathematics Assessment)</a:t>
            </a:r>
          </a:p>
          <a:p>
            <a:r>
              <a:rPr lang="en-GB" sz="2400" dirty="0"/>
              <a:t>These will be complete WB: 24</a:t>
            </a:r>
            <a:r>
              <a:rPr lang="en-GB" sz="2400" baseline="30000" dirty="0"/>
              <a:t>th</a:t>
            </a:r>
            <a:r>
              <a:rPr lang="en-GB" sz="2400" dirty="0"/>
              <a:t> November</a:t>
            </a:r>
          </a:p>
          <a:p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388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Are PIRA and PUMA?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73201"/>
            <a:ext cx="8596668" cy="4578322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Nationally standardised tests</a:t>
            </a:r>
          </a:p>
          <a:p>
            <a:r>
              <a:rPr lang="en-GB" sz="2400" dirty="0"/>
              <a:t>Provide a </a:t>
            </a:r>
            <a:r>
              <a:rPr lang="en-GB" sz="2400" b="1" dirty="0"/>
              <a:t>standardised score</a:t>
            </a:r>
            <a:r>
              <a:rPr lang="en-GB" sz="2400" dirty="0"/>
              <a:t> that shows how your child is performing compared to national expectations</a:t>
            </a:r>
          </a:p>
          <a:p>
            <a:r>
              <a:rPr lang="en-GB" sz="2400" dirty="0"/>
              <a:t>Help us track progress across the year</a:t>
            </a:r>
          </a:p>
          <a:p>
            <a:r>
              <a:rPr lang="en-GB" sz="2400" dirty="0"/>
              <a:t>Support teacher judgements when reporting to you</a:t>
            </a:r>
          </a:p>
          <a:p>
            <a:pPr marL="0" indent="0">
              <a:buNone/>
            </a:pPr>
            <a:r>
              <a:rPr lang="en-GB" sz="2400" b="1" u="sng" dirty="0"/>
              <a:t>How Do These Assessments Help?</a:t>
            </a:r>
          </a:p>
          <a:p>
            <a:r>
              <a:rPr lang="en-GB" sz="2400" dirty="0"/>
              <a:t>Identify gaps in learning</a:t>
            </a:r>
          </a:p>
          <a:p>
            <a:r>
              <a:rPr lang="en-GB" sz="2400" dirty="0"/>
              <a:t>Inform planning and support</a:t>
            </a:r>
          </a:p>
          <a:p>
            <a:r>
              <a:rPr lang="en-GB" sz="2400" dirty="0"/>
              <a:t>Contribute to </a:t>
            </a:r>
            <a:r>
              <a:rPr lang="en-GB" sz="2400" b="1" dirty="0"/>
              <a:t>teacher assessment</a:t>
            </a:r>
            <a:r>
              <a:rPr lang="en-GB" sz="2400" dirty="0"/>
              <a:t>, which includes classwork, effort, and wider knowledge</a:t>
            </a:r>
          </a:p>
          <a:p>
            <a:endParaRPr lang="en-GB" sz="2400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76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Arrival and Dismissal 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449" y="5168045"/>
            <a:ext cx="1289192" cy="1435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82BD70-A3F7-DA79-8DC0-6E178E6A4C89}"/>
              </a:ext>
            </a:extLst>
          </p:cNvPr>
          <p:cNvSpPr txBox="1"/>
          <p:nvPr/>
        </p:nvSpPr>
        <p:spPr>
          <a:xfrm>
            <a:off x="720329" y="1357312"/>
            <a:ext cx="11060903" cy="46782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Morning Drop Off: 8.30am to 8.40am (to allow a natural stagger)</a:t>
            </a:r>
            <a:endParaRPr lang="en-GB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Pupils enter the school via front gate; make their way to their designated doors through the school playground, to their class 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Registration is at 8.40am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, pupils arriving after </a:t>
            </a:r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8.40am 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will be marked as late </a:t>
            </a:r>
          </a:p>
          <a:p>
            <a:endParaRPr lang="en-GB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r>
              <a:rPr lang="en-GB" sz="2800" b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Afternoon Collection: 3.00pm to 3.10pm</a:t>
            </a:r>
          </a:p>
          <a:p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Pupils will be released to attend after school clubs, or be collected from the classroom. Pupils can also be collected from the school gates with parental permission. </a:t>
            </a:r>
            <a:endParaRPr lang="en-GB" sz="2800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0211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How We Monitor Your Child’s Learning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5601"/>
            <a:ext cx="8596668" cy="4415762"/>
          </a:xfrm>
        </p:spPr>
        <p:txBody>
          <a:bodyPr>
            <a:normAutofit/>
          </a:bodyPr>
          <a:lstStyle/>
          <a:p>
            <a:r>
              <a:rPr lang="en-GB" sz="2400" dirty="0"/>
              <a:t>At the </a:t>
            </a:r>
            <a:r>
              <a:rPr lang="en-GB" sz="2400" b="1" dirty="0"/>
              <a:t>end of each term</a:t>
            </a:r>
            <a:r>
              <a:rPr lang="en-GB" sz="2400" dirty="0"/>
              <a:t>, we hold </a:t>
            </a:r>
            <a:r>
              <a:rPr lang="en-GB" sz="2400" b="1" dirty="0"/>
              <a:t>Pupil Progress Meetings</a:t>
            </a:r>
            <a:r>
              <a:rPr lang="en-GB" sz="2400" dirty="0"/>
              <a:t> with senior leaders (Mrs Harrison, Mrs Stanley, our Deputy </a:t>
            </a:r>
            <a:r>
              <a:rPr lang="en-GB" sz="2400" dirty="0" err="1"/>
              <a:t>Headteacher</a:t>
            </a:r>
            <a:r>
              <a:rPr lang="en-GB" sz="2400" dirty="0"/>
              <a:t> and Miss </a:t>
            </a:r>
            <a:r>
              <a:rPr lang="en-GB" sz="2400" dirty="0" err="1"/>
              <a:t>Grimaldi</a:t>
            </a:r>
            <a:r>
              <a:rPr lang="en-GB" sz="2400" dirty="0"/>
              <a:t> our </a:t>
            </a:r>
            <a:r>
              <a:rPr lang="en-GB" sz="2400" dirty="0" err="1"/>
              <a:t>SENDCo</a:t>
            </a:r>
            <a:r>
              <a:rPr lang="en-GB" sz="2400" dirty="0"/>
              <a:t>).</a:t>
            </a:r>
          </a:p>
          <a:p>
            <a:r>
              <a:rPr lang="en-GB" sz="2400" b="1" dirty="0"/>
              <a:t>Every single child is discussed</a:t>
            </a:r>
            <a:r>
              <a:rPr lang="en-GB" sz="2400" dirty="0"/>
              <a:t> individually</a:t>
            </a:r>
            <a:br>
              <a:rPr lang="en-GB" sz="2400" dirty="0"/>
            </a:br>
            <a:r>
              <a:rPr lang="en-GB" sz="2400" dirty="0"/>
              <a:t>We review:</a:t>
            </a:r>
          </a:p>
          <a:p>
            <a:pPr lvl="1"/>
            <a:r>
              <a:rPr lang="en-GB" sz="2000" dirty="0"/>
              <a:t>Their current attainment</a:t>
            </a:r>
          </a:p>
          <a:p>
            <a:pPr lvl="1"/>
            <a:r>
              <a:rPr lang="en-GB" sz="2000" dirty="0"/>
              <a:t>Whether they are on track with their learning</a:t>
            </a:r>
          </a:p>
          <a:p>
            <a:pPr lvl="1"/>
            <a:r>
              <a:rPr lang="en-GB" sz="2000" dirty="0"/>
              <a:t>What support they may need if they are not on track</a:t>
            </a:r>
          </a:p>
          <a:p>
            <a:pPr lvl="1"/>
            <a:r>
              <a:rPr lang="en-GB" sz="2000" dirty="0"/>
              <a:t>These meetings help us ensure that </a:t>
            </a:r>
            <a:r>
              <a:rPr lang="en-GB" sz="2000" b="1" dirty="0"/>
              <a:t>no child is overlooked</a:t>
            </a:r>
            <a:r>
              <a:rPr lang="en-GB" sz="2000" dirty="0"/>
              <a:t> and that we can quickly put the right support in place where needed.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5571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Reporting to You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8480"/>
            <a:ext cx="8596668" cy="4232883"/>
          </a:xfrm>
        </p:spPr>
        <p:txBody>
          <a:bodyPr/>
          <a:lstStyle/>
          <a:p>
            <a:r>
              <a:rPr lang="en-GB" sz="2400" dirty="0"/>
              <a:t>We use both formative and summative assessments to provide a full picture of your child’s learning.</a:t>
            </a:r>
          </a:p>
          <a:p>
            <a:pPr marL="0" indent="0">
              <a:buNone/>
            </a:pPr>
            <a:r>
              <a:rPr lang="en-GB" sz="2400" dirty="0"/>
              <a:t>You will hear about your child’s progress through:</a:t>
            </a:r>
          </a:p>
          <a:p>
            <a:r>
              <a:rPr lang="en-GB" sz="2400" dirty="0"/>
              <a:t>Parents' evenings (October and March)</a:t>
            </a:r>
          </a:p>
          <a:p>
            <a:r>
              <a:rPr lang="en-GB" sz="2400" dirty="0"/>
              <a:t>End-of-year reports</a:t>
            </a:r>
          </a:p>
          <a:p>
            <a:r>
              <a:rPr lang="en-GB" sz="2400" dirty="0"/>
              <a:t>Informal conversations and updates</a:t>
            </a:r>
            <a:endParaRPr lang="en-GB" dirty="0"/>
          </a:p>
          <a:p>
            <a:r>
              <a:rPr lang="en-GB" sz="2400" dirty="0"/>
              <a:t>Support Plan reviews and termly meetings for pupils on the Special Educational Needs register </a:t>
            </a:r>
          </a:p>
        </p:txBody>
      </p:sp>
    </p:spTree>
    <p:extLst>
      <p:ext uri="{BB962C8B-B14F-4D97-AF65-F5344CB8AC3E}">
        <p14:creationId xmlns:p14="http://schemas.microsoft.com/office/powerpoint/2010/main" val="1862384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How can parents help?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1009555" y="1004629"/>
            <a:ext cx="88047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32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Read, read and read some more! </a:t>
            </a:r>
          </a:p>
        </p:txBody>
      </p:sp>
      <p:pic>
        <p:nvPicPr>
          <p:cNvPr id="4" name="Picture 5" descr="Text&#10;&#10;Description automatically generated">
            <a:extLst>
              <a:ext uri="{FF2B5EF4-FFF2-40B4-BE49-F238E27FC236}">
                <a16:creationId xmlns:a16="http://schemas.microsoft.com/office/drawing/2014/main" id="{5C4F273B-DD31-3124-01D9-72FCA5BCB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303" y="1745476"/>
            <a:ext cx="2927622" cy="2822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734805-CC36-C534-1907-B7E5A10E66ED}"/>
              </a:ext>
            </a:extLst>
          </p:cNvPr>
          <p:cNvSpPr txBox="1"/>
          <p:nvPr/>
        </p:nvSpPr>
        <p:spPr>
          <a:xfrm>
            <a:off x="845771" y="1884418"/>
            <a:ext cx="6155529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i="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Arial"/>
                <a:cs typeface="Arial"/>
              </a:rPr>
              <a:t>Statistic: Parents who read 1 picture book with their children every day provide their children with exposure to an estimated 78,000 words each a year. </a:t>
            </a:r>
          </a:p>
          <a:p>
            <a:r>
              <a:rPr lang="en-GB" sz="2000" i="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Arial"/>
                <a:cs typeface="Arial"/>
              </a:rPr>
              <a:t>Cumulatively, over the 5 years, it is estimated that children from literacy-rich homes hear a cumulative 1.4 million more words during storybook reading than children who are never read to.</a:t>
            </a:r>
            <a:r>
              <a:rPr lang="en-US" sz="2000" i="1" dirty="0">
                <a:solidFill>
                  <a:schemeClr val="accent2">
                    <a:lumMod val="50000"/>
                  </a:schemeClr>
                </a:solidFill>
                <a:latin typeface="Trebuchet MS"/>
                <a:ea typeface="Arial"/>
                <a:cs typeface="Arial"/>
              </a:rPr>
              <a:t>​</a:t>
            </a:r>
          </a:p>
          <a:p>
            <a:endParaRPr lang="en-US" sz="2000" i="1" dirty="0">
              <a:solidFill>
                <a:schemeClr val="accent2">
                  <a:lumMod val="50000"/>
                </a:schemeClr>
              </a:solidFill>
              <a:latin typeface="Trebuchet MS"/>
              <a:ea typeface="Arial"/>
              <a:cs typeface="Arial"/>
            </a:endParaRPr>
          </a:p>
          <a:p>
            <a:r>
              <a:rPr lang="en-GB" sz="2000" i="1" dirty="0">
                <a:solidFill>
                  <a:schemeClr val="accent2">
                    <a:lumMod val="50000"/>
                  </a:schemeClr>
                </a:solidFill>
                <a:hlinkClick r:id="rId5"/>
              </a:rPr>
              <a:t>https://schoolreadinglist.co.uk/</a:t>
            </a:r>
            <a:endParaRPr lang="en-GB" sz="2000" i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GB" sz="2000" i="1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GB" sz="2000" i="1" dirty="0">
                <a:solidFill>
                  <a:schemeClr val="accent2">
                    <a:lumMod val="50000"/>
                  </a:schemeClr>
                </a:solidFill>
                <a:hlinkClick r:id="rId6"/>
              </a:rPr>
              <a:t>https://www.buckinghamshire.gov.uk/libraries/library-membership/join-library/</a:t>
            </a:r>
            <a:endParaRPr lang="en-GB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708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ooks for year 4 - our free background wallpaper">
            <a:extLst>
              <a:ext uri="{FF2B5EF4-FFF2-40B4-BE49-F238E27FC236}">
                <a16:creationId xmlns:a16="http://schemas.microsoft.com/office/drawing/2014/main" id="{59F31287-097C-4FD5-A30B-C3C8FF7CD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7" y="195830"/>
            <a:ext cx="11495714" cy="646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24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How can parents help?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434579" y="1232296"/>
            <a:ext cx="10205246" cy="46474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In June, Year 4 pupils will complete a Multiplication Tables Check (MTC)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The MTC is an on-screen assessment designed to determine whether pupils are able to fluently recall their multiplication tables up to 12, through a set of timed questions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The official check consists of 25 questions. Pupils will have 6 seconds to answer each question, with 3-seconds pause between questions 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i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Regular TTRS sessions (10-15 mins) will help pupils to consolidate their speed and accuracy of recall</a:t>
            </a:r>
          </a:p>
          <a:p>
            <a:pPr algn="just"/>
            <a:endParaRPr lang="en-GB" sz="2400" i="1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algn="just"/>
            <a:r>
              <a:rPr lang="en-GB" sz="2400" i="1" dirty="0">
                <a:solidFill>
                  <a:srgbClr val="7030A0"/>
                </a:solidFill>
                <a:ea typeface="+mn-lt"/>
                <a:cs typeface="+mn-lt"/>
              </a:rPr>
              <a:t>There will be a specific presentation on the MTC in the Summer term</a:t>
            </a:r>
          </a:p>
          <a:p>
            <a:endParaRPr lang="en-GB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1443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How can parents help?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547505" y="1014009"/>
            <a:ext cx="10390585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32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b="1" i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Regular attendance is key </a:t>
            </a: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– 95% is the minimum expectation Pupils whose attendance is of concern will be invited to discuss this in order that the school can support parents and pupils.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Number bonds and times tables – practise these everywhere </a:t>
            </a:r>
          </a:p>
          <a:p>
            <a:pPr marL="457200" lvl="0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Practise telling the time (digital/analogue) 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accent2">
                    <a:lumMod val="50000"/>
                  </a:schemeClr>
                </a:solidFill>
              </a:rPr>
              <a:t>Communication! Please come and talk if you have any concerns/questions </a:t>
            </a:r>
            <a:r>
              <a:rPr lang="en-GB" sz="3200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endParaRPr lang="en-GB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7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Any questions?  </a:t>
            </a: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9824" y="5203764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1077515" y="1232296"/>
            <a:ext cx="10025060" cy="22775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3200" dirty="0">
              <a:ea typeface="+mn-lt"/>
              <a:cs typeface="+mn-lt"/>
            </a:endParaRPr>
          </a:p>
          <a:p>
            <a:endParaRPr lang="en-GB" sz="2800" b="1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en-GB" sz="2800" dirty="0">
              <a:solidFill>
                <a:schemeClr val="accent2">
                  <a:lumMod val="50000"/>
                </a:schemeClr>
              </a:solidFill>
              <a:ea typeface="+mn-lt"/>
              <a:cs typeface="+mn-lt"/>
            </a:endParaRPr>
          </a:p>
          <a:p>
            <a:pPr marL="285750" indent="-285750">
              <a:buFont typeface="Symbol"/>
              <a:buChar char="•"/>
            </a:pPr>
            <a:endParaRPr lang="en-GB" sz="3600" dirty="0">
              <a:solidFill>
                <a:srgbClr val="174261"/>
              </a:solidFill>
            </a:endParaRPr>
          </a:p>
          <a:p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02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Timetable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92" y="5251389"/>
            <a:ext cx="1289192" cy="14352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ED87771-7B1D-4006-B0B7-FCF826543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16" y="871134"/>
            <a:ext cx="10901750" cy="566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5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Termly Curriculum Overview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7449" y="5215670"/>
            <a:ext cx="1289192" cy="14352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36A94F-3A16-4280-A2C1-39F9F0B68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111" y="1009032"/>
            <a:ext cx="3885522" cy="564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3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009555" y="134220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Equipment/what to bring to school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81" name="Isosceles Triangle 80">
            <a:extLst>
              <a:ext uri="{FF2B5EF4-FFF2-40B4-BE49-F238E27FC236}">
                <a16:creationId xmlns:a16="http://schemas.microsoft.com/office/drawing/2014/main" id="{DC99427B-A97E-40A3-B1FD-4557346C6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8386" y="5275202"/>
            <a:ext cx="1289192" cy="14352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9B110E1-1194-BB80-AA06-A3FFF6C8A1CB}"/>
              </a:ext>
            </a:extLst>
          </p:cNvPr>
          <p:cNvSpPr txBox="1"/>
          <p:nvPr/>
        </p:nvSpPr>
        <p:spPr>
          <a:xfrm>
            <a:off x="845771" y="1053233"/>
            <a:ext cx="10025060" cy="41549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ea typeface="+mn-lt"/>
                <a:cs typeface="+mn-lt"/>
              </a:rPr>
              <a:t>In Key Stage 2 (Years 3-6) every child will need to bring in a </a:t>
            </a:r>
            <a:r>
              <a:rPr lang="en-GB" sz="2400" u="sng" dirty="0">
                <a:solidFill>
                  <a:srgbClr val="002060"/>
                </a:solidFill>
                <a:ea typeface="+mn-lt"/>
                <a:cs typeface="+mn-lt"/>
              </a:rPr>
              <a:t>small</a:t>
            </a:r>
            <a:r>
              <a:rPr lang="en-GB" sz="2400" dirty="0">
                <a:solidFill>
                  <a:srgbClr val="002060"/>
                </a:solidFill>
                <a:ea typeface="+mn-lt"/>
                <a:cs typeface="+mn-lt"/>
              </a:rPr>
              <a:t> clear pencil case with the following items. Please name items where possible. 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ea typeface="+mn-lt"/>
                <a:cs typeface="+mn-lt"/>
              </a:rPr>
              <a:t>HB pencil  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ea typeface="+mn-lt"/>
                <a:cs typeface="+mn-lt"/>
              </a:rPr>
              <a:t>rubber 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ea typeface="+mn-lt"/>
                <a:cs typeface="+mn-lt"/>
              </a:rPr>
              <a:t>glue-stick 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ea typeface="+mn-lt"/>
                <a:cs typeface="+mn-lt"/>
              </a:rPr>
              <a:t>ruler 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ea typeface="+mn-lt"/>
                <a:cs typeface="+mn-lt"/>
              </a:rPr>
              <a:t>sharpener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ea typeface="+mn-lt"/>
                <a:cs typeface="+mn-lt"/>
              </a:rPr>
              <a:t>scissors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ea typeface="+mn-lt"/>
                <a:cs typeface="+mn-lt"/>
              </a:rPr>
              <a:t>colour pencils, felt tips, highlighters etc are optional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2060"/>
                </a:solidFill>
                <a:ea typeface="+mn-lt"/>
                <a:cs typeface="+mn-lt"/>
              </a:rPr>
              <a:t>School can supply a whiteboard and pen &amp; purple pen</a:t>
            </a:r>
          </a:p>
        </p:txBody>
      </p:sp>
    </p:spTree>
    <p:extLst>
      <p:ext uri="{BB962C8B-B14F-4D97-AF65-F5344CB8AC3E}">
        <p14:creationId xmlns:p14="http://schemas.microsoft.com/office/powerpoint/2010/main" val="275563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1D203-F83E-C6E8-8B30-5BE34CF5F2B4}"/>
              </a:ext>
            </a:extLst>
          </p:cNvPr>
          <p:cNvSpPr txBox="1"/>
          <p:nvPr/>
        </p:nvSpPr>
        <p:spPr>
          <a:xfrm>
            <a:off x="1572147" y="22527"/>
            <a:ext cx="9764634" cy="8797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Homework </a:t>
            </a:r>
            <a:endParaRPr lang="en-US" dirty="0">
              <a:solidFill>
                <a:schemeClr val="accent2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1727156" y="3846184"/>
            <a:ext cx="726840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>
              <a:buClr>
                <a:srgbClr val="000000"/>
              </a:buClr>
              <a:buSzPts val="3600"/>
            </a:pPr>
            <a:endParaRPr sz="4800">
              <a:solidFill>
                <a:srgbClr val="B5121B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5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7F6239C7-25EF-9F1C-5F06-69CAF3A61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0792" y="5215670"/>
            <a:ext cx="1289192" cy="14352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A30A4F-B7BF-610C-A16F-9B074CA03485}"/>
              </a:ext>
            </a:extLst>
          </p:cNvPr>
          <p:cNvSpPr txBox="1"/>
          <p:nvPr/>
        </p:nvSpPr>
        <p:spPr>
          <a:xfrm>
            <a:off x="424472" y="907010"/>
            <a:ext cx="11381797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Maths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en-GB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Mathletics will be set on each </a:t>
            </a:r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Monday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 and will be accessible for the remainder of the term. The tasks will be linked to recent learning. </a:t>
            </a:r>
          </a:p>
          <a:p>
            <a:r>
              <a:rPr lang="en-GB" sz="2400" b="1" i="1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TTRS</a:t>
            </a:r>
            <a:r>
              <a:rPr lang="en-GB" sz="2400" dirty="0">
                <a:solidFill>
                  <a:schemeClr val="accent2">
                    <a:lumMod val="50000"/>
                  </a:schemeClr>
                </a:solidFill>
                <a:ea typeface="+mn-lt"/>
                <a:cs typeface="+mn-lt"/>
              </a:rPr>
              <a:t> will be available for children to practise their tables – MTC in June 2026  </a:t>
            </a:r>
          </a:p>
          <a:p>
            <a:pPr algn="l"/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pPr algn="l"/>
            <a:r>
              <a:rPr lang="en-GB" sz="2400" b="1" dirty="0">
                <a:solidFill>
                  <a:schemeClr val="accent2">
                    <a:lumMod val="50000"/>
                  </a:schemeClr>
                </a:solidFill>
              </a:rPr>
              <a:t>Reading:</a:t>
            </a:r>
          </a:p>
          <a:p>
            <a:pPr algn="l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Children should read at least 3 times a week (or as often as possible) with a parent or carer.  </a:t>
            </a:r>
          </a:p>
          <a:p>
            <a:pPr algn="l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Reading records should be signed by a parent/carer on these occasions. </a:t>
            </a:r>
          </a:p>
          <a:p>
            <a:pPr algn="l"/>
            <a:r>
              <a:rPr lang="en-GB" sz="2400" dirty="0">
                <a:solidFill>
                  <a:schemeClr val="accent2">
                    <a:lumMod val="50000"/>
                  </a:schemeClr>
                </a:solidFill>
              </a:rPr>
              <a:t>Children can add if they have read independently. </a:t>
            </a:r>
          </a:p>
          <a:p>
            <a:pPr algn="l"/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Spellings: 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Children will no longer receive a weekly spelling test. </a:t>
            </a:r>
          </a:p>
        </p:txBody>
      </p:sp>
    </p:spTree>
    <p:extLst>
      <p:ext uri="{BB962C8B-B14F-4D97-AF65-F5344CB8AC3E}">
        <p14:creationId xmlns:p14="http://schemas.microsoft.com/office/powerpoint/2010/main" val="2541628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at Bledlow Ridge School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0796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New approach to spelling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Priority on School Development Plan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We are working with external literacy specialists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Focus: teach strategies, knowledge and skills pupils need to help them spell correctly, or to confidently ‘give it a go’.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There is little evidence that the traditional practice of learning spellings at home and being tested on them is effective.</a:t>
            </a:r>
          </a:p>
        </p:txBody>
      </p:sp>
    </p:spTree>
    <p:extLst>
      <p:ext uri="{BB962C8B-B14F-4D97-AF65-F5344CB8AC3E}">
        <p14:creationId xmlns:p14="http://schemas.microsoft.com/office/powerpoint/2010/main" val="887385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860" y="1365250"/>
            <a:ext cx="10019240" cy="4558002"/>
          </a:xfrm>
        </p:spPr>
        <p:txBody>
          <a:bodyPr>
            <a:noAutofit/>
          </a:bodyPr>
          <a:lstStyle/>
          <a:p>
            <a:r>
              <a:rPr lang="en-GB" sz="2400" dirty="0"/>
              <a:t>We use the </a:t>
            </a:r>
            <a:r>
              <a:rPr lang="en-GB" sz="2400" b="1" dirty="0"/>
              <a:t>No Nonsense Spelling</a:t>
            </a:r>
            <a:r>
              <a:rPr lang="en-GB" sz="2400" dirty="0"/>
              <a:t> scheme to support children in becoming confident, accurate spellers.</a:t>
            </a:r>
          </a:p>
          <a:p>
            <a:pPr marL="0" indent="0">
              <a:buNone/>
            </a:pPr>
            <a:r>
              <a:rPr lang="en-GB" sz="2400" b="1" dirty="0"/>
              <a:t>    </a:t>
            </a:r>
            <a:r>
              <a:rPr lang="en-GB" sz="2400" b="1" u="sng" dirty="0"/>
              <a:t>What is No Nonsense Spelling?</a:t>
            </a:r>
            <a:endParaRPr lang="en-GB" sz="2400" u="sng" dirty="0"/>
          </a:p>
          <a:p>
            <a:r>
              <a:rPr lang="en-GB" sz="2400" dirty="0"/>
              <a:t>A structured programme that teaches </a:t>
            </a:r>
            <a:r>
              <a:rPr lang="en-GB" sz="2400" b="1" dirty="0"/>
              <a:t>spelling patterns, rules, and strategies</a:t>
            </a:r>
            <a:endParaRPr lang="en-GB" sz="2400" dirty="0"/>
          </a:p>
          <a:p>
            <a:r>
              <a:rPr lang="en-GB" sz="2400" dirty="0"/>
              <a:t>Focuses on </a:t>
            </a:r>
            <a:r>
              <a:rPr lang="en-GB" sz="2400" b="1" dirty="0"/>
              <a:t>understanding spelling</a:t>
            </a:r>
            <a:r>
              <a:rPr lang="en-GB" sz="2400" dirty="0"/>
              <a:t>, not just memorising words</a:t>
            </a:r>
          </a:p>
          <a:p>
            <a:r>
              <a:rPr lang="en-GB" sz="2400" dirty="0"/>
              <a:t>Lessons include investigation, discussion, and practical activities</a:t>
            </a:r>
          </a:p>
          <a:p>
            <a:pPr marL="0" indent="0">
              <a:buNone/>
            </a:pPr>
            <a:r>
              <a:rPr lang="en-GB" sz="2400" b="1" dirty="0"/>
              <a:t>    </a:t>
            </a:r>
            <a:r>
              <a:rPr lang="en-GB" sz="2400" b="1" u="sng" dirty="0"/>
              <a:t>Our Aim:</a:t>
            </a:r>
            <a:endParaRPr lang="en-GB" sz="2400" u="sng" dirty="0"/>
          </a:p>
          <a:p>
            <a:r>
              <a:rPr lang="en-GB" sz="2400" dirty="0"/>
              <a:t>To help pupils </a:t>
            </a:r>
            <a:r>
              <a:rPr lang="en-GB" sz="2400" b="1" dirty="0"/>
              <a:t>apply their spelling knowledge in their writing</a:t>
            </a:r>
            <a:r>
              <a:rPr lang="en-GB" sz="2400" dirty="0"/>
              <a:t> — not just learn words for a test.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73595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spelling look like at BRS?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0796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Two 20 minute lessons per week dedicated to teaching spelling skills</a:t>
            </a:r>
          </a:p>
          <a:p>
            <a:pPr marL="0" indent="0">
              <a:buNone/>
            </a:pPr>
            <a:r>
              <a:rPr lang="en-GB" sz="2800" b="1" dirty="0"/>
              <a:t>   </a:t>
            </a:r>
            <a:r>
              <a:rPr lang="en-GB" sz="2800" b="1" u="sng" dirty="0"/>
              <a:t>What will be sent home?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No weekly spelling list or weekly test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In Year 4 we will be focusing on a variety of concepts throughout the year including: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>
                <a:solidFill>
                  <a:schemeClr val="tx1"/>
                </a:solidFill>
              </a:rPr>
              <a:t>The alphabetic concept (upper and lower case), hearing and identifying syllables in words, understanding long and short vowels and reading syllables with open and closed vowels, prefixing and suffixing words. 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86225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</TotalTime>
  <Words>1416</Words>
  <Application>Microsoft Office PowerPoint</Application>
  <PresentationFormat>Widescreen</PresentationFormat>
  <Paragraphs>164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PT Sans</vt:lpstr>
      <vt:lpstr>Symbol</vt:lpstr>
      <vt:lpstr>Trebuchet MS</vt:lpstr>
      <vt:lpstr>Verdana</vt:lpstr>
      <vt:lpstr>Wingdings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Spelling at Bledlow Ridge School </vt:lpstr>
      <vt:lpstr>Spelling </vt:lpstr>
      <vt:lpstr>What does spelling look like at BRS?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We Assess Your Child’s Learning</vt:lpstr>
      <vt:lpstr>How We Assess Your Child’s Learning</vt:lpstr>
      <vt:lpstr>What Are PIRA and PUMA? </vt:lpstr>
      <vt:lpstr>How We Monitor Your Child’s Learning </vt:lpstr>
      <vt:lpstr>Reporting to You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Gemma Grimaldi</dc:creator>
  <cp:lastModifiedBy>Owen Nicholl</cp:lastModifiedBy>
  <cp:revision>333</cp:revision>
  <dcterms:created xsi:type="dcterms:W3CDTF">2022-08-08T12:18:00Z</dcterms:created>
  <dcterms:modified xsi:type="dcterms:W3CDTF">2025-09-12T15:31:23Z</dcterms:modified>
</cp:coreProperties>
</file>