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262" r:id="rId5"/>
    <p:sldId id="280" r:id="rId6"/>
    <p:sldId id="266" r:id="rId7"/>
    <p:sldId id="275" r:id="rId8"/>
    <p:sldId id="276" r:id="rId9"/>
    <p:sldId id="268" r:id="rId10"/>
    <p:sldId id="274" r:id="rId11"/>
    <p:sldId id="269" r:id="rId12"/>
    <p:sldId id="279" r:id="rId13"/>
    <p:sldId id="270" r:id="rId14"/>
    <p:sldId id="277" r:id="rId15"/>
    <p:sldId id="278" r:id="rId16"/>
    <p:sldId id="281" r:id="rId17"/>
    <p:sldId id="271" r:id="rId18"/>
    <p:sldId id="272" r:id="rId19"/>
    <p:sldId id="263" r:id="rId20"/>
    <p:sldId id="264"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autoAdjust="0"/>
    <p:restoredTop sz="94660"/>
  </p:normalViewPr>
  <p:slideViewPr>
    <p:cSldViewPr snapToGrid="0">
      <p:cViewPr varScale="1">
        <p:scale>
          <a:sx n="114" d="100"/>
          <a:sy n="114" d="100"/>
        </p:scale>
        <p:origin x="1032"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C48306-B7CA-4F8A-8C78-30180885EC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591444F6-B866-40B8-98DC-AB03F62DA7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590537-3E58-4815-B8F7-A6A91F9C9072}" type="datetimeFigureOut">
              <a:rPr lang="en-GB" smtClean="0"/>
              <a:t>16/07/2020</a:t>
            </a:fld>
            <a:endParaRPr lang="en-GB" dirty="0"/>
          </a:p>
        </p:txBody>
      </p:sp>
      <p:sp>
        <p:nvSpPr>
          <p:cNvPr id="4" name="Footer Placeholder 3">
            <a:extLst>
              <a:ext uri="{FF2B5EF4-FFF2-40B4-BE49-F238E27FC236}">
                <a16:creationId xmlns:a16="http://schemas.microsoft.com/office/drawing/2014/main" id="{43193317-5B0A-47F5-A6B2-C0B0F171B8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2CE2FD3-F5B9-4928-A1CA-19F3BDEA6B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04CD60-5B87-4FE7-B85A-4AB7C995D3C1}" type="slidenum">
              <a:rPr lang="en-GB" smtClean="0"/>
              <a:t>‹#›</a:t>
            </a:fld>
            <a:endParaRPr lang="en-GB" dirty="0"/>
          </a:p>
        </p:txBody>
      </p:sp>
    </p:spTree>
    <p:extLst>
      <p:ext uri="{BB962C8B-B14F-4D97-AF65-F5344CB8AC3E}">
        <p14:creationId xmlns:p14="http://schemas.microsoft.com/office/powerpoint/2010/main" val="28915542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5CA2E-9B32-41CC-8E09-B3687C1B565A}" type="datetimeFigureOut">
              <a:rPr lang="en-GB" smtClean="0"/>
              <a:t>16/07/2020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0F373-F324-485C-8B7D-1F94F90EC7D5}" type="slidenum">
              <a:rPr lang="en-GB" smtClean="0"/>
              <a:t>‹#›</a:t>
            </a:fld>
            <a:endParaRPr lang="en-GB" dirty="0"/>
          </a:p>
        </p:txBody>
      </p:sp>
    </p:spTree>
    <p:extLst>
      <p:ext uri="{BB962C8B-B14F-4D97-AF65-F5344CB8AC3E}">
        <p14:creationId xmlns:p14="http://schemas.microsoft.com/office/powerpoint/2010/main" val="387496908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8CF16-EF90-4248-BECD-908CDF03AB50}"/>
              </a:ext>
            </a:extLst>
          </p:cNvPr>
          <p:cNvSpPr>
            <a:spLocks noGrp="1"/>
          </p:cNvSpPr>
          <p:nvPr>
            <p:ph type="ctrTitle"/>
          </p:nvPr>
        </p:nvSpPr>
        <p:spPr>
          <a:xfrm>
            <a:off x="350519" y="115888"/>
            <a:ext cx="11506201" cy="1441450"/>
          </a:xfrm>
          <a:solidFill>
            <a:schemeClr val="accent1"/>
          </a:solidFill>
          <a:ln>
            <a:solidFill>
              <a:schemeClr val="tx1"/>
            </a:solidFill>
          </a:ln>
        </p:spPr>
        <p:txBody>
          <a:bodyPr anchor="b">
            <a:normAutofit/>
          </a:bodyPr>
          <a:lstStyle>
            <a:lvl1pPr algn="l">
              <a:defRPr sz="4000">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875501AB-21B9-4BDC-9E02-77D2530E71DA}"/>
              </a:ext>
            </a:extLst>
          </p:cNvPr>
          <p:cNvSpPr>
            <a:spLocks noGrp="1"/>
          </p:cNvSpPr>
          <p:nvPr>
            <p:ph type="subTitle" idx="1"/>
          </p:nvPr>
        </p:nvSpPr>
        <p:spPr>
          <a:xfrm>
            <a:off x="350519" y="1665287"/>
            <a:ext cx="11506201" cy="5054917"/>
          </a:xfrm>
          <a:solidFill>
            <a:schemeClr val="accent2"/>
          </a:solidFill>
          <a:ln>
            <a:solidFill>
              <a:schemeClr val="tx1"/>
            </a:solid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293624572"/>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51781-5FDE-4D5A-B518-68972E3918C8}"/>
              </a:ext>
            </a:extLst>
          </p:cNvPr>
          <p:cNvSpPr>
            <a:spLocks noGrp="1"/>
          </p:cNvSpPr>
          <p:nvPr>
            <p:ph type="title"/>
          </p:nvPr>
        </p:nvSpPr>
        <p:spPr>
          <a:xfrm>
            <a:off x="380364" y="136525"/>
            <a:ext cx="11476355" cy="15541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784E7A-3664-4052-B940-9EA12142284B}"/>
              </a:ext>
            </a:extLst>
          </p:cNvPr>
          <p:cNvSpPr>
            <a:spLocks noGrp="1"/>
          </p:cNvSpPr>
          <p:nvPr>
            <p:ph type="body" idx="1"/>
          </p:nvPr>
        </p:nvSpPr>
        <p:spPr>
          <a:xfrm>
            <a:off x="335280" y="1813559"/>
            <a:ext cx="5662295" cy="6915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E25296-A58F-4087-B326-FD6DA64C4AEB}"/>
              </a:ext>
            </a:extLst>
          </p:cNvPr>
          <p:cNvSpPr>
            <a:spLocks noGrp="1"/>
          </p:cNvSpPr>
          <p:nvPr>
            <p:ph sz="half" idx="2"/>
          </p:nvPr>
        </p:nvSpPr>
        <p:spPr>
          <a:xfrm>
            <a:off x="357506" y="2627945"/>
            <a:ext cx="5640069" cy="40935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328A657-290C-4F0D-8F32-E6DF9B891A82}"/>
              </a:ext>
            </a:extLst>
          </p:cNvPr>
          <p:cNvSpPr>
            <a:spLocks noGrp="1"/>
          </p:cNvSpPr>
          <p:nvPr>
            <p:ph type="body" sz="quarter" idx="3"/>
          </p:nvPr>
        </p:nvSpPr>
        <p:spPr>
          <a:xfrm>
            <a:off x="6172200" y="1813559"/>
            <a:ext cx="5662294" cy="6915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611638-91E7-4074-ADD1-7A473074CA3F}"/>
              </a:ext>
            </a:extLst>
          </p:cNvPr>
          <p:cNvSpPr>
            <a:spLocks noGrp="1"/>
          </p:cNvSpPr>
          <p:nvPr>
            <p:ph sz="quarter" idx="4"/>
          </p:nvPr>
        </p:nvSpPr>
        <p:spPr>
          <a:xfrm>
            <a:off x="6172199" y="2626673"/>
            <a:ext cx="5662295" cy="40935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16085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88CA-7521-4411-B1F8-5710A68CD01B}"/>
              </a:ext>
            </a:extLst>
          </p:cNvPr>
          <p:cNvSpPr>
            <a:spLocks noGrp="1"/>
          </p:cNvSpPr>
          <p:nvPr>
            <p:ph type="title"/>
          </p:nvPr>
        </p:nvSpPr>
        <p:spPr>
          <a:xfrm>
            <a:off x="380683" y="136525"/>
            <a:ext cx="3932237" cy="1600200"/>
          </a:xfrm>
          <a:solidFill>
            <a:schemeClr val="accent1"/>
          </a:solidFill>
          <a:ln>
            <a:solidFill>
              <a:schemeClr val="tx1"/>
            </a:solidFill>
          </a:ln>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412F0F-250C-4142-BA5B-3663FAF8E2E2}"/>
              </a:ext>
            </a:extLst>
          </p:cNvPr>
          <p:cNvSpPr>
            <a:spLocks noGrp="1"/>
          </p:cNvSpPr>
          <p:nvPr>
            <p:ph idx="1"/>
          </p:nvPr>
        </p:nvSpPr>
        <p:spPr>
          <a:xfrm>
            <a:off x="4649788" y="151132"/>
            <a:ext cx="7206932" cy="6569071"/>
          </a:xfrm>
          <a:solidFill>
            <a:schemeClr val="accent1"/>
          </a:solidFill>
          <a:ln>
            <a:solidFill>
              <a:schemeClr val="tx1"/>
            </a:solidFill>
          </a:ln>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D610F5-DD0D-483D-BC5D-67C4957DDA22}"/>
              </a:ext>
            </a:extLst>
          </p:cNvPr>
          <p:cNvSpPr>
            <a:spLocks noGrp="1"/>
          </p:cNvSpPr>
          <p:nvPr>
            <p:ph type="body" sz="half" idx="2"/>
          </p:nvPr>
        </p:nvSpPr>
        <p:spPr>
          <a:xfrm>
            <a:off x="335279" y="1859280"/>
            <a:ext cx="3977641" cy="4862195"/>
          </a:xfrm>
          <a:solidFill>
            <a:schemeClr val="accent2"/>
          </a:solidFill>
          <a:ln>
            <a:solidFill>
              <a:schemeClr val="tx1"/>
            </a:solidFill>
          </a:ln>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3110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7025-B06D-4D32-8726-A11467264C9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01DAAF-BC31-4342-938D-C99835957A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09922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9EEC75-947C-4DC3-8CE3-DDB4A02897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DB54B5-A2F2-402F-A0BC-D28049D2D3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20981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4B70-BEF6-45D5-A086-3599E5E26735}"/>
              </a:ext>
            </a:extLst>
          </p:cNvPr>
          <p:cNvSpPr>
            <a:spLocks noGrp="1"/>
          </p:cNvSpPr>
          <p:nvPr>
            <p:ph type="title"/>
          </p:nvPr>
        </p:nvSpPr>
        <p:spPr>
          <a:solidFill>
            <a:schemeClr val="accent1"/>
          </a:solidFill>
          <a:ln>
            <a:solidFill>
              <a:schemeClr val="tx1"/>
            </a:solidFill>
          </a:ln>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0B425A-48BC-464B-A80F-561E4B063D9B}"/>
              </a:ext>
            </a:extLst>
          </p:cNvPr>
          <p:cNvSpPr>
            <a:spLocks noGrp="1"/>
          </p:cNvSpPr>
          <p:nvPr>
            <p:ph idx="1"/>
          </p:nvPr>
        </p:nvSpPr>
        <p:spPr>
          <a:solidFill>
            <a:schemeClr val="accent2"/>
          </a:solidFill>
          <a:ln>
            <a:solidFill>
              <a:schemeClr val="tx1"/>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24152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wor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BD74EF-464F-470E-A868-D3CD837BC05F}"/>
              </a:ext>
            </a:extLst>
          </p:cNvPr>
          <p:cNvSpPr>
            <a:spLocks noGrp="1"/>
          </p:cNvSpPr>
          <p:nvPr>
            <p:ph type="body" idx="1"/>
          </p:nvPr>
        </p:nvSpPr>
        <p:spPr>
          <a:xfrm>
            <a:off x="344170" y="136525"/>
            <a:ext cx="11512550" cy="1265555"/>
          </a:xfrm>
          <a:solidFill>
            <a:schemeClr val="accent3"/>
          </a:solidFill>
          <a:ln>
            <a:solidFill>
              <a:schemeClr val="tx1"/>
            </a:solidFill>
          </a:ln>
        </p:spPr>
        <p:txBody>
          <a:bodyPr/>
          <a:lstStyle>
            <a:lvl1pPr marL="342900" indent="-342900">
              <a:buSzPct val="200000"/>
              <a:buFontTx/>
              <a:buBlip>
                <a:blip r:embed="rId2"/>
              </a:buBlip>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273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B3DD-1EFE-4210-B3E3-E7260846F58A}"/>
              </a:ext>
            </a:extLst>
          </p:cNvPr>
          <p:cNvSpPr>
            <a:spLocks noGrp="1"/>
          </p:cNvSpPr>
          <p:nvPr>
            <p:ph type="title" hasCustomPrompt="1"/>
          </p:nvPr>
        </p:nvSpPr>
        <p:spPr>
          <a:solidFill>
            <a:schemeClr val="accent4"/>
          </a:solidFill>
          <a:ln>
            <a:solidFill>
              <a:schemeClr val="tx1"/>
            </a:solidFill>
          </a:ln>
        </p:spPr>
        <p:txBody>
          <a:bodyPr/>
          <a:lstStyle>
            <a:lvl1pPr marL="571500" indent="-571500" algn="l">
              <a:buSzPct val="300000"/>
              <a:buFontTx/>
              <a:buBlip>
                <a:blip r:embed="rId2"/>
              </a:buBlip>
              <a:defRPr/>
            </a:lvl1pPr>
          </a:lstStyle>
          <a:p>
            <a:r>
              <a:rPr lang="en-US" dirty="0"/>
              <a:t>	Click to edit Master title style</a:t>
            </a:r>
            <a:endParaRPr lang="en-GB" dirty="0"/>
          </a:p>
        </p:txBody>
      </p:sp>
      <p:sp>
        <p:nvSpPr>
          <p:cNvPr id="3" name="Date Placeholder 2">
            <a:extLst>
              <a:ext uri="{FF2B5EF4-FFF2-40B4-BE49-F238E27FC236}">
                <a16:creationId xmlns:a16="http://schemas.microsoft.com/office/drawing/2014/main" id="{AC4578B2-5FBB-4265-B20E-C278A11CD795}"/>
              </a:ext>
            </a:extLst>
          </p:cNvPr>
          <p:cNvSpPr>
            <a:spLocks noGrp="1"/>
          </p:cNvSpPr>
          <p:nvPr>
            <p:ph type="dt" sz="half" idx="10"/>
          </p:nvPr>
        </p:nvSpPr>
        <p:spPr/>
        <p:txBody>
          <a:bodyPr/>
          <a:lstStyle/>
          <a:p>
            <a:fld id="{CD1AB31B-E9E2-4B9F-852B-9EE764C8E13E}" type="datetime4">
              <a:rPr lang="en-GB" smtClean="0"/>
              <a:t>16 July 2020</a:t>
            </a:fld>
            <a:endParaRPr lang="en-GB" dirty="0"/>
          </a:p>
        </p:txBody>
      </p:sp>
    </p:spTree>
    <p:extLst>
      <p:ext uri="{BB962C8B-B14F-4D97-AF65-F5344CB8AC3E}">
        <p14:creationId xmlns:p14="http://schemas.microsoft.com/office/powerpoint/2010/main" val="3408219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homewo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8BC2C-B9CE-4201-8CFE-6A62107FD4E3}"/>
              </a:ext>
            </a:extLst>
          </p:cNvPr>
          <p:cNvSpPr>
            <a:spLocks noGrp="1"/>
          </p:cNvSpPr>
          <p:nvPr>
            <p:ph type="title" hasCustomPrompt="1"/>
          </p:nvPr>
        </p:nvSpPr>
        <p:spPr>
          <a:xfrm>
            <a:off x="320040" y="129541"/>
            <a:ext cx="11536680" cy="1165860"/>
          </a:xfrm>
          <a:solidFill>
            <a:schemeClr val="accent5"/>
          </a:solidFill>
          <a:ln>
            <a:solidFill>
              <a:schemeClr val="tx1"/>
            </a:solidFill>
          </a:ln>
        </p:spPr>
        <p:txBody>
          <a:bodyPr/>
          <a:lstStyle>
            <a:lvl1pPr>
              <a:defRPr b="1"/>
            </a:lvl1pPr>
          </a:lstStyle>
          <a:p>
            <a:r>
              <a:rPr lang="en-US" dirty="0"/>
              <a:t>Homework – on Class Charts</a:t>
            </a:r>
            <a:endParaRPr lang="en-GB" dirty="0"/>
          </a:p>
        </p:txBody>
      </p:sp>
    </p:spTree>
    <p:extLst>
      <p:ext uri="{BB962C8B-B14F-4D97-AF65-F5344CB8AC3E}">
        <p14:creationId xmlns:p14="http://schemas.microsoft.com/office/powerpoint/2010/main" val="4017625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3A084-0881-448B-BF18-80E9AF44CE8D}"/>
              </a:ext>
            </a:extLst>
          </p:cNvPr>
          <p:cNvSpPr>
            <a:spLocks noGrp="1"/>
          </p:cNvSpPr>
          <p:nvPr>
            <p:ph type="title"/>
          </p:nvPr>
        </p:nvSpPr>
        <p:spPr>
          <a:solidFill>
            <a:schemeClr val="accent1"/>
          </a:solidFill>
          <a:ln>
            <a:solidFill>
              <a:schemeClr val="tx1"/>
            </a:solidFill>
          </a:ln>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005984-FFA2-4336-8976-CDBE2963A45C}"/>
              </a:ext>
            </a:extLst>
          </p:cNvPr>
          <p:cNvSpPr>
            <a:spLocks noGrp="1"/>
          </p:cNvSpPr>
          <p:nvPr>
            <p:ph sz="half" idx="1"/>
          </p:nvPr>
        </p:nvSpPr>
        <p:spPr>
          <a:xfrm>
            <a:off x="335280" y="1641474"/>
            <a:ext cx="5699760" cy="5078730"/>
          </a:xfrm>
          <a:solidFill>
            <a:schemeClr val="accent2"/>
          </a:solidFill>
          <a:ln>
            <a:solidFill>
              <a:schemeClr val="tx1"/>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44A70417-6011-4C9D-AD09-2B8BC349C461}"/>
              </a:ext>
            </a:extLst>
          </p:cNvPr>
          <p:cNvSpPr>
            <a:spLocks noGrp="1"/>
          </p:cNvSpPr>
          <p:nvPr>
            <p:ph sz="half" idx="2"/>
          </p:nvPr>
        </p:nvSpPr>
        <p:spPr>
          <a:xfrm>
            <a:off x="6172200" y="1641474"/>
            <a:ext cx="5684520" cy="5078730"/>
          </a:xfrm>
          <a:solidFill>
            <a:schemeClr val="accent2"/>
          </a:solidFill>
          <a:ln>
            <a:solidFill>
              <a:schemeClr val="tx1"/>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77739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71CA26E-7D99-4E02-954D-F09300617DB9}"/>
              </a:ext>
            </a:extLst>
          </p:cNvPr>
          <p:cNvSpPr>
            <a:spLocks noGrp="1"/>
          </p:cNvSpPr>
          <p:nvPr>
            <p:ph type="dt" sz="half" idx="10"/>
          </p:nvPr>
        </p:nvSpPr>
        <p:spPr/>
        <p:txBody>
          <a:bodyPr/>
          <a:lstStyle/>
          <a:p>
            <a:fld id="{CD1AB31B-E9E2-4B9F-852B-9EE764C8E13E}" type="datetime4">
              <a:rPr lang="en-GB" smtClean="0"/>
              <a:t>16 July 2020</a:t>
            </a:fld>
            <a:endParaRPr lang="en-GB" dirty="0"/>
          </a:p>
        </p:txBody>
      </p:sp>
      <p:pic>
        <p:nvPicPr>
          <p:cNvPr id="5" name="Picture 4" descr="A close up of text on a white background&#10;&#10;Description automatically generated">
            <a:extLst>
              <a:ext uri="{FF2B5EF4-FFF2-40B4-BE49-F238E27FC236}">
                <a16:creationId xmlns:a16="http://schemas.microsoft.com/office/drawing/2014/main" id="{46B4AB21-F260-4E15-8951-B451B2AD9A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24000" y="0"/>
            <a:ext cx="9144000" cy="6858000"/>
          </a:xfrm>
          <a:prstGeom prst="rect">
            <a:avLst/>
          </a:prstGeom>
        </p:spPr>
      </p:pic>
    </p:spTree>
    <p:extLst>
      <p:ext uri="{BB962C8B-B14F-4D97-AF65-F5344CB8AC3E}">
        <p14:creationId xmlns:p14="http://schemas.microsoft.com/office/powerpoint/2010/main" val="2271479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ABDD2-7AD3-4F2B-BC16-26BD61C50B6E}"/>
              </a:ext>
            </a:extLst>
          </p:cNvPr>
          <p:cNvSpPr>
            <a:spLocks noGrp="1"/>
          </p:cNvSpPr>
          <p:nvPr>
            <p:ph type="title"/>
          </p:nvPr>
        </p:nvSpPr>
        <p:spPr>
          <a:xfrm>
            <a:off x="335280" y="136525"/>
            <a:ext cx="4312920" cy="1600200"/>
          </a:xfrm>
          <a:solidFill>
            <a:schemeClr val="accent1"/>
          </a:solidFill>
          <a:ln>
            <a:solidFill>
              <a:schemeClr val="tx1"/>
            </a:solidFill>
          </a:ln>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377BA4-194C-4AE4-B53D-88BE0C021BF9}"/>
              </a:ext>
            </a:extLst>
          </p:cNvPr>
          <p:cNvSpPr>
            <a:spLocks noGrp="1"/>
          </p:cNvSpPr>
          <p:nvPr>
            <p:ph type="pic" idx="1"/>
          </p:nvPr>
        </p:nvSpPr>
        <p:spPr>
          <a:xfrm>
            <a:off x="4802188" y="136525"/>
            <a:ext cx="7054532" cy="6583679"/>
          </a:xfrm>
          <a:ln>
            <a:solidFill>
              <a:schemeClr val="tx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CBABCFDA-D124-4A7E-8C2E-E2ECB6C73397}"/>
              </a:ext>
            </a:extLst>
          </p:cNvPr>
          <p:cNvSpPr>
            <a:spLocks noGrp="1"/>
          </p:cNvSpPr>
          <p:nvPr>
            <p:ph type="body" sz="half" idx="2"/>
          </p:nvPr>
        </p:nvSpPr>
        <p:spPr>
          <a:xfrm>
            <a:off x="335280" y="1889759"/>
            <a:ext cx="4312920" cy="4831715"/>
          </a:xfrm>
          <a:solidFill>
            <a:schemeClr val="accent2"/>
          </a:solidFill>
          <a:ln>
            <a:solidFill>
              <a:schemeClr val="tx1"/>
            </a:solidFill>
          </a:ln>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48952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234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76E1B4-DFCB-4D5A-80ED-2112D3B08AB5}"/>
              </a:ext>
            </a:extLst>
          </p:cNvPr>
          <p:cNvSpPr>
            <a:spLocks noGrp="1"/>
          </p:cNvSpPr>
          <p:nvPr>
            <p:ph type="title"/>
          </p:nvPr>
        </p:nvSpPr>
        <p:spPr>
          <a:xfrm>
            <a:off x="320040" y="129540"/>
            <a:ext cx="11536680" cy="1332547"/>
          </a:xfrm>
          <a:prstGeom prst="rect">
            <a:avLst/>
          </a:prstGeom>
        </p:spPr>
        <p:txBody>
          <a:bodyPr vert="horz" lIns="91440" tIns="45720" rIns="91440" bIns="45720" rtlCol="0" anchor="b">
            <a:normAutofit/>
          </a:bodyPr>
          <a:lstStyle/>
          <a:p>
            <a:r>
              <a:rPr lang="en-US" dirty="0"/>
              <a:t>Click to edit Master title</a:t>
            </a:r>
            <a:endParaRPr lang="en-GB" dirty="0"/>
          </a:p>
        </p:txBody>
      </p:sp>
      <p:sp>
        <p:nvSpPr>
          <p:cNvPr id="3" name="Text Placeholder 2">
            <a:extLst>
              <a:ext uri="{FF2B5EF4-FFF2-40B4-BE49-F238E27FC236}">
                <a16:creationId xmlns:a16="http://schemas.microsoft.com/office/drawing/2014/main" id="{4D3A9791-32FC-4B4F-BE9C-2D163A607C02}"/>
              </a:ext>
            </a:extLst>
          </p:cNvPr>
          <p:cNvSpPr>
            <a:spLocks noGrp="1"/>
          </p:cNvSpPr>
          <p:nvPr>
            <p:ph type="body" idx="1"/>
          </p:nvPr>
        </p:nvSpPr>
        <p:spPr>
          <a:xfrm>
            <a:off x="320039" y="1551303"/>
            <a:ext cx="11536681" cy="5168901"/>
          </a:xfrm>
          <a:prstGeom prst="rect">
            <a:avLst/>
          </a:prstGeom>
        </p:spPr>
        <p:txBody>
          <a:bodyPr vert="horz" wrap="square"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F1B2A2E9-A696-4FC4-861A-5D89560F2740}"/>
              </a:ext>
            </a:extLst>
          </p:cNvPr>
          <p:cNvSpPr>
            <a:spLocks noGrp="1"/>
          </p:cNvSpPr>
          <p:nvPr>
            <p:ph type="dt" sz="half" idx="2"/>
          </p:nvPr>
        </p:nvSpPr>
        <p:spPr>
          <a:xfrm>
            <a:off x="9113520" y="137796"/>
            <a:ext cx="2743200" cy="365125"/>
          </a:xfrm>
          <a:prstGeom prst="rect">
            <a:avLst/>
          </a:prstGeom>
        </p:spPr>
        <p:txBody>
          <a:bodyPr vert="horz" lIns="91440" tIns="45720" rIns="91440" bIns="45720" rtlCol="0" anchor="ctr"/>
          <a:lstStyle>
            <a:lvl1pPr algn="r">
              <a:defRPr sz="1800">
                <a:solidFill>
                  <a:schemeClr val="tx1"/>
                </a:solidFill>
              </a:defRPr>
            </a:lvl1pPr>
          </a:lstStyle>
          <a:p>
            <a:fld id="{CD1AB31B-E9E2-4B9F-852B-9EE764C8E13E}" type="datetime4">
              <a:rPr lang="en-GB" smtClean="0"/>
              <a:t>16 July 2020</a:t>
            </a:fld>
            <a:endParaRPr lang="en-GB" dirty="0"/>
          </a:p>
        </p:txBody>
      </p:sp>
    </p:spTree>
    <p:extLst>
      <p:ext uri="{BB962C8B-B14F-4D97-AF65-F5344CB8AC3E}">
        <p14:creationId xmlns:p14="http://schemas.microsoft.com/office/powerpoint/2010/main" val="3104681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4" r:id="rId5"/>
    <p:sldLayoutId id="2147483652" r:id="rId6"/>
    <p:sldLayoutId id="2147483662" r:id="rId7"/>
    <p:sldLayoutId id="2147483657" r:id="rId8"/>
    <p:sldLayoutId id="2147483655" r:id="rId9"/>
    <p:sldLayoutId id="2147483653" r:id="rId10"/>
    <p:sldLayoutId id="2147483656" r:id="rId11"/>
    <p:sldLayoutId id="2147483658" r:id="rId12"/>
    <p:sldLayoutId id="2147483659" r:id="rId13"/>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168275" indent="-168275" algn="l" defTabSz="914400" rtl="0" eaLnBrk="1" latinLnBrk="0" hangingPunct="1">
        <a:lnSpc>
          <a:spcPct val="100000"/>
        </a:lnSpc>
        <a:spcBef>
          <a:spcPts val="1000"/>
        </a:spcBef>
        <a:buFont typeface="Arial" panose="020B0604020202020204" pitchFamily="34" charset="0"/>
        <a:buChar char="•"/>
        <a:defRPr sz="2800" kern="1200">
          <a:ln>
            <a:solidFill>
              <a:schemeClr val="tx1"/>
            </a:solidFill>
          </a:ln>
          <a:solidFill>
            <a:schemeClr val="tx1"/>
          </a:solidFill>
          <a:latin typeface="+mn-lt"/>
          <a:ea typeface="+mn-ea"/>
          <a:cs typeface="+mn-cs"/>
        </a:defRPr>
      </a:lvl1pPr>
      <a:lvl2pPr marL="168275" indent="-168275" algn="l" defTabSz="914400" rtl="0" eaLnBrk="1" latinLnBrk="0" hangingPunct="1">
        <a:lnSpc>
          <a:spcPct val="100000"/>
        </a:lnSpc>
        <a:spcBef>
          <a:spcPts val="500"/>
        </a:spcBef>
        <a:buFont typeface="Arial" panose="020B0604020202020204" pitchFamily="34" charset="0"/>
        <a:buChar char="•"/>
        <a:defRPr sz="2800" kern="1200">
          <a:ln>
            <a:solidFill>
              <a:schemeClr val="tx1"/>
            </a:solidFill>
          </a:ln>
          <a:solidFill>
            <a:schemeClr val="tx1"/>
          </a:solidFill>
          <a:latin typeface="+mn-lt"/>
          <a:ea typeface="+mn-ea"/>
          <a:cs typeface="+mn-cs"/>
        </a:defRPr>
      </a:lvl2pPr>
      <a:lvl3pPr marL="168275" indent="-168275" algn="l" defTabSz="914400" rtl="0" eaLnBrk="1" latinLnBrk="0" hangingPunct="1">
        <a:lnSpc>
          <a:spcPct val="100000"/>
        </a:lnSpc>
        <a:spcBef>
          <a:spcPts val="500"/>
        </a:spcBef>
        <a:buFont typeface="Arial" panose="020B0604020202020204" pitchFamily="34" charset="0"/>
        <a:buChar char="•"/>
        <a:defRPr sz="2800" kern="1200">
          <a:ln>
            <a:solidFill>
              <a:schemeClr val="tx1"/>
            </a:solidFill>
          </a:ln>
          <a:solidFill>
            <a:schemeClr val="tx1"/>
          </a:solidFill>
          <a:latin typeface="+mn-lt"/>
          <a:ea typeface="+mn-ea"/>
          <a:cs typeface="+mn-cs"/>
        </a:defRPr>
      </a:lvl3pPr>
      <a:lvl4pPr marL="168275" indent="-168275" algn="l" defTabSz="914400" rtl="0" eaLnBrk="1" latinLnBrk="0" hangingPunct="1">
        <a:lnSpc>
          <a:spcPct val="100000"/>
        </a:lnSpc>
        <a:spcBef>
          <a:spcPts val="500"/>
        </a:spcBef>
        <a:buFont typeface="Arial" panose="020B0604020202020204" pitchFamily="34" charset="0"/>
        <a:buChar char="•"/>
        <a:defRPr sz="2800" kern="1200">
          <a:ln>
            <a:solidFill>
              <a:schemeClr val="tx1"/>
            </a:solidFill>
          </a:ln>
          <a:solidFill>
            <a:schemeClr val="tx1"/>
          </a:solidFill>
          <a:latin typeface="+mn-lt"/>
          <a:ea typeface="+mn-ea"/>
          <a:cs typeface="+mn-cs"/>
        </a:defRPr>
      </a:lvl4pPr>
      <a:lvl5pPr marL="168275" indent="-168275" algn="l" defTabSz="914400" rtl="0" eaLnBrk="1" latinLnBrk="0" hangingPunct="1">
        <a:lnSpc>
          <a:spcPct val="100000"/>
        </a:lnSpc>
        <a:spcBef>
          <a:spcPts val="500"/>
        </a:spcBef>
        <a:buFont typeface="Arial" panose="020B0604020202020204" pitchFamily="34" charset="0"/>
        <a:buChar char="•"/>
        <a:defRPr sz="2800" kern="1200">
          <a:ln>
            <a:solidFill>
              <a:schemeClr val="tx1"/>
            </a:solidFill>
          </a:ln>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7" userDrawn="1">
          <p15:clr>
            <a:srgbClr val="F26B43"/>
          </p15:clr>
        </p15:guide>
        <p15:guide id="2" pos="98" userDrawn="1">
          <p15:clr>
            <a:srgbClr val="F26B43"/>
          </p15:clr>
        </p15:guide>
        <p15:guide id="4" pos="7582" userDrawn="1">
          <p15:clr>
            <a:srgbClr val="F26B43"/>
          </p15:clr>
        </p15:guide>
        <p15:guide id="5" orient="horz" pos="73" userDrawn="1">
          <p15:clr>
            <a:srgbClr val="F26B43"/>
          </p15:clr>
        </p15:guide>
        <p15:guide id="6" orient="horz" pos="981"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6.xml"/><Relationship Id="rId3" Type="http://schemas.openxmlformats.org/officeDocument/2006/relationships/slide" Target="slide4.xml"/><Relationship Id="rId7" Type="http://schemas.openxmlformats.org/officeDocument/2006/relationships/slide" Target="slide5.xml"/><Relationship Id="rId12" Type="http://schemas.openxmlformats.org/officeDocument/2006/relationships/slide" Target="slide18.xml"/><Relationship Id="rId2" Type="http://schemas.openxmlformats.org/officeDocument/2006/relationships/image" Target="../media/image4.png"/><Relationship Id="rId16" Type="http://schemas.openxmlformats.org/officeDocument/2006/relationships/slide" Target="slide14.xml"/><Relationship Id="rId1" Type="http://schemas.openxmlformats.org/officeDocument/2006/relationships/slideLayout" Target="../slideLayouts/slideLayout9.xml"/><Relationship Id="rId6" Type="http://schemas.openxmlformats.org/officeDocument/2006/relationships/slide" Target="slide10.xml"/><Relationship Id="rId11" Type="http://schemas.openxmlformats.org/officeDocument/2006/relationships/slide" Target="slide17.xml"/><Relationship Id="rId5" Type="http://schemas.openxmlformats.org/officeDocument/2006/relationships/slide" Target="slide12.xml"/><Relationship Id="rId15" Type="http://schemas.openxmlformats.org/officeDocument/2006/relationships/slide" Target="slide7.xml"/><Relationship Id="rId10" Type="http://schemas.openxmlformats.org/officeDocument/2006/relationships/slide" Target="slide16.xml"/><Relationship Id="rId4" Type="http://schemas.openxmlformats.org/officeDocument/2006/relationships/slide" Target="slide13.xml"/><Relationship Id="rId9" Type="http://schemas.openxmlformats.org/officeDocument/2006/relationships/slide" Target="slide15.xml"/><Relationship Id="rId14" Type="http://schemas.openxmlformats.org/officeDocument/2006/relationships/slide" Target="slide1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1E415521-00FA-43D2-8506-07C4471B3541}"/>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0" y="958781"/>
            <a:ext cx="12235807" cy="5284219"/>
          </a:xfrm>
          <a:prstGeom prst="rect">
            <a:avLst/>
          </a:prstGeom>
          <a:noFill/>
          <a:extLst>
            <a:ext uri="{909E8E84-426E-40DD-AFC4-6F175D3DCCD1}">
              <a14:hiddenFill xmlns:a14="http://schemas.microsoft.com/office/drawing/2010/main">
                <a:solidFill>
                  <a:srgbClr val="FFFFFF"/>
                </a:solidFill>
              </a14:hiddenFill>
            </a:ext>
          </a:extLst>
        </p:spPr>
      </p:pic>
      <p:sp>
        <p:nvSpPr>
          <p:cNvPr id="47" name="Speech Bubble: Rectangle with Corners Rounded 46">
            <a:extLst>
              <a:ext uri="{FF2B5EF4-FFF2-40B4-BE49-F238E27FC236}">
                <a16:creationId xmlns:a16="http://schemas.microsoft.com/office/drawing/2014/main" id="{FEF09791-C5CF-4974-9779-1A9772439DA9}"/>
              </a:ext>
            </a:extLst>
          </p:cNvPr>
          <p:cNvSpPr/>
          <p:nvPr/>
        </p:nvSpPr>
        <p:spPr>
          <a:xfrm>
            <a:off x="368856" y="40857"/>
            <a:ext cx="2381322" cy="1005319"/>
          </a:xfrm>
          <a:prstGeom prst="wedgeRoundRectCallout">
            <a:avLst>
              <a:gd name="adj1" fmla="val 37765"/>
              <a:gd name="adj2" fmla="val 80177"/>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3" action="ppaction://hlinksldjump"/>
              </a:rPr>
              <a:t>Barnaby Bear’s World Tour!</a:t>
            </a:r>
            <a:endPar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Like us, Barnaby likes going on holiday! He visits some amazing places and sometimes sends us postcards. ….? The pictures help us learn how to talk about      places and what they are like.</a:t>
            </a:r>
          </a:p>
          <a:p>
            <a:endPar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8" name="Speech Bubble: Rectangle with Corners Rounded 47">
            <a:extLst>
              <a:ext uri="{FF2B5EF4-FFF2-40B4-BE49-F238E27FC236}">
                <a16:creationId xmlns:a16="http://schemas.microsoft.com/office/drawing/2014/main" id="{3653A540-708E-43F8-92CA-BD6EB78F00E6}"/>
              </a:ext>
            </a:extLst>
          </p:cNvPr>
          <p:cNvSpPr/>
          <p:nvPr/>
        </p:nvSpPr>
        <p:spPr>
          <a:xfrm>
            <a:off x="241634" y="2297313"/>
            <a:ext cx="1940197" cy="1079949"/>
          </a:xfrm>
          <a:prstGeom prst="wedgeRoundRectCallout">
            <a:avLst>
              <a:gd name="adj1" fmla="val 97853"/>
              <a:gd name="adj2" fmla="val 89246"/>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4" action="ppaction://hlinksldjump"/>
              </a:rPr>
              <a:t>What is Sustainability? </a:t>
            </a:r>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Geography-led Project to help children understand about the Earth’s resources, who uses them, where and how. Asking can we as Global Citizens use them better and share them more fairly?</a:t>
            </a:r>
          </a:p>
        </p:txBody>
      </p:sp>
      <p:sp>
        <p:nvSpPr>
          <p:cNvPr id="49" name="Speech Bubble: Rectangle with Corners Rounded 48">
            <a:extLst>
              <a:ext uri="{FF2B5EF4-FFF2-40B4-BE49-F238E27FC236}">
                <a16:creationId xmlns:a16="http://schemas.microsoft.com/office/drawing/2014/main" id="{7DB5B3DE-4420-411D-9AFF-DA244509D6F1}"/>
              </a:ext>
            </a:extLst>
          </p:cNvPr>
          <p:cNvSpPr/>
          <p:nvPr/>
        </p:nvSpPr>
        <p:spPr>
          <a:xfrm>
            <a:off x="4054425" y="4200355"/>
            <a:ext cx="1498933" cy="676626"/>
          </a:xfrm>
          <a:prstGeom prst="wedgeRoundRectCallout">
            <a:avLst>
              <a:gd name="adj1" fmla="val -885"/>
              <a:gd name="adj2" fmla="val 72217"/>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800" b="1" dirty="0">
                <a:solidFill>
                  <a:srgbClr val="FF0000"/>
                </a:solidFill>
                <a:latin typeface="Tahoma" panose="020B0604030504040204" pitchFamily="34" charset="0"/>
                <a:ea typeface="Tahoma" panose="020B0604030504040204" pitchFamily="34" charset="0"/>
                <a:cs typeface="Tahoma" panose="020B0604030504040204" pitchFamily="34" charset="0"/>
              </a:rPr>
              <a:t>???? Any thing to add</a:t>
            </a:r>
          </a:p>
          <a:p>
            <a:r>
              <a:rPr lang="en-GB" sz="800" b="1" dirty="0">
                <a:solidFill>
                  <a:srgbClr val="FF0000"/>
                </a:solidFill>
                <a:latin typeface="Tahoma" panose="020B0604030504040204" pitchFamily="34" charset="0"/>
                <a:ea typeface="Tahoma" panose="020B0604030504040204" pitchFamily="34" charset="0"/>
                <a:cs typeface="Tahoma" panose="020B0604030504040204" pitchFamily="34" charset="0"/>
              </a:rPr>
              <a:t>Book contexts</a:t>
            </a:r>
          </a:p>
          <a:p>
            <a:r>
              <a:rPr lang="en-GB" sz="800" b="1" dirty="0">
                <a:solidFill>
                  <a:srgbClr val="FF0000"/>
                </a:solidFill>
                <a:latin typeface="Tahoma" panose="020B0604030504040204" pitchFamily="34" charset="0"/>
                <a:ea typeface="Tahoma" panose="020B0604030504040204" pitchFamily="34" charset="0"/>
                <a:cs typeface="Tahoma" panose="020B0604030504040204" pitchFamily="34" charset="0"/>
              </a:rPr>
              <a:t>Art inspired by landscapes ?????</a:t>
            </a:r>
          </a:p>
        </p:txBody>
      </p:sp>
      <p:sp>
        <p:nvSpPr>
          <p:cNvPr id="51" name="Speech Bubble: Rectangle with Corners Rounded 50">
            <a:extLst>
              <a:ext uri="{FF2B5EF4-FFF2-40B4-BE49-F238E27FC236}">
                <a16:creationId xmlns:a16="http://schemas.microsoft.com/office/drawing/2014/main" id="{97EA883B-C814-40C7-B6B4-F55D7AFFF3A8}"/>
              </a:ext>
            </a:extLst>
          </p:cNvPr>
          <p:cNvSpPr/>
          <p:nvPr/>
        </p:nvSpPr>
        <p:spPr>
          <a:xfrm>
            <a:off x="7493066" y="1407894"/>
            <a:ext cx="4452409" cy="601672"/>
          </a:xfrm>
          <a:prstGeom prst="wedgeRoundRectCallout">
            <a:avLst>
              <a:gd name="adj1" fmla="val -27451"/>
              <a:gd name="adj2" fmla="val 39310"/>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in other projects: Locally we use the story with a familiar setting - </a:t>
            </a:r>
            <a:r>
              <a:rPr lang="en-GB" sz="800" b="1" i="1" dirty="0">
                <a:solidFill>
                  <a:schemeClr val="tx1"/>
                </a:solidFill>
                <a:latin typeface="Tahoma" panose="020B0604030504040204" pitchFamily="34" charset="0"/>
                <a:ea typeface="Tahoma" panose="020B0604030504040204" pitchFamily="34" charset="0"/>
                <a:cs typeface="Tahoma" panose="020B0604030504040204" pitchFamily="34" charset="0"/>
              </a:rPr>
              <a:t>On The Way Home </a:t>
            </a:r>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 to introduce maps to show a journey and name features. Later in the year we use maps to build the context for Florence Nightingale, location of &amp; journey to Crimea, what it is like there and where famous explorers travelled. </a:t>
            </a:r>
          </a:p>
        </p:txBody>
      </p:sp>
      <p:sp>
        <p:nvSpPr>
          <p:cNvPr id="53" name="Speech Bubble: Rectangle with Corners Rounded 52">
            <a:extLst>
              <a:ext uri="{FF2B5EF4-FFF2-40B4-BE49-F238E27FC236}">
                <a16:creationId xmlns:a16="http://schemas.microsoft.com/office/drawing/2014/main" id="{19388088-33B1-4EB8-9DE2-A93E9354354C}"/>
              </a:ext>
            </a:extLst>
          </p:cNvPr>
          <p:cNvSpPr/>
          <p:nvPr/>
        </p:nvSpPr>
        <p:spPr>
          <a:xfrm>
            <a:off x="2520167" y="2352949"/>
            <a:ext cx="1874231" cy="822611"/>
          </a:xfrm>
          <a:prstGeom prst="wedgeRoundRectCallout">
            <a:avLst>
              <a:gd name="adj1" fmla="val -511"/>
              <a:gd name="adj2" fmla="val 39764"/>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in French: using photos to describe 4 contrasting locations where French is spoken – DR Congo, Quebec Senegal, Vanuatu, &amp;        Madagascar.</a:t>
            </a:r>
          </a:p>
        </p:txBody>
      </p:sp>
      <p:sp>
        <p:nvSpPr>
          <p:cNvPr id="54" name="Speech Bubble: Rectangle with Corners Rounded 53">
            <a:extLst>
              <a:ext uri="{FF2B5EF4-FFF2-40B4-BE49-F238E27FC236}">
                <a16:creationId xmlns:a16="http://schemas.microsoft.com/office/drawing/2014/main" id="{01A8C8DB-99FC-4022-9E65-9943E9732110}"/>
              </a:ext>
            </a:extLst>
          </p:cNvPr>
          <p:cNvSpPr/>
          <p:nvPr/>
        </p:nvSpPr>
        <p:spPr>
          <a:xfrm>
            <a:off x="161462" y="3713592"/>
            <a:ext cx="1792033" cy="1651517"/>
          </a:xfrm>
          <a:prstGeom prst="wedgeRoundRectCallout">
            <a:avLst>
              <a:gd name="adj1" fmla="val 94043"/>
              <a:gd name="adj2" fmla="val -32188"/>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5" action="ppaction://hlinksldjump"/>
              </a:rPr>
              <a:t>The Caribbean </a:t>
            </a:r>
            <a:endPar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Geography-led project </a:t>
            </a: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Our local town High Wycombe, has a significant Caribbean community, mainly from St Vincent. Getting to know this region, we can review what we already know about volcanoes and rainforests and see how people live and work there.</a:t>
            </a:r>
          </a:p>
        </p:txBody>
      </p:sp>
      <p:sp>
        <p:nvSpPr>
          <p:cNvPr id="55" name="Speech Bubble: Rectangle with Corners Rounded 54">
            <a:extLst>
              <a:ext uri="{FF2B5EF4-FFF2-40B4-BE49-F238E27FC236}">
                <a16:creationId xmlns:a16="http://schemas.microsoft.com/office/drawing/2014/main" id="{F943FA77-D0C6-43BC-9BD8-8591B5898B65}"/>
              </a:ext>
            </a:extLst>
          </p:cNvPr>
          <p:cNvSpPr/>
          <p:nvPr/>
        </p:nvSpPr>
        <p:spPr>
          <a:xfrm>
            <a:off x="10522985" y="2292879"/>
            <a:ext cx="1491679" cy="983336"/>
          </a:xfrm>
          <a:prstGeom prst="wedgeRoundRectCallout">
            <a:avLst>
              <a:gd name="adj1" fmla="val -86581"/>
              <a:gd name="adj2" fmla="val 37091"/>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6" action="ppaction://hlinksldjump"/>
              </a:rPr>
              <a:t>Ancient Egypt</a:t>
            </a:r>
            <a:endPar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links:  context for the Ancient Egyptians – locating Egypt and finding out why the River Nile was so important.</a:t>
            </a:r>
          </a:p>
          <a:p>
            <a:endPar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6" name="Speech Bubble: Rectangle with Corners Rounded 55">
            <a:extLst>
              <a:ext uri="{FF2B5EF4-FFF2-40B4-BE49-F238E27FC236}">
                <a16:creationId xmlns:a16="http://schemas.microsoft.com/office/drawing/2014/main" id="{1092B56D-335F-4CCB-9C33-1D2CC5FA705A}"/>
              </a:ext>
            </a:extLst>
          </p:cNvPr>
          <p:cNvSpPr/>
          <p:nvPr/>
        </p:nvSpPr>
        <p:spPr>
          <a:xfrm>
            <a:off x="2900593" y="213984"/>
            <a:ext cx="1825301" cy="952154"/>
          </a:xfrm>
          <a:prstGeom prst="wedgeRoundRectCallout">
            <a:avLst>
              <a:gd name="adj1" fmla="val -43403"/>
              <a:gd name="adj2" fmla="val 79179"/>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7" action="ppaction://hlinksldjump"/>
              </a:rPr>
              <a:t>Observing our World</a:t>
            </a:r>
            <a:endPar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and Science-led project that runs through the year. We identify how the seasons and our daily weather change.</a:t>
            </a:r>
          </a:p>
        </p:txBody>
      </p:sp>
      <p:sp>
        <p:nvSpPr>
          <p:cNvPr id="57" name="Speech Bubble: Rectangle with Corners Rounded 56">
            <a:extLst>
              <a:ext uri="{FF2B5EF4-FFF2-40B4-BE49-F238E27FC236}">
                <a16:creationId xmlns:a16="http://schemas.microsoft.com/office/drawing/2014/main" id="{51205A72-46ED-4CAA-AB72-93A90391DCC3}"/>
              </a:ext>
            </a:extLst>
          </p:cNvPr>
          <p:cNvSpPr/>
          <p:nvPr/>
        </p:nvSpPr>
        <p:spPr>
          <a:xfrm>
            <a:off x="6838339" y="2247233"/>
            <a:ext cx="2308611" cy="1014257"/>
          </a:xfrm>
          <a:prstGeom prst="wedgeRoundRectCallout">
            <a:avLst>
              <a:gd name="adj1" fmla="val 40421"/>
              <a:gd name="adj2" fmla="val 76982"/>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8" action="ppaction://hlinksldjump"/>
              </a:rPr>
              <a:t>Mountains and volcanoes </a:t>
            </a:r>
            <a:r>
              <a:rPr lang="en-GB" sz="750" b="1" dirty="0">
                <a:solidFill>
                  <a:schemeClr val="tx1"/>
                </a:solidFill>
                <a:latin typeface="Tahoma" panose="020B0604030504040204" pitchFamily="34" charset="0"/>
                <a:ea typeface="Tahoma" panose="020B0604030504040204" pitchFamily="34" charset="0"/>
                <a:cs typeface="Tahoma" panose="020B0604030504040204" pitchFamily="34" charset="0"/>
              </a:rPr>
              <a:t>– Geography and Science-led Project looking how they were  made, where they are and what is it like to live there. Science unit brings in different types of rocks and their properties, which helps us understand why places look like they do.. </a:t>
            </a:r>
          </a:p>
        </p:txBody>
      </p:sp>
      <p:sp>
        <p:nvSpPr>
          <p:cNvPr id="58" name="Speech Bubble: Rectangle with Corners Rounded 57">
            <a:extLst>
              <a:ext uri="{FF2B5EF4-FFF2-40B4-BE49-F238E27FC236}">
                <a16:creationId xmlns:a16="http://schemas.microsoft.com/office/drawing/2014/main" id="{DF900E7F-0A3F-40EB-9782-9BCA56156022}"/>
              </a:ext>
            </a:extLst>
          </p:cNvPr>
          <p:cNvSpPr/>
          <p:nvPr/>
        </p:nvSpPr>
        <p:spPr>
          <a:xfrm>
            <a:off x="9141876" y="3383119"/>
            <a:ext cx="2060347" cy="574639"/>
          </a:xfrm>
          <a:prstGeom prst="wedgeRoundRectCallout">
            <a:avLst>
              <a:gd name="adj1" fmla="val -49691"/>
              <a:gd name="adj2" fmla="val -15655"/>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in French: looking at maps of France, naming some key features &amp; places, considering ways to get there from UK.</a:t>
            </a:r>
          </a:p>
        </p:txBody>
      </p:sp>
      <p:sp>
        <p:nvSpPr>
          <p:cNvPr id="59" name="Speech Bubble: Rectangle with Corners Rounded 58">
            <a:extLst>
              <a:ext uri="{FF2B5EF4-FFF2-40B4-BE49-F238E27FC236}">
                <a16:creationId xmlns:a16="http://schemas.microsoft.com/office/drawing/2014/main" id="{AC001398-55C7-4B4A-B1E9-043462159BAE}"/>
              </a:ext>
            </a:extLst>
          </p:cNvPr>
          <p:cNvSpPr/>
          <p:nvPr/>
        </p:nvSpPr>
        <p:spPr>
          <a:xfrm>
            <a:off x="3297405" y="5098391"/>
            <a:ext cx="2688827" cy="666545"/>
          </a:xfrm>
          <a:prstGeom prst="wedgeRoundRectCallout">
            <a:avLst>
              <a:gd name="adj1" fmla="val 50400"/>
              <a:gd name="adj2" fmla="val -26677"/>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in French: Mali – language in a different context. Location and features, life and languages.</a:t>
            </a: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English language roots, Latin and Germanic</a:t>
            </a:r>
          </a:p>
        </p:txBody>
      </p:sp>
      <p:sp>
        <p:nvSpPr>
          <p:cNvPr id="61" name="Speech Bubble: Rectangle with Corners Rounded 60">
            <a:extLst>
              <a:ext uri="{FF2B5EF4-FFF2-40B4-BE49-F238E27FC236}">
                <a16:creationId xmlns:a16="http://schemas.microsoft.com/office/drawing/2014/main" id="{EACCE0A4-1707-4844-A211-820180249C4E}"/>
              </a:ext>
            </a:extLst>
          </p:cNvPr>
          <p:cNvSpPr/>
          <p:nvPr/>
        </p:nvSpPr>
        <p:spPr>
          <a:xfrm>
            <a:off x="243972" y="5831360"/>
            <a:ext cx="2581790" cy="911239"/>
          </a:xfrm>
          <a:prstGeom prst="wedgeRoundRectCallout">
            <a:avLst>
              <a:gd name="adj1" fmla="val 50342"/>
              <a:gd name="adj2" fmla="val -81866"/>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9" action="ppaction://hlinksldjump"/>
              </a:rPr>
              <a:t>The Alps</a:t>
            </a:r>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Geography-led project, with lots of opportunities to use different types of maps and compare living in the mountains  with our local area The Chilterns.</a:t>
            </a:r>
          </a:p>
        </p:txBody>
      </p:sp>
      <p:sp>
        <p:nvSpPr>
          <p:cNvPr id="62" name="Speech Bubble: Rectangle with Corners Rounded 61">
            <a:extLst>
              <a:ext uri="{FF2B5EF4-FFF2-40B4-BE49-F238E27FC236}">
                <a16:creationId xmlns:a16="http://schemas.microsoft.com/office/drawing/2014/main" id="{A79F13CF-D4E6-4141-9728-C222703D2FC9}"/>
              </a:ext>
            </a:extLst>
          </p:cNvPr>
          <p:cNvSpPr/>
          <p:nvPr/>
        </p:nvSpPr>
        <p:spPr>
          <a:xfrm>
            <a:off x="5762509" y="4338787"/>
            <a:ext cx="1792033" cy="841631"/>
          </a:xfrm>
          <a:prstGeom prst="wedgeRoundRectCallout">
            <a:avLst>
              <a:gd name="adj1" fmla="val 4374"/>
              <a:gd name="adj2" fmla="val 80430"/>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0" action="ppaction://hlinksldjump"/>
              </a:rPr>
              <a:t>Arabian Nights</a:t>
            </a:r>
            <a:r>
              <a:rPr lang="en-GB" sz="9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links: to identify </a:t>
            </a:r>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0" action="ppaction://hlinksldjump"/>
              </a:rPr>
              <a:t>Arabia</a:t>
            </a:r>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 on a map and to find out key facts about the area, context for writing. </a:t>
            </a:r>
          </a:p>
        </p:txBody>
      </p:sp>
      <p:sp>
        <p:nvSpPr>
          <p:cNvPr id="63" name="Speech Bubble: Rectangle with Corners Rounded 62">
            <a:extLst>
              <a:ext uri="{FF2B5EF4-FFF2-40B4-BE49-F238E27FC236}">
                <a16:creationId xmlns:a16="http://schemas.microsoft.com/office/drawing/2014/main" id="{2FA41E68-0A82-4EB0-974E-0B9FD4FAC59A}"/>
              </a:ext>
            </a:extLst>
          </p:cNvPr>
          <p:cNvSpPr/>
          <p:nvPr/>
        </p:nvSpPr>
        <p:spPr>
          <a:xfrm>
            <a:off x="7631733" y="4140026"/>
            <a:ext cx="1839190" cy="1064551"/>
          </a:xfrm>
          <a:prstGeom prst="wedgeRoundRectCallout">
            <a:avLst>
              <a:gd name="adj1" fmla="val 3345"/>
              <a:gd name="adj2" fmla="val 79319"/>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1" action="ppaction://hlinksldjump"/>
              </a:rPr>
              <a:t>Wye Go There?</a:t>
            </a:r>
            <a:endPar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 A geography-led project learning about rivers and the geography of South Wales, including fieldwork on our local River Wye and Welsh residential activity.</a:t>
            </a:r>
          </a:p>
        </p:txBody>
      </p:sp>
      <p:sp>
        <p:nvSpPr>
          <p:cNvPr id="70" name="Speech Bubble: Rectangle with Corners Rounded 69">
            <a:extLst>
              <a:ext uri="{FF2B5EF4-FFF2-40B4-BE49-F238E27FC236}">
                <a16:creationId xmlns:a16="http://schemas.microsoft.com/office/drawing/2014/main" id="{261D3833-99AF-48E8-AC5A-3D24C216E28D}"/>
              </a:ext>
            </a:extLst>
          </p:cNvPr>
          <p:cNvSpPr/>
          <p:nvPr/>
        </p:nvSpPr>
        <p:spPr>
          <a:xfrm>
            <a:off x="9620732" y="4338787"/>
            <a:ext cx="2409806" cy="952154"/>
          </a:xfrm>
          <a:prstGeom prst="wedgeRoundRectCallout">
            <a:avLst>
              <a:gd name="adj1" fmla="val -41947"/>
              <a:gd name="adj2" fmla="val 81570"/>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2" action="ppaction://hlinksldjump"/>
              </a:rPr>
              <a:t>What does it mean to be British?</a:t>
            </a:r>
            <a:endPar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PSHE and Geography-led project: Identifying contrasts and similarities in values, culture, landscape and lifestyle across the country.</a:t>
            </a:r>
          </a:p>
          <a:p>
            <a:endPar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1" name="Speech Bubble: Rectangle with Corners Rounded 70">
            <a:extLst>
              <a:ext uri="{FF2B5EF4-FFF2-40B4-BE49-F238E27FC236}">
                <a16:creationId xmlns:a16="http://schemas.microsoft.com/office/drawing/2014/main" id="{29E41924-1155-4036-86D3-69D36DAA4407}"/>
              </a:ext>
            </a:extLst>
          </p:cNvPr>
          <p:cNvSpPr/>
          <p:nvPr/>
        </p:nvSpPr>
        <p:spPr>
          <a:xfrm>
            <a:off x="6205006" y="138021"/>
            <a:ext cx="2263876" cy="1016231"/>
          </a:xfrm>
          <a:prstGeom prst="wedgeRoundRectCallout">
            <a:avLst>
              <a:gd name="adj1" fmla="val 2748"/>
              <a:gd name="adj2" fmla="val 69201"/>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3" action="ppaction://hlinksldjump"/>
              </a:rPr>
              <a:t>Near …… </a:t>
            </a:r>
            <a:endPar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A geography-led project exploring our local world – from our village to our country! Thinking about a bird’s eye view we begin to draw our own maps, talk about geographical features and see famous landmarks around the UK.</a:t>
            </a:r>
          </a:p>
        </p:txBody>
      </p:sp>
      <p:sp>
        <p:nvSpPr>
          <p:cNvPr id="2" name="TextBox 1"/>
          <p:cNvSpPr txBox="1"/>
          <p:nvPr/>
        </p:nvSpPr>
        <p:spPr>
          <a:xfrm>
            <a:off x="6461348" y="6411165"/>
            <a:ext cx="7001875" cy="338554"/>
          </a:xfrm>
          <a:prstGeom prst="rect">
            <a:avLst/>
          </a:prstGeom>
          <a:noFill/>
        </p:spPr>
        <p:txBody>
          <a:bodyPr wrap="square" rtlCol="0">
            <a:spAutoFit/>
          </a:bodyPr>
          <a:lstStyle/>
          <a:p>
            <a:r>
              <a:rPr lang="en-GB" sz="900" b="1" dirty="0">
                <a:latin typeface="Tahoma" panose="020B0604030504040204" pitchFamily="34" charset="0"/>
                <a:ea typeface="Tahoma" panose="020B0604030504040204" pitchFamily="34" charset="0"/>
                <a:cs typeface="Tahoma" panose="020B0604030504040204" pitchFamily="34" charset="0"/>
              </a:rPr>
              <a:t>Bledlow Ridge Curriculum </a:t>
            </a:r>
            <a:r>
              <a:rPr lang="en-GB" sz="1600" b="1" dirty="0">
                <a:latin typeface="Tahoma" panose="020B0604030504040204" pitchFamily="34" charset="0"/>
                <a:ea typeface="Tahoma" panose="020B0604030504040204" pitchFamily="34" charset="0"/>
                <a:cs typeface="Tahoma" panose="020B0604030504040204" pitchFamily="34" charset="0"/>
              </a:rPr>
              <a:t>Road Map- Geography</a:t>
            </a:r>
          </a:p>
        </p:txBody>
      </p:sp>
      <p:sp>
        <p:nvSpPr>
          <p:cNvPr id="6" name="Oval 5"/>
          <p:cNvSpPr/>
          <p:nvPr/>
        </p:nvSpPr>
        <p:spPr>
          <a:xfrm>
            <a:off x="91713" y="945413"/>
            <a:ext cx="965765" cy="952154"/>
          </a:xfrm>
          <a:prstGeom prst="ellipse">
            <a:avLst/>
          </a:prstGeom>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52" name="Oval 51"/>
          <p:cNvSpPr/>
          <p:nvPr/>
        </p:nvSpPr>
        <p:spPr>
          <a:xfrm>
            <a:off x="205505" y="1059543"/>
            <a:ext cx="732543" cy="759988"/>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41634" y="1066254"/>
            <a:ext cx="751396" cy="646331"/>
          </a:xfrm>
          <a:prstGeom prst="rect">
            <a:avLst/>
          </a:prstGeom>
          <a:noFill/>
        </p:spPr>
        <p:txBody>
          <a:bodyPr wrap="square" rtlCol="0">
            <a:spAutoFit/>
          </a:bodyPr>
          <a:lstStyle/>
          <a:p>
            <a:r>
              <a:rPr lang="en-GB" dirty="0">
                <a:latin typeface="Tahoma" panose="020B0604030504040204" pitchFamily="34" charset="0"/>
                <a:ea typeface="Tahoma" panose="020B0604030504040204" pitchFamily="34" charset="0"/>
                <a:cs typeface="Tahoma" panose="020B0604030504040204" pitchFamily="34" charset="0"/>
              </a:rPr>
              <a:t>Year One</a:t>
            </a:r>
          </a:p>
        </p:txBody>
      </p:sp>
      <p:sp>
        <p:nvSpPr>
          <p:cNvPr id="64" name="Oval 63"/>
          <p:cNvSpPr/>
          <p:nvPr/>
        </p:nvSpPr>
        <p:spPr>
          <a:xfrm>
            <a:off x="4982568" y="961858"/>
            <a:ext cx="965765" cy="952154"/>
          </a:xfrm>
          <a:prstGeom prst="ellipse">
            <a:avLst/>
          </a:prstGeom>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68" name="Oval 67"/>
          <p:cNvSpPr/>
          <p:nvPr/>
        </p:nvSpPr>
        <p:spPr>
          <a:xfrm>
            <a:off x="5107985" y="1035378"/>
            <a:ext cx="730384" cy="713725"/>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72" name="TextBox 71"/>
          <p:cNvSpPr txBox="1"/>
          <p:nvPr/>
        </p:nvSpPr>
        <p:spPr>
          <a:xfrm>
            <a:off x="5129720" y="1113142"/>
            <a:ext cx="751396" cy="646331"/>
          </a:xfrm>
          <a:prstGeom prst="rect">
            <a:avLst/>
          </a:prstGeom>
          <a:noFill/>
        </p:spPr>
        <p:txBody>
          <a:bodyPr wrap="square" rtlCol="0">
            <a:spAutoFit/>
          </a:bodyPr>
          <a:lstStyle/>
          <a:p>
            <a:r>
              <a:rPr lang="en-GB" dirty="0">
                <a:latin typeface="Tahoma" panose="020B0604030504040204" pitchFamily="34" charset="0"/>
                <a:ea typeface="Tahoma" panose="020B0604030504040204" pitchFamily="34" charset="0"/>
                <a:cs typeface="Tahoma" panose="020B0604030504040204" pitchFamily="34" charset="0"/>
              </a:rPr>
              <a:t>Year Two</a:t>
            </a:r>
          </a:p>
        </p:txBody>
      </p:sp>
      <p:grpSp>
        <p:nvGrpSpPr>
          <p:cNvPr id="4" name="Group 3"/>
          <p:cNvGrpSpPr/>
          <p:nvPr/>
        </p:nvGrpSpPr>
        <p:grpSpPr>
          <a:xfrm>
            <a:off x="9367759" y="2081128"/>
            <a:ext cx="965765" cy="952154"/>
            <a:chOff x="9428255" y="2067633"/>
            <a:chExt cx="965765" cy="952154"/>
          </a:xfrm>
        </p:grpSpPr>
        <p:sp>
          <p:nvSpPr>
            <p:cNvPr id="77" name="Oval 76"/>
            <p:cNvSpPr/>
            <p:nvPr/>
          </p:nvSpPr>
          <p:spPr>
            <a:xfrm>
              <a:off x="9428255" y="2067633"/>
              <a:ext cx="965765" cy="952154"/>
            </a:xfrm>
            <a:prstGeom prst="ellipse">
              <a:avLst/>
            </a:prstGeom>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78" name="Oval 77"/>
            <p:cNvSpPr/>
            <p:nvPr/>
          </p:nvSpPr>
          <p:spPr>
            <a:xfrm>
              <a:off x="9557364" y="2176141"/>
              <a:ext cx="730384" cy="713725"/>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79" name="TextBox 78"/>
            <p:cNvSpPr txBox="1"/>
            <p:nvPr/>
          </p:nvSpPr>
          <p:spPr>
            <a:xfrm>
              <a:off x="9557364" y="2231288"/>
              <a:ext cx="751396" cy="615553"/>
            </a:xfrm>
            <a:prstGeom prst="rect">
              <a:avLst/>
            </a:prstGeom>
            <a:noFill/>
          </p:spPr>
          <p:txBody>
            <a:bodyPr wrap="square" rtlCol="0">
              <a:spAutoFit/>
            </a:bodyPr>
            <a:lstStyle/>
            <a:p>
              <a:r>
                <a:rPr lang="en-GB" dirty="0">
                  <a:latin typeface="Tahoma" panose="020B0604030504040204" pitchFamily="34" charset="0"/>
                  <a:ea typeface="Tahoma" panose="020B0604030504040204" pitchFamily="34" charset="0"/>
                  <a:cs typeface="Tahoma" panose="020B0604030504040204" pitchFamily="34" charset="0"/>
                </a:rPr>
                <a:t>Year </a:t>
              </a:r>
              <a:r>
                <a:rPr lang="en-GB" sz="1600" dirty="0">
                  <a:latin typeface="Tahoma" panose="020B0604030504040204" pitchFamily="34" charset="0"/>
                  <a:ea typeface="Tahoma" panose="020B0604030504040204" pitchFamily="34" charset="0"/>
                  <a:cs typeface="Tahoma" panose="020B0604030504040204" pitchFamily="34" charset="0"/>
                </a:rPr>
                <a:t>Three</a:t>
              </a:r>
            </a:p>
          </p:txBody>
        </p:sp>
      </p:grpSp>
      <p:sp>
        <p:nvSpPr>
          <p:cNvPr id="80" name="Oval 79"/>
          <p:cNvSpPr/>
          <p:nvPr/>
        </p:nvSpPr>
        <p:spPr>
          <a:xfrm>
            <a:off x="4112075" y="3102988"/>
            <a:ext cx="965765" cy="952154"/>
          </a:xfrm>
          <a:prstGeom prst="ellipse">
            <a:avLst/>
          </a:prstGeom>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81" name="Oval 80"/>
          <p:cNvSpPr/>
          <p:nvPr/>
        </p:nvSpPr>
        <p:spPr>
          <a:xfrm>
            <a:off x="4229765" y="3206178"/>
            <a:ext cx="730384" cy="713725"/>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82" name="TextBox 81"/>
          <p:cNvSpPr txBox="1"/>
          <p:nvPr/>
        </p:nvSpPr>
        <p:spPr>
          <a:xfrm>
            <a:off x="4266120" y="3220785"/>
            <a:ext cx="751396" cy="646331"/>
          </a:xfrm>
          <a:prstGeom prst="rect">
            <a:avLst/>
          </a:prstGeom>
          <a:noFill/>
        </p:spPr>
        <p:txBody>
          <a:bodyPr wrap="square" rtlCol="0">
            <a:spAutoFit/>
          </a:bodyPr>
          <a:lstStyle/>
          <a:p>
            <a:r>
              <a:rPr lang="en-GB" dirty="0">
                <a:latin typeface="Tahoma" panose="020B0604030504040204" pitchFamily="34" charset="0"/>
                <a:ea typeface="Tahoma" panose="020B0604030504040204" pitchFamily="34" charset="0"/>
                <a:cs typeface="Tahoma" panose="020B0604030504040204" pitchFamily="34" charset="0"/>
              </a:rPr>
              <a:t>Year Four</a:t>
            </a:r>
          </a:p>
        </p:txBody>
      </p:sp>
      <p:sp>
        <p:nvSpPr>
          <p:cNvPr id="83" name="Oval 82"/>
          <p:cNvSpPr/>
          <p:nvPr/>
        </p:nvSpPr>
        <p:spPr>
          <a:xfrm>
            <a:off x="5722123" y="5304214"/>
            <a:ext cx="965765" cy="952154"/>
          </a:xfrm>
          <a:prstGeom prst="ellipse">
            <a:avLst/>
          </a:prstGeom>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84" name="Oval 83"/>
          <p:cNvSpPr/>
          <p:nvPr/>
        </p:nvSpPr>
        <p:spPr>
          <a:xfrm>
            <a:off x="5833519" y="5423183"/>
            <a:ext cx="730384" cy="713725"/>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85" name="TextBox 84"/>
          <p:cNvSpPr txBox="1"/>
          <p:nvPr/>
        </p:nvSpPr>
        <p:spPr>
          <a:xfrm>
            <a:off x="5881116" y="5456879"/>
            <a:ext cx="751396" cy="646331"/>
          </a:xfrm>
          <a:prstGeom prst="rect">
            <a:avLst/>
          </a:prstGeom>
          <a:noFill/>
        </p:spPr>
        <p:txBody>
          <a:bodyPr wrap="square" rtlCol="0">
            <a:spAutoFit/>
          </a:bodyPr>
          <a:lstStyle/>
          <a:p>
            <a:r>
              <a:rPr lang="en-GB" dirty="0">
                <a:latin typeface="Tahoma" panose="020B0604030504040204" pitchFamily="34" charset="0"/>
                <a:ea typeface="Tahoma" panose="020B0604030504040204" pitchFamily="34" charset="0"/>
                <a:cs typeface="Tahoma" panose="020B0604030504040204" pitchFamily="34" charset="0"/>
              </a:rPr>
              <a:t>Year Six</a:t>
            </a:r>
          </a:p>
        </p:txBody>
      </p:sp>
      <p:grpSp>
        <p:nvGrpSpPr>
          <p:cNvPr id="3" name="Group 2"/>
          <p:cNvGrpSpPr/>
          <p:nvPr/>
        </p:nvGrpSpPr>
        <p:grpSpPr>
          <a:xfrm>
            <a:off x="2181831" y="4542877"/>
            <a:ext cx="965765" cy="952154"/>
            <a:chOff x="2266024" y="4469297"/>
            <a:chExt cx="965765" cy="952154"/>
          </a:xfrm>
        </p:grpSpPr>
        <p:sp>
          <p:nvSpPr>
            <p:cNvPr id="86" name="Oval 85"/>
            <p:cNvSpPr/>
            <p:nvPr/>
          </p:nvSpPr>
          <p:spPr>
            <a:xfrm>
              <a:off x="2266024" y="4469297"/>
              <a:ext cx="965765" cy="952154"/>
            </a:xfrm>
            <a:prstGeom prst="ellipse">
              <a:avLst/>
            </a:prstGeom>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87" name="Oval 86"/>
            <p:cNvSpPr/>
            <p:nvPr/>
          </p:nvSpPr>
          <p:spPr>
            <a:xfrm>
              <a:off x="2395133" y="4577805"/>
              <a:ext cx="730384" cy="713725"/>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88" name="TextBox 87"/>
            <p:cNvSpPr txBox="1"/>
            <p:nvPr/>
          </p:nvSpPr>
          <p:spPr>
            <a:xfrm>
              <a:off x="2380671" y="4620581"/>
              <a:ext cx="751396" cy="646331"/>
            </a:xfrm>
            <a:prstGeom prst="rect">
              <a:avLst/>
            </a:prstGeom>
            <a:noFill/>
          </p:spPr>
          <p:txBody>
            <a:bodyPr wrap="square" rtlCol="0">
              <a:spAutoFit/>
            </a:bodyPr>
            <a:lstStyle/>
            <a:p>
              <a:r>
                <a:rPr lang="en-GB" dirty="0">
                  <a:latin typeface="Tahoma" panose="020B0604030504040204" pitchFamily="34" charset="0"/>
                  <a:ea typeface="Tahoma" panose="020B0604030504040204" pitchFamily="34" charset="0"/>
                  <a:cs typeface="Tahoma" panose="020B0604030504040204" pitchFamily="34" charset="0"/>
                </a:rPr>
                <a:t>Year Five</a:t>
              </a:r>
            </a:p>
          </p:txBody>
        </p:sp>
      </p:grpSp>
      <p:sp>
        <p:nvSpPr>
          <p:cNvPr id="89" name="Speech Bubble: Rectangle with Corners Rounded 53">
            <a:extLst>
              <a:ext uri="{FF2B5EF4-FFF2-40B4-BE49-F238E27FC236}">
                <a16:creationId xmlns:a16="http://schemas.microsoft.com/office/drawing/2014/main" id="{01A8C8DB-99FC-4022-9E65-9943E9732110}"/>
              </a:ext>
            </a:extLst>
          </p:cNvPr>
          <p:cNvSpPr/>
          <p:nvPr/>
        </p:nvSpPr>
        <p:spPr>
          <a:xfrm>
            <a:off x="4705347" y="1947583"/>
            <a:ext cx="2240996" cy="1212480"/>
          </a:xfrm>
          <a:prstGeom prst="wedgeRoundRectCallout">
            <a:avLst>
              <a:gd name="adj1" fmla="val 68448"/>
              <a:gd name="adj2" fmla="val 81609"/>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4" action="ppaction://hlinksldjump"/>
              </a:rPr>
              <a:t>Contrasting Environments </a:t>
            </a:r>
            <a:endPar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A geography-led project looking at global scale climate zones and biomes – polar, temperate, desert and tropical rainforest &amp; grassland. We can see our Science in context and think about what it is like living in these different areas.</a:t>
            </a:r>
          </a:p>
        </p:txBody>
      </p:sp>
      <p:sp>
        <p:nvSpPr>
          <p:cNvPr id="42" name="Speech Bubble: Rectangle with Corners Rounded 41">
            <a:extLst>
              <a:ext uri="{FF2B5EF4-FFF2-40B4-BE49-F238E27FC236}">
                <a16:creationId xmlns:a16="http://schemas.microsoft.com/office/drawing/2014/main" id="{5F32ED0B-03E6-4341-B7E9-2903CAA4EB60}"/>
              </a:ext>
            </a:extLst>
          </p:cNvPr>
          <p:cNvSpPr/>
          <p:nvPr/>
        </p:nvSpPr>
        <p:spPr>
          <a:xfrm>
            <a:off x="6461349" y="5763402"/>
            <a:ext cx="5492964" cy="646331"/>
          </a:xfrm>
          <a:prstGeom prst="wedgeRoundRectCallout">
            <a:avLst>
              <a:gd name="adj1" fmla="val 49109"/>
              <a:gd name="adj2" fmla="val 35665"/>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9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in other projects: where WW2 took place on the ground; context of stories e.g. </a:t>
            </a:r>
            <a:r>
              <a:rPr lang="en-GB" sz="900" b="1" i="1" dirty="0">
                <a:solidFill>
                  <a:schemeClr val="tx1"/>
                </a:solidFill>
                <a:latin typeface="Tahoma" panose="020B0604030504040204" pitchFamily="34" charset="0"/>
                <a:ea typeface="Tahoma" panose="020B0604030504040204" pitchFamily="34" charset="0"/>
                <a:cs typeface="Tahoma" panose="020B0604030504040204" pitchFamily="34" charset="0"/>
              </a:rPr>
              <a:t>Goodnight Mr Tom </a:t>
            </a:r>
            <a:r>
              <a:rPr lang="en-GB" sz="900" b="1" dirty="0">
                <a:solidFill>
                  <a:schemeClr val="tx1"/>
                </a:solidFill>
                <a:latin typeface="Tahoma" panose="020B0604030504040204" pitchFamily="34" charset="0"/>
                <a:ea typeface="Tahoma" panose="020B0604030504040204" pitchFamily="34" charset="0"/>
                <a:cs typeface="Tahoma" panose="020B0604030504040204" pitchFamily="34" charset="0"/>
              </a:rPr>
              <a:t>– contrast features of city and countryside during WW2,– </a:t>
            </a:r>
            <a:r>
              <a:rPr lang="en-GB" sz="900" b="1" i="1" dirty="0">
                <a:solidFill>
                  <a:schemeClr val="tx1"/>
                </a:solidFill>
                <a:latin typeface="Tahoma" panose="020B0604030504040204" pitchFamily="34" charset="0"/>
                <a:ea typeface="Tahoma" panose="020B0604030504040204" pitchFamily="34" charset="0"/>
                <a:cs typeface="Tahoma" panose="020B0604030504040204" pitchFamily="34" charset="0"/>
              </a:rPr>
              <a:t>Harry Potter </a:t>
            </a:r>
            <a:r>
              <a:rPr lang="en-GB" sz="900" b="1" dirty="0">
                <a:solidFill>
                  <a:schemeClr val="tx1"/>
                </a:solidFill>
                <a:latin typeface="Tahoma" panose="020B0604030504040204" pitchFamily="34" charset="0"/>
                <a:ea typeface="Tahoma" panose="020B0604030504040204" pitchFamily="34" charset="0"/>
                <a:cs typeface="Tahoma" panose="020B0604030504040204" pitchFamily="34" charset="0"/>
              </a:rPr>
              <a:t>– physical features of landscape, map reading to locate Hogwarts  - and </a:t>
            </a:r>
            <a:r>
              <a:rPr lang="en-GB" sz="900" b="1" i="1" dirty="0">
                <a:solidFill>
                  <a:schemeClr val="tx1"/>
                </a:solidFill>
                <a:latin typeface="Tahoma" panose="020B0604030504040204" pitchFamily="34" charset="0"/>
                <a:ea typeface="Tahoma" panose="020B0604030504040204" pitchFamily="34" charset="0"/>
                <a:cs typeface="Tahoma" panose="020B0604030504040204" pitchFamily="34" charset="0"/>
              </a:rPr>
              <a:t>Journey to the River Sea </a:t>
            </a:r>
            <a:r>
              <a:rPr lang="en-GB" sz="900" b="1" dirty="0">
                <a:solidFill>
                  <a:schemeClr val="tx1"/>
                </a:solidFill>
                <a:latin typeface="Tahoma" panose="020B0604030504040204" pitchFamily="34" charset="0"/>
                <a:ea typeface="Tahoma" panose="020B0604030504040204" pitchFamily="34" charset="0"/>
                <a:cs typeface="Tahoma" panose="020B0604030504040204" pitchFamily="34" charset="0"/>
              </a:rPr>
              <a:t>–Amazonia, climate &amp; biome, river systems, atlas work to trace journey. </a:t>
            </a:r>
          </a:p>
        </p:txBody>
      </p:sp>
      <p:sp>
        <p:nvSpPr>
          <p:cNvPr id="50" name="Speech Bubble: Rectangle with Corners Rounded 49">
            <a:extLst>
              <a:ext uri="{FF2B5EF4-FFF2-40B4-BE49-F238E27FC236}">
                <a16:creationId xmlns:a16="http://schemas.microsoft.com/office/drawing/2014/main" id="{B362D227-27C6-41D3-814F-7723C334E103}"/>
              </a:ext>
            </a:extLst>
          </p:cNvPr>
          <p:cNvSpPr/>
          <p:nvPr/>
        </p:nvSpPr>
        <p:spPr>
          <a:xfrm>
            <a:off x="8354739" y="121233"/>
            <a:ext cx="3413159" cy="775702"/>
          </a:xfrm>
          <a:prstGeom prst="wedgeRoundRectCallout">
            <a:avLst>
              <a:gd name="adj1" fmla="val -40371"/>
              <a:gd name="adj2" fmla="val 88618"/>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5" action="ppaction://hlinksldjump"/>
              </a:rPr>
              <a:t>….. and Far</a:t>
            </a:r>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continuing our journey we find out where we are in the world! We visit different locations to find out where it is hot and cold and use atlases and globes to find our way. We find out about life in urban Kenya and rural areas in the story </a:t>
            </a:r>
            <a:r>
              <a:rPr lang="en-GB" sz="800" b="1" i="1" dirty="0">
                <a:solidFill>
                  <a:schemeClr val="tx1"/>
                </a:solidFill>
                <a:latin typeface="Tahoma" panose="020B0604030504040204" pitchFamily="34" charset="0"/>
                <a:ea typeface="Tahoma" panose="020B0604030504040204" pitchFamily="34" charset="0"/>
                <a:cs typeface="Tahoma" panose="020B0604030504040204" pitchFamily="34" charset="0"/>
              </a:rPr>
              <a:t>Bringing the Rain to </a:t>
            </a:r>
            <a:r>
              <a:rPr lang="en-GB" sz="800" b="1" i="1" dirty="0" err="1">
                <a:solidFill>
                  <a:schemeClr val="tx1"/>
                </a:solidFill>
                <a:latin typeface="Tahoma" panose="020B0604030504040204" pitchFamily="34" charset="0"/>
                <a:ea typeface="Tahoma" panose="020B0604030504040204" pitchFamily="34" charset="0"/>
                <a:cs typeface="Tahoma" panose="020B0604030504040204" pitchFamily="34" charset="0"/>
              </a:rPr>
              <a:t>Kapiti</a:t>
            </a:r>
            <a:r>
              <a:rPr lang="en-GB" sz="800" b="1" i="1" dirty="0">
                <a:solidFill>
                  <a:schemeClr val="tx1"/>
                </a:solidFill>
                <a:latin typeface="Tahoma" panose="020B0604030504040204" pitchFamily="34" charset="0"/>
                <a:ea typeface="Tahoma" panose="020B0604030504040204" pitchFamily="34" charset="0"/>
                <a:cs typeface="Tahoma" panose="020B0604030504040204" pitchFamily="34" charset="0"/>
              </a:rPr>
              <a:t> Plain</a:t>
            </a:r>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GB" sz="9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3" name="Speech Bubble: Rectangle with Corners Rounded 42">
            <a:extLst>
              <a:ext uri="{FF2B5EF4-FFF2-40B4-BE49-F238E27FC236}">
                <a16:creationId xmlns:a16="http://schemas.microsoft.com/office/drawing/2014/main" id="{47B00188-5DD7-4766-B7B1-48A014F9FCC4}"/>
              </a:ext>
            </a:extLst>
          </p:cNvPr>
          <p:cNvSpPr/>
          <p:nvPr/>
        </p:nvSpPr>
        <p:spPr>
          <a:xfrm>
            <a:off x="3021621" y="6055362"/>
            <a:ext cx="2756522" cy="653808"/>
          </a:xfrm>
          <a:prstGeom prst="wedgeRoundRectCallout">
            <a:avLst>
              <a:gd name="adj1" fmla="val -42338"/>
              <a:gd name="adj2" fmla="val -79476"/>
              <a:gd name="adj3" fmla="val 16667"/>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6" action="ppaction://hlinksldjump"/>
              </a:rPr>
              <a:t>Invaders from across the Sea</a:t>
            </a:r>
            <a:endParaRPr lang="en-GB"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GB" sz="800" b="1" dirty="0">
                <a:solidFill>
                  <a:schemeClr val="tx1"/>
                </a:solidFill>
                <a:latin typeface="Tahoma" panose="020B0604030504040204" pitchFamily="34" charset="0"/>
                <a:ea typeface="Tahoma" panose="020B0604030504040204" pitchFamily="34" charset="0"/>
                <a:cs typeface="Tahoma" panose="020B0604030504040204" pitchFamily="34" charset="0"/>
              </a:rPr>
              <a:t>Geography links: where did the Vikings, Angles, Saxons and Jutes come from? What was it like there? What routes did they travel? Why?</a:t>
            </a:r>
          </a:p>
        </p:txBody>
      </p:sp>
    </p:spTree>
    <p:extLst>
      <p:ext uri="{BB962C8B-B14F-4D97-AF65-F5344CB8AC3E}">
        <p14:creationId xmlns:p14="http://schemas.microsoft.com/office/powerpoint/2010/main" val="1149629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Farming in Egypt">
            <a:extLst>
              <a:ext uri="{FF2B5EF4-FFF2-40B4-BE49-F238E27FC236}">
                <a16:creationId xmlns:a16="http://schemas.microsoft.com/office/drawing/2014/main" id="{E518BDEB-AB8F-4446-B9FA-1285BF36C3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556" b="1"/>
          <a:stretch/>
        </p:blipFill>
        <p:spPr bwMode="auto">
          <a:xfrm>
            <a:off x="-2333"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BCCE6DE-B915-43D4-90E1-D3B8CA4FF517}"/>
              </a:ext>
            </a:extLst>
          </p:cNvPr>
          <p:cNvSpPr/>
          <p:nvPr/>
        </p:nvSpPr>
        <p:spPr>
          <a:xfrm>
            <a:off x="84847" y="86237"/>
            <a:ext cx="5439526" cy="10434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3 Project 3:  </a:t>
            </a: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The Ancient Egyptians 					geography links</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35D823CE-6EC3-48DC-9112-A735905FB2C7}"/>
              </a:ext>
            </a:extLst>
          </p:cNvPr>
          <p:cNvSpPr/>
          <p:nvPr/>
        </p:nvSpPr>
        <p:spPr>
          <a:xfrm>
            <a:off x="58723" y="1312978"/>
            <a:ext cx="5159229" cy="2754086"/>
          </a:xfrm>
          <a:prstGeom prst="rect">
            <a:avLst/>
          </a:prstGeom>
        </p:spPr>
        <p:txBody>
          <a:bodyPr vert="horz" lIns="91440" tIns="45720" rIns="91440" bIns="45720" rtlCol="0" anchor="t">
            <a:noAutofit/>
          </a:bodyPr>
          <a:lstStyle/>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country (Egypt), environmental regions, physical and human features, countries and cities.</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Europe or N. or S. America</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Describe and understand physical geography incl. climate zones, biomes, rivers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mountains, volcanoes, earthquakes and the water cycle.</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economic activity including trade links, and the distribution of natural resources including energy, food, minerals </a:t>
            </a:r>
            <a:r>
              <a:rPr lang="en-US" sz="900" b="1" dirty="0">
                <a:latin typeface="Tahoma" panose="020B0604030504040204" pitchFamily="34" charset="0"/>
                <a:ea typeface="Tahoma" panose="020B0604030504040204" pitchFamily="34" charset="0"/>
                <a:cs typeface="Tahoma" panose="020B0604030504040204" pitchFamily="34" charset="0"/>
              </a:rPr>
              <a:t>and water</a:t>
            </a:r>
            <a:r>
              <a:rPr lang="en-US" sz="900" dirty="0">
                <a:latin typeface="Tahoma" panose="020B0604030504040204" pitchFamily="34" charset="0"/>
                <a:ea typeface="Tahoma" panose="020B0604030504040204" pitchFamily="34" charset="0"/>
                <a:cs typeface="Tahoma" panose="020B0604030504040204" pitchFamily="34" charset="0"/>
              </a:rPr>
              <a:t>.</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8. Use the eight points of a compass, four and six-figure grid references, symbols and key (including the use of Ordnance Survey maps) to build their knowledge of the United Kingdom and the wider world</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9. Use fieldwork to observe, measure and record the human and physical features in the         local area using a range of methods, including sketch maps, plans and graphs, and digital technologies</a:t>
            </a:r>
            <a:r>
              <a:rPr lang="en-US" sz="9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329432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D4E502DA-ACC1-4BC0-8818-6E7AAA2771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04" r="-1" b="-2"/>
          <a:stretch/>
        </p:blipFill>
        <p:spPr bwMode="auto">
          <a:xfrm>
            <a:off x="3179428" y="0"/>
            <a:ext cx="9765347" cy="7131024"/>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93" name="Freeform: Shape 19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4" name="Freeform: Shape 193">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1D728B2-7F8A-4DB4-B8BF-2367ACDA6D32}"/>
              </a:ext>
            </a:extLst>
          </p:cNvPr>
          <p:cNvSpPr/>
          <p:nvPr/>
        </p:nvSpPr>
        <p:spPr>
          <a:xfrm>
            <a:off x="178147" y="659638"/>
            <a:ext cx="3890514" cy="1125728"/>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3 Project 6</a:t>
            </a: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Contrasting Environments </a:t>
            </a: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             – World Biomes </a:t>
            </a: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  Geography and science-led           			project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95" name="Rectangle 19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6" name="Rectangle 19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Rectangle 2">
            <a:extLst>
              <a:ext uri="{FF2B5EF4-FFF2-40B4-BE49-F238E27FC236}">
                <a16:creationId xmlns:a16="http://schemas.microsoft.com/office/drawing/2014/main" id="{C1B2231B-0EFE-4909-9609-FDDAC703A91B}"/>
              </a:ext>
            </a:extLst>
          </p:cNvPr>
          <p:cNvSpPr/>
          <p:nvPr/>
        </p:nvSpPr>
        <p:spPr>
          <a:xfrm>
            <a:off x="326897" y="1969262"/>
            <a:ext cx="3890514" cy="3767906"/>
          </a:xfrm>
          <a:prstGeom prst="rect">
            <a:avLst/>
          </a:prstGeom>
        </p:spPr>
        <p:txBody>
          <a:bodyPr vert="horz" lIns="91440" tIns="45720" rIns="91440" bIns="45720" rtlCol="0" anchor="t">
            <a:noAutofit/>
          </a:bodyPr>
          <a:lstStyle/>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countries, environmental regions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physical and human features, countries and cities.</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equator, Tropics of Cancer &amp; Capricorn, Arctic and Antarctic Circles, North &amp; South Poles, Prime meridian and time zones</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Europe or N. or S. America</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Describe and understand physical geography incl. climate zones, biomes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rivers, mountains, volcanoes, earthquakes and the water cycle.</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economic activity including trade links, </a:t>
            </a:r>
            <a:r>
              <a:rPr lang="en-US" sz="900" b="1" dirty="0">
                <a:latin typeface="Tahoma" panose="020B0604030504040204" pitchFamily="34" charset="0"/>
                <a:ea typeface="Tahoma" panose="020B0604030504040204" pitchFamily="34" charset="0"/>
                <a:cs typeface="Tahoma" panose="020B0604030504040204" pitchFamily="34" charset="0"/>
              </a:rPr>
              <a:t>and the distribution of natural resources including energy</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food, minerals and water.</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8. Use the eight points of a compass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four and six-figure grid references, symbols and key (including the use of Ordnance Survey maps) to build their knowledge of the United Kingdom and the wider world</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9. Use fieldwork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to observe, measure and record the human and physical features in the local area using a range of methods, </a:t>
            </a:r>
            <a:r>
              <a:rPr lang="en-US" sz="900" b="1" dirty="0">
                <a:latin typeface="Tahoma" panose="020B0604030504040204" pitchFamily="34" charset="0"/>
                <a:ea typeface="Tahoma" panose="020B0604030504040204" pitchFamily="34" charset="0"/>
                <a:cs typeface="Tahoma" panose="020B0604030504040204" pitchFamily="34" charset="0"/>
              </a:rPr>
              <a:t>including sketch maps, plans and graphs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and digital technologies.</a:t>
            </a:r>
          </a:p>
        </p:txBody>
      </p:sp>
      <p:pic>
        <p:nvPicPr>
          <p:cNvPr id="11" name="Picture 6">
            <a:extLst>
              <a:ext uri="{FF2B5EF4-FFF2-40B4-BE49-F238E27FC236}">
                <a16:creationId xmlns:a16="http://schemas.microsoft.com/office/drawing/2014/main" id="{BDE6FEAB-F69B-422B-AB25-8CFC9D1D7E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27" t="84216" r="-1" b="-2"/>
          <a:stretch/>
        </p:blipFill>
        <p:spPr bwMode="auto">
          <a:xfrm>
            <a:off x="-1763414" y="5744246"/>
            <a:ext cx="14708189" cy="1125729"/>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280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Petit Piton, St. Lucia, a volcanic plug by the Caribbean Sea (743 ...">
            <a:extLst>
              <a:ext uri="{FF2B5EF4-FFF2-40B4-BE49-F238E27FC236}">
                <a16:creationId xmlns:a16="http://schemas.microsoft.com/office/drawing/2014/main" id="{9BCB57B7-138E-42C5-AB96-C143EE28F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18" r="9091"/>
          <a:stretch/>
        </p:blipFill>
        <p:spPr bwMode="auto">
          <a:xfrm>
            <a:off x="20" y="-18278"/>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0D017F4-1E01-4E61-81CA-AA622BB9A0D5}"/>
              </a:ext>
            </a:extLst>
          </p:cNvPr>
          <p:cNvSpPr/>
          <p:nvPr/>
        </p:nvSpPr>
        <p:spPr>
          <a:xfrm>
            <a:off x="129457" y="-2008"/>
            <a:ext cx="5038161" cy="1688195"/>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4 Project 3</a:t>
            </a: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The Caribbean – Where is it? What’s it like? What’s it like to live there?               </a:t>
            </a: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                          geography-led Project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471C0FBF-E46D-448D-96E4-2390AF0AFDC2}"/>
              </a:ext>
            </a:extLst>
          </p:cNvPr>
          <p:cNvSpPr/>
          <p:nvPr/>
        </p:nvSpPr>
        <p:spPr>
          <a:xfrm>
            <a:off x="0" y="1891061"/>
            <a:ext cx="5439526" cy="2754086"/>
          </a:xfrm>
          <a:prstGeom prst="rect">
            <a:avLst/>
          </a:prstGeom>
        </p:spPr>
        <p:txBody>
          <a:bodyPr vert="horz" lIns="91440" tIns="45720" rIns="91440" bIns="45720" rtlCol="0" anchor="t">
            <a:noAutofit/>
          </a:bodyPr>
          <a:lstStyle/>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countries (focus on N. and S. America), environmental regions, physical and human features, countries and cities.</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N. or S. America</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Describe and understand physical geography incl. climate zones, biomes, rivers, mountains, volcanoes, earthquakes and the water cycle.</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 economic activity including trade links, and the distribution of natural resources     including energy, food, minerals and water.</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8. Use the eight points of a compass</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four and six-figure grid references, symbols and key           to build their knowledge of the United Kingdom and the wider world</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9. Use fieldwork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to observe, measure and record the human and physical features in the              local area using a range of methods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b="1" dirty="0">
                <a:latin typeface="Tahoma" panose="020B0604030504040204" pitchFamily="34" charset="0"/>
                <a:ea typeface="Tahoma" panose="020B0604030504040204" pitchFamily="34" charset="0"/>
                <a:cs typeface="Tahoma" panose="020B0604030504040204" pitchFamily="34" charset="0"/>
              </a:rPr>
              <a:t>including sketch maps, plans and graphs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and                      digital technologies.</a:t>
            </a:r>
          </a:p>
        </p:txBody>
      </p:sp>
    </p:spTree>
    <p:extLst>
      <p:ext uri="{BB962C8B-B14F-4D97-AF65-F5344CB8AC3E}">
        <p14:creationId xmlns:p14="http://schemas.microsoft.com/office/powerpoint/2010/main" val="1024031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6" name="Picture 2" descr="water scarcity | Description, Mechanisms, Effects, &amp; Solutions ...">
            <a:extLst>
              <a:ext uri="{FF2B5EF4-FFF2-40B4-BE49-F238E27FC236}">
                <a16:creationId xmlns:a16="http://schemas.microsoft.com/office/drawing/2014/main" id="{5377AD14-55F0-45BB-A39F-EB18E5E27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65464">
            <a:off x="26553" y="3740755"/>
            <a:ext cx="3505214" cy="20024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AF4BF5-B6EA-4335-A1E0-D62303C6F294}"/>
              </a:ext>
            </a:extLst>
          </p:cNvPr>
          <p:cNvSpPr/>
          <p:nvPr/>
        </p:nvSpPr>
        <p:spPr>
          <a:xfrm>
            <a:off x="79696" y="121163"/>
            <a:ext cx="7867893" cy="132556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000" b="1" kern="1200" dirty="0">
                <a:solidFill>
                  <a:schemeClr val="tx1"/>
                </a:solidFill>
                <a:latin typeface="Tahoma" panose="020B0604030504040204" pitchFamily="34" charset="0"/>
                <a:ea typeface="Tahoma" panose="020B0604030504040204" pitchFamily="34" charset="0"/>
                <a:cs typeface="Tahoma" panose="020B0604030504040204" pitchFamily="34" charset="0"/>
              </a:rPr>
              <a:t>Y4 Project 4: What is Sustainability?</a:t>
            </a:r>
          </a:p>
          <a:p>
            <a:pPr>
              <a:lnSpc>
                <a:spcPct val="90000"/>
              </a:lnSpc>
              <a:spcBef>
                <a:spcPct val="0"/>
              </a:spcBef>
              <a:spcAft>
                <a:spcPts val="600"/>
              </a:spcAft>
            </a:pPr>
            <a:endParaRPr lang="en-US" sz="11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nSpc>
                <a:spcPct val="90000"/>
              </a:lnSpc>
              <a:spcBef>
                <a:spcPct val="0"/>
              </a:spcBef>
            </a:pP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As </a:t>
            </a:r>
            <a:r>
              <a:rPr lang="en-US" sz="1200" b="1" kern="1200">
                <a:solidFill>
                  <a:schemeClr val="tx1"/>
                </a:solidFill>
                <a:latin typeface="Tahoma" panose="020B0604030504040204" pitchFamily="34" charset="0"/>
                <a:ea typeface="Tahoma" panose="020B0604030504040204" pitchFamily="34" charset="0"/>
                <a:cs typeface="Tahoma" panose="020B0604030504040204" pitchFamily="34" charset="0"/>
              </a:rPr>
              <a:t>Global Citizens</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children need to understand what it means to use resources so they will last into the future and investigate how fairly resources are shared by the people of the world. Looking at how we can save water, reduce waste &amp; be environmentally-friendly and see how we can make the world better by sharing those resources through fair-trade and the Sustainable Development Goals</a:t>
            </a:r>
            <a:endPar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72407D5F-5C7B-4FA7-81A1-0D5746894F29}"/>
              </a:ext>
            </a:extLst>
          </p:cNvPr>
          <p:cNvSpPr/>
          <p:nvPr/>
        </p:nvSpPr>
        <p:spPr>
          <a:xfrm>
            <a:off x="93664" y="1560296"/>
            <a:ext cx="6639886" cy="3181684"/>
          </a:xfrm>
          <a:prstGeom prst="rect">
            <a:avLst/>
          </a:prstGeom>
        </p:spPr>
        <p:txBody>
          <a:bodyPr vert="horz" lIns="91440" tIns="45720" rIns="91440" bIns="45720" rtlCol="0" anchor="t">
            <a:normAutofit/>
          </a:bodyPr>
          <a:lstStyle/>
          <a:p>
            <a:pPr>
              <a:lnSpc>
                <a:spcPct val="90000"/>
              </a:lnSpc>
              <a:spcAft>
                <a:spcPts val="600"/>
              </a:spcAft>
            </a:pPr>
            <a:r>
              <a:rPr lang="en-US" sz="700" dirty="0">
                <a:solidFill>
                  <a:schemeClr val="tx1">
                    <a:lumMod val="65000"/>
                  </a:schemeClr>
                </a:solidFill>
              </a:rPr>
              <a:t>1.  Locate countries (focus on Europe &amp; N. and S. America), environmental regions, physical and human features, countries and cities.</a:t>
            </a:r>
          </a:p>
          <a:p>
            <a:pPr>
              <a:lnSpc>
                <a:spcPct val="90000"/>
              </a:lnSpc>
              <a:spcAft>
                <a:spcPts val="600"/>
              </a:spcAft>
            </a:pPr>
            <a:r>
              <a:rPr lang="en-US" sz="700" dirty="0">
                <a:solidFill>
                  <a:schemeClr val="tx1">
                    <a:lumMod val="65000"/>
                  </a:schemeClr>
                </a:solidFill>
              </a:rPr>
              <a:t>2.  Name &amp; locate countries of the UK, regions, features &amp; how some aspects have changed over time</a:t>
            </a:r>
          </a:p>
          <a:p>
            <a:pPr>
              <a:lnSpc>
                <a:spcPct val="90000"/>
              </a:lnSpc>
              <a:spcAft>
                <a:spcPts val="600"/>
              </a:spcAft>
            </a:pPr>
            <a:r>
              <a:rPr lang="en-US" sz="700" dirty="0">
                <a:solidFill>
                  <a:schemeClr val="tx1">
                    <a:lumMod val="65000"/>
                  </a:schemeClr>
                </a:solidFill>
              </a:rPr>
              <a:t>3.  Identify position &amp; significance of latitude &amp; longitude, Prime meridian and time zones</a:t>
            </a:r>
          </a:p>
          <a:p>
            <a:pPr>
              <a:lnSpc>
                <a:spcPct val="90000"/>
              </a:lnSpc>
              <a:spcAft>
                <a:spcPts val="600"/>
              </a:spcAft>
            </a:pPr>
            <a:r>
              <a:rPr lang="en-US" sz="700" dirty="0">
                <a:solidFill>
                  <a:schemeClr val="tx1">
                    <a:lumMod val="65000"/>
                  </a:schemeClr>
                </a:solidFill>
              </a:rPr>
              <a:t>4.  Understand similarities and differences of region of UK and region of Europe or N. or S. America</a:t>
            </a:r>
          </a:p>
          <a:p>
            <a:pPr>
              <a:lnSpc>
                <a:spcPct val="90000"/>
              </a:lnSpc>
              <a:spcAft>
                <a:spcPts val="600"/>
              </a:spcAft>
            </a:pPr>
            <a:r>
              <a:rPr lang="en-US" sz="700" dirty="0">
                <a:solidFill>
                  <a:schemeClr val="tx1">
                    <a:lumMod val="65000"/>
                  </a:schemeClr>
                </a:solidFill>
              </a:rPr>
              <a:t>5.  Describe and understand physical geography incl. climate zones, biomes, rivers, mountains, volcanoes, earthquakes and the water cycle.</a:t>
            </a:r>
          </a:p>
          <a:p>
            <a:pPr>
              <a:lnSpc>
                <a:spcPct val="90000"/>
              </a:lnSpc>
              <a:spcAft>
                <a:spcPts val="600"/>
              </a:spcAft>
            </a:pPr>
            <a:r>
              <a:rPr lang="en-US" sz="700" b="1" dirty="0"/>
              <a:t>6.  Describe and understand human geography incl. types of settlement and land use, economic activity including trade links, and the distribution of natural resources including energy, food, minerals and water.</a:t>
            </a:r>
          </a:p>
          <a:p>
            <a:pPr>
              <a:lnSpc>
                <a:spcPct val="90000"/>
              </a:lnSpc>
              <a:spcAft>
                <a:spcPts val="600"/>
              </a:spcAft>
            </a:pPr>
            <a:r>
              <a:rPr lang="en-US" sz="700" b="1" dirty="0"/>
              <a:t>7. Use maps, atlases, globes, computer-mapping to locate countries &amp; features studied</a:t>
            </a:r>
            <a:r>
              <a:rPr lang="en-US" sz="700" dirty="0"/>
              <a:t>.</a:t>
            </a:r>
          </a:p>
          <a:p>
            <a:pPr>
              <a:lnSpc>
                <a:spcPct val="90000"/>
              </a:lnSpc>
              <a:spcAft>
                <a:spcPts val="600"/>
              </a:spcAft>
            </a:pPr>
            <a:r>
              <a:rPr lang="en-US" sz="700" dirty="0">
                <a:solidFill>
                  <a:schemeClr val="tx1">
                    <a:lumMod val="65000"/>
                  </a:schemeClr>
                </a:solidFill>
              </a:rPr>
              <a:t>8. Use the eight points of a compass, four and six-figure grid references, symbols and key (including the use of Ordnance Survey maps) to build their knowledge of the United Kingdom and the wider world</a:t>
            </a:r>
          </a:p>
          <a:p>
            <a:pPr>
              <a:lnSpc>
                <a:spcPct val="90000"/>
              </a:lnSpc>
              <a:spcAft>
                <a:spcPts val="600"/>
              </a:spcAft>
            </a:pPr>
            <a:r>
              <a:rPr lang="en-US" sz="700" dirty="0">
                <a:solidFill>
                  <a:schemeClr val="tx1">
                    <a:lumMod val="65000"/>
                  </a:schemeClr>
                </a:solidFill>
              </a:rPr>
              <a:t>9. Use fieldwork to observe, measure and record the human and physical features in the local area using a range of methods, including sketch maps, plans and graphs, and digital technologies.</a:t>
            </a:r>
          </a:p>
          <a:p>
            <a:pPr indent="-228600">
              <a:lnSpc>
                <a:spcPct val="90000"/>
              </a:lnSpc>
              <a:spcAft>
                <a:spcPts val="600"/>
              </a:spcAft>
              <a:buFont typeface="Arial" panose="020B0604020202020204" pitchFamily="34" charset="0"/>
              <a:buChar char="•"/>
            </a:pPr>
            <a:endParaRPr lang="en-US" sz="700" dirty="0">
              <a:solidFill>
                <a:schemeClr val="tx1">
                  <a:lumMod val="65000"/>
                </a:schemeClr>
              </a:solidFill>
            </a:endParaRPr>
          </a:p>
          <a:p>
            <a:pPr indent="-228600">
              <a:lnSpc>
                <a:spcPct val="90000"/>
              </a:lnSpc>
              <a:spcAft>
                <a:spcPts val="600"/>
              </a:spcAft>
              <a:buFont typeface="Arial" panose="020B0604020202020204" pitchFamily="34" charset="0"/>
              <a:buChar char="•"/>
            </a:pPr>
            <a:endParaRPr lang="en-US" sz="700" dirty="0"/>
          </a:p>
        </p:txBody>
      </p:sp>
      <p:pic>
        <p:nvPicPr>
          <p:cNvPr id="1028" name="Picture 4" descr="Educating Kids on the Sustainable Development Goals with the ...">
            <a:extLst>
              <a:ext uri="{FF2B5EF4-FFF2-40B4-BE49-F238E27FC236}">
                <a16:creationId xmlns:a16="http://schemas.microsoft.com/office/drawing/2014/main" id="{4F8E2C13-0D6E-4173-B32B-75C7C8CC7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86249">
            <a:off x="3298743" y="3819855"/>
            <a:ext cx="4896299" cy="27541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Reduce, reuse, recycle anchor chart | Earth day projects, Recycle ...">
            <a:extLst>
              <a:ext uri="{FF2B5EF4-FFF2-40B4-BE49-F238E27FC236}">
                <a16:creationId xmlns:a16="http://schemas.microsoft.com/office/drawing/2014/main" id="{CF798EE2-515A-43F1-AAB8-DE631C9F1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00716">
            <a:off x="8014073" y="25454"/>
            <a:ext cx="4002662" cy="555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52858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FF1D192-CB09-479E-B398-E5206DF59B19}"/>
              </a:ext>
            </a:extLst>
          </p:cNvPr>
          <p:cNvSpPr/>
          <p:nvPr/>
        </p:nvSpPr>
        <p:spPr>
          <a:xfrm>
            <a:off x="163013" y="139317"/>
            <a:ext cx="4062643" cy="10434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kern="1200" dirty="0">
                <a:solidFill>
                  <a:schemeClr val="tx1"/>
                </a:solidFill>
                <a:latin typeface="Tahoma" panose="020B0604030504040204" pitchFamily="34" charset="0"/>
                <a:ea typeface="Tahoma" panose="020B0604030504040204" pitchFamily="34" charset="0"/>
                <a:cs typeface="Tahoma" panose="020B0604030504040204" pitchFamily="34" charset="0"/>
              </a:rPr>
              <a:t>Year 5 project 1</a:t>
            </a:r>
          </a:p>
          <a:p>
            <a:pPr>
              <a:lnSpc>
                <a:spcPct val="90000"/>
              </a:lnSpc>
              <a:spcBef>
                <a:spcPct val="0"/>
              </a:spcBef>
              <a:spcAft>
                <a:spcPts val="600"/>
              </a:spcAft>
            </a:pPr>
            <a:r>
              <a:rPr lang="en-US" sz="2000" b="1" kern="1200" dirty="0">
                <a:solidFill>
                  <a:schemeClr val="tx1"/>
                </a:solidFill>
                <a:latin typeface="Tahoma" panose="020B0604030504040204" pitchFamily="34" charset="0"/>
                <a:ea typeface="Tahoma" panose="020B0604030504040204" pitchFamily="34" charset="0"/>
                <a:cs typeface="Tahoma" panose="020B0604030504040204" pitchFamily="34" charset="0"/>
              </a:rPr>
              <a:t>Invaders from Across the Sea                                                                               geography links</a:t>
            </a:r>
            <a:endParaRPr lang="en-US" sz="20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1BCFC37C-483D-4B8A-874A-183C1B24511E}"/>
              </a:ext>
            </a:extLst>
          </p:cNvPr>
          <p:cNvSpPr/>
          <p:nvPr/>
        </p:nvSpPr>
        <p:spPr>
          <a:xfrm>
            <a:off x="92046" y="1322045"/>
            <a:ext cx="5087669" cy="2754086"/>
          </a:xfrm>
          <a:prstGeom prst="rect">
            <a:avLst/>
          </a:prstGeom>
        </p:spPr>
        <p:txBody>
          <a:bodyPr vert="horz" lIns="91440" tIns="45720" rIns="91440" bIns="45720" rtlCol="0" anchor="t">
            <a:noAutofit/>
          </a:bodyPr>
          <a:lstStyle/>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countries (UK, Germany, Denmark, Norway, Netherlands), environmental regions, physical and human features, countries and cities.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a:lnSpc>
                <a:spcPct val="90000"/>
              </a:lnSpc>
              <a:spcAft>
                <a:spcPts val="600"/>
              </a:spcAft>
            </a:pPr>
            <a:r>
              <a:rPr lang="en-US" sz="9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pPr>
              <a:lnSpc>
                <a:spcPct val="90000"/>
              </a:lnSpc>
              <a:spcAft>
                <a:spcPts val="600"/>
              </a:spcAft>
            </a:pPr>
            <a:r>
              <a:rPr lang="en-US" sz="9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Europe or N. or S. America</a:t>
            </a:r>
          </a:p>
          <a:p>
            <a:pPr>
              <a:lnSpc>
                <a:spcPct val="90000"/>
              </a:lnSpc>
              <a:spcAft>
                <a:spcPts val="600"/>
              </a:spcAft>
            </a:pPr>
            <a:r>
              <a:rPr lang="en-US" sz="9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5.  Describe and understand physical geography incl. climate zones, biomes, rivers, mountains, volcanoes, earthquakes and the water cycle.</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 economic activity including trade links, and the distribution of natural resources including energy, food, minerals and water.</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a:lnSpc>
                <a:spcPct val="90000"/>
              </a:lnSpc>
              <a:spcAft>
                <a:spcPts val="600"/>
              </a:spcAft>
            </a:pPr>
            <a:r>
              <a:rPr lang="en-US" sz="9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8. Use the eight points of a compass, four and six-figure grid references, symbols and key (including the use of Ordnance Survey maps) to build their knowledge of the United Kingdom and the wider world</a:t>
            </a:r>
          </a:p>
          <a:p>
            <a:pPr>
              <a:lnSpc>
                <a:spcPct val="90000"/>
              </a:lnSpc>
              <a:spcAft>
                <a:spcPts val="600"/>
              </a:spcAft>
            </a:pPr>
            <a:r>
              <a:rPr lang="en-US" sz="90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9. Use fieldwork to observe, measure and record the human and physical features in the local area using a range of methods, including sketch maps, plans and graphs, and digital technologies.</a:t>
            </a:r>
          </a:p>
        </p:txBody>
      </p:sp>
      <p:pic>
        <p:nvPicPr>
          <p:cNvPr id="1026" name="Picture 2" descr="britishstudies / Vikings">
            <a:extLst>
              <a:ext uri="{FF2B5EF4-FFF2-40B4-BE49-F238E27FC236}">
                <a16:creationId xmlns:a16="http://schemas.microsoft.com/office/drawing/2014/main" id="{8B47676F-2968-4888-A8A8-E5E10237CF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49"/>
          <a:stretch/>
        </p:blipFill>
        <p:spPr bwMode="auto">
          <a:xfrm rot="698663">
            <a:off x="6503246" y="229010"/>
            <a:ext cx="5510771" cy="42230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ere Did the Anglo Saxons Come from Facts?">
            <a:extLst>
              <a:ext uri="{FF2B5EF4-FFF2-40B4-BE49-F238E27FC236}">
                <a16:creationId xmlns:a16="http://schemas.microsoft.com/office/drawing/2014/main" id="{CA300000-E6E2-45E4-81E1-76058D574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41070">
            <a:off x="2457471" y="3618223"/>
            <a:ext cx="4224905" cy="31686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glo-Saxon village">
            <a:extLst>
              <a:ext uri="{FF2B5EF4-FFF2-40B4-BE49-F238E27FC236}">
                <a16:creationId xmlns:a16="http://schemas.microsoft.com/office/drawing/2014/main" id="{CB32992C-4813-49CC-BBD4-FF4DE25AD2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615" b="10445"/>
          <a:stretch/>
        </p:blipFill>
        <p:spPr bwMode="auto">
          <a:xfrm rot="426023">
            <a:off x="6961004" y="4564585"/>
            <a:ext cx="5115836" cy="2180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23045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List of mountains of the Alps above 3000 m - Wikipedia">
            <a:extLst>
              <a:ext uri="{FF2B5EF4-FFF2-40B4-BE49-F238E27FC236}">
                <a16:creationId xmlns:a16="http://schemas.microsoft.com/office/drawing/2014/main" id="{8043C70B-3A5A-4B86-B06D-BC52BF64A8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27" r="9091" b="15014"/>
          <a:stretch/>
        </p:blipFill>
        <p:spPr bwMode="auto">
          <a:xfrm>
            <a:off x="-188160" y="-2008"/>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3A6358E-FEF6-43E5-9730-D75B3BE49525}"/>
              </a:ext>
            </a:extLst>
          </p:cNvPr>
          <p:cNvSpPr/>
          <p:nvPr/>
        </p:nvSpPr>
        <p:spPr>
          <a:xfrm>
            <a:off x="188180" y="49605"/>
            <a:ext cx="4062643" cy="10434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5 Topic 3: The Alps                                                                            geography-led project</a:t>
            </a:r>
          </a:p>
        </p:txBody>
      </p:sp>
      <p:sp>
        <p:nvSpPr>
          <p:cNvPr id="4" name="Rectangle 3">
            <a:extLst>
              <a:ext uri="{FF2B5EF4-FFF2-40B4-BE49-F238E27FC236}">
                <a16:creationId xmlns:a16="http://schemas.microsoft.com/office/drawing/2014/main" id="{7C28F08D-897C-4A02-A600-A9E30461BF98}"/>
              </a:ext>
            </a:extLst>
          </p:cNvPr>
          <p:cNvSpPr/>
          <p:nvPr/>
        </p:nvSpPr>
        <p:spPr>
          <a:xfrm>
            <a:off x="109609" y="1093014"/>
            <a:ext cx="4965730" cy="2754086"/>
          </a:xfrm>
          <a:prstGeom prst="rect">
            <a:avLst/>
          </a:prstGeom>
        </p:spPr>
        <p:txBody>
          <a:bodyPr vert="horz" lIns="91440" tIns="45720" rIns="91440" bIns="45720" rtlCol="0" anchor="t">
            <a:noAutofit/>
          </a:bodyPr>
          <a:lstStyle/>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countries (focus on The Alps, Europe</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b="1" dirty="0">
                <a:latin typeface="Tahoma" panose="020B0604030504040204" pitchFamily="34" charset="0"/>
                <a:ea typeface="Tahoma" panose="020B0604030504040204" pitchFamily="34" charset="0"/>
                <a:cs typeface="Tahoma" panose="020B0604030504040204" pitchFamily="34" charset="0"/>
              </a:rPr>
              <a:t>environmental regions, physical and human features, countries and cities.</a:t>
            </a:r>
          </a:p>
          <a:p>
            <a:pPr lvl="0">
              <a:lnSpc>
                <a:spcPct val="90000"/>
              </a:lnSpc>
              <a:spcAft>
                <a:spcPts val="600"/>
              </a:spcAft>
            </a:pPr>
            <a:r>
              <a:rPr lang="en-US" sz="900" dirty="0">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lvl="0">
              <a:lnSpc>
                <a:spcPct val="90000"/>
              </a:lnSpc>
              <a:spcAft>
                <a:spcPts val="600"/>
              </a:spcAft>
            </a:pPr>
            <a:r>
              <a:rPr lang="en-US" sz="900" dirty="0">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Europe (The Chilterns &amp; The Alps)</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Describe and understand physical geography incl. climate zones, biomes, rivers, mountains,</a:t>
            </a:r>
            <a:r>
              <a:rPr lang="en-US" sz="900" dirty="0">
                <a:latin typeface="Tahoma" panose="020B0604030504040204" pitchFamily="34" charset="0"/>
                <a:ea typeface="Tahoma" panose="020B0604030504040204" pitchFamily="34" charset="0"/>
                <a:cs typeface="Tahoma" panose="020B0604030504040204" pitchFamily="34" charset="0"/>
              </a:rPr>
              <a:t> volcanoes, earthquakes and the water cycle.</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 economic activity including trade links, and the distribution of natural resources including energy, food, minerals and water.</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8. Use </a:t>
            </a:r>
            <a:r>
              <a:rPr lang="en-US" sz="900" dirty="0">
                <a:latin typeface="Tahoma" panose="020B0604030504040204" pitchFamily="34" charset="0"/>
                <a:ea typeface="Tahoma" panose="020B0604030504040204" pitchFamily="34" charset="0"/>
                <a:cs typeface="Tahoma" panose="020B0604030504040204" pitchFamily="34" charset="0"/>
              </a:rPr>
              <a:t>the eight points of a compass, four and six-figure grid references, </a:t>
            </a:r>
            <a:r>
              <a:rPr lang="en-US" sz="900" b="1" dirty="0">
                <a:latin typeface="Tahoma" panose="020B0604030504040204" pitchFamily="34" charset="0"/>
                <a:ea typeface="Tahoma" panose="020B0604030504040204" pitchFamily="34" charset="0"/>
                <a:cs typeface="Tahoma" panose="020B0604030504040204" pitchFamily="34" charset="0"/>
              </a:rPr>
              <a:t>symbols and key </a:t>
            </a:r>
            <a:r>
              <a:rPr lang="en-US" sz="900" dirty="0">
                <a:latin typeface="Tahoma" panose="020B0604030504040204" pitchFamily="34" charset="0"/>
                <a:ea typeface="Tahoma" panose="020B0604030504040204" pitchFamily="34" charset="0"/>
                <a:cs typeface="Tahoma" panose="020B0604030504040204" pitchFamily="34" charset="0"/>
              </a:rPr>
              <a:t>(including the use of Ordnance Survey maps) to build their knowledge of the United Kingdom and the wider world</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9. Use fieldwork to observe, measure and record the human and physical features in the local area using a range of methods, including sketch maps, plans and graphs, and digital technologies.</a:t>
            </a:r>
          </a:p>
        </p:txBody>
      </p:sp>
    </p:spTree>
    <p:extLst>
      <p:ext uri="{BB962C8B-B14F-4D97-AF65-F5344CB8AC3E}">
        <p14:creationId xmlns:p14="http://schemas.microsoft.com/office/powerpoint/2010/main" val="1592289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5F5740-5340-4395-8593-692DA9E0F089}"/>
              </a:ext>
            </a:extLst>
          </p:cNvPr>
          <p:cNvPicPr>
            <a:picLocks noChangeAspect="1"/>
          </p:cNvPicPr>
          <p:nvPr/>
        </p:nvPicPr>
        <p:blipFill rotWithShape="1">
          <a:blip r:embed="rId2"/>
          <a:srcRect t="992" r="9091" b="30827"/>
          <a:stretch/>
        </p:blipFill>
        <p:spPr>
          <a:xfrm>
            <a:off x="20" y="10"/>
            <a:ext cx="12191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EF60970-D7D9-4057-A9DF-4DF9A2641346}"/>
              </a:ext>
            </a:extLst>
          </p:cNvPr>
          <p:cNvSpPr txBox="1"/>
          <p:nvPr/>
        </p:nvSpPr>
        <p:spPr>
          <a:xfrm>
            <a:off x="176293" y="-23679"/>
            <a:ext cx="4062643" cy="10434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6 Topic 1: Arabian Nights                                       geography links</a:t>
            </a:r>
          </a:p>
        </p:txBody>
      </p:sp>
      <p:sp>
        <p:nvSpPr>
          <p:cNvPr id="2" name="TextBox 1">
            <a:extLst>
              <a:ext uri="{FF2B5EF4-FFF2-40B4-BE49-F238E27FC236}">
                <a16:creationId xmlns:a16="http://schemas.microsoft.com/office/drawing/2014/main" id="{49B6B956-F4AD-4270-847A-01B203B2CFEE}"/>
              </a:ext>
            </a:extLst>
          </p:cNvPr>
          <p:cNvSpPr txBox="1"/>
          <p:nvPr/>
        </p:nvSpPr>
        <p:spPr>
          <a:xfrm>
            <a:off x="176293" y="952251"/>
            <a:ext cx="4899045" cy="2754086"/>
          </a:xfrm>
          <a:prstGeom prst="rect">
            <a:avLst/>
          </a:prstGeom>
        </p:spPr>
        <p:txBody>
          <a:bodyPr vert="horz" lIns="91440" tIns="45720" rIns="91440" bIns="45720" rtlCol="0" anchor="t">
            <a:noAutofit/>
          </a:bodyPr>
          <a:lstStyle/>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countries (Arabian Peninsula), environmental regions, physical and human features, countries and cities (ancient trade routes converging on Baghdad).</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Europe or N. or S. America</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Describe and understand physical geography incl. climate zones, biomes, rivers, mountains, </a:t>
            </a:r>
            <a:r>
              <a:rPr lang="en-US" sz="900" dirty="0">
                <a:latin typeface="Tahoma" panose="020B0604030504040204" pitchFamily="34" charset="0"/>
                <a:ea typeface="Tahoma" panose="020B0604030504040204" pitchFamily="34" charset="0"/>
                <a:cs typeface="Tahoma" panose="020B0604030504040204" pitchFamily="34" charset="0"/>
              </a:rPr>
              <a:t>volcanoes, earthquakes </a:t>
            </a:r>
            <a:r>
              <a:rPr lang="en-US" sz="900" b="1" dirty="0">
                <a:latin typeface="Tahoma" panose="020B0604030504040204" pitchFamily="34" charset="0"/>
                <a:ea typeface="Tahoma" panose="020B0604030504040204" pitchFamily="34" charset="0"/>
                <a:cs typeface="Tahoma" panose="020B0604030504040204" pitchFamily="34" charset="0"/>
              </a:rPr>
              <a:t>and the water cycle</a:t>
            </a:r>
            <a:r>
              <a:rPr lang="en-US" sz="900" dirty="0">
                <a:latin typeface="Tahoma" panose="020B0604030504040204" pitchFamily="34" charset="0"/>
                <a:ea typeface="Tahoma" panose="020B0604030504040204" pitchFamily="34" charset="0"/>
                <a:cs typeface="Tahoma" panose="020B0604030504040204" pitchFamily="34" charset="0"/>
              </a:rPr>
              <a:t>.</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 economic activity including trade links, and the distribution of natural resources including energy, food, minerals and water.</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8. Use the eight points of a compass, four and six-figure grid references, symbols and key (including the use of Ordnance Survey maps) to build their knowledge of the United Kingdom and the wider world</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9. Use fieldwork to observe, measure and record the human and physical features in the local area using a range of methods, including sketch maps, plans and graphs, and digital technologies.</a:t>
            </a:r>
          </a:p>
        </p:txBody>
      </p:sp>
    </p:spTree>
    <p:extLst>
      <p:ext uri="{BB962C8B-B14F-4D97-AF65-F5344CB8AC3E}">
        <p14:creationId xmlns:p14="http://schemas.microsoft.com/office/powerpoint/2010/main" val="3147219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F2115AF-D8FC-4C9D-9AF0-599239E45C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24" b="14877"/>
          <a:stretch/>
        </p:blipFill>
        <p:spPr bwMode="auto">
          <a:xfrm>
            <a:off x="0" y="0"/>
            <a:ext cx="17673181" cy="994115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extBox 3">
            <a:extLst>
              <a:ext uri="{FF2B5EF4-FFF2-40B4-BE49-F238E27FC236}">
                <a16:creationId xmlns:a16="http://schemas.microsoft.com/office/drawing/2014/main" id="{0EF60970-D7D9-4057-A9DF-4DF9A2641346}"/>
              </a:ext>
            </a:extLst>
          </p:cNvPr>
          <p:cNvSpPr txBox="1"/>
          <p:nvPr/>
        </p:nvSpPr>
        <p:spPr>
          <a:xfrm>
            <a:off x="719957" y="1456063"/>
            <a:ext cx="4204137" cy="13427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6 Topic 4: Wye Go There?                                                              </a:t>
            </a:r>
          </a:p>
          <a:p>
            <a:pPr algn="ct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geography-led project</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9B6B956-F4AD-4270-847A-01B203B2CFEE}"/>
              </a:ext>
            </a:extLst>
          </p:cNvPr>
          <p:cNvSpPr txBox="1"/>
          <p:nvPr/>
        </p:nvSpPr>
        <p:spPr>
          <a:xfrm>
            <a:off x="239032" y="2604441"/>
            <a:ext cx="5512288" cy="3390716"/>
          </a:xfrm>
          <a:prstGeom prst="rect">
            <a:avLst/>
          </a:prstGeom>
        </p:spPr>
        <p:txBody>
          <a:bodyPr vert="horz" lIns="91440" tIns="45720" rIns="91440" bIns="45720" rtlCol="0" anchor="ctr">
            <a:noAutofit/>
          </a:bodyPr>
          <a:lstStyle/>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countries (focus on important rivers in UK and around the world), environmental regions, physical and human features, countries and cities.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4.  Understand similarities and differences between a region of UK (South Wales and the Chilterns) </a:t>
            </a:r>
            <a:r>
              <a:rPr lang="en-US" sz="900" dirty="0">
                <a:latin typeface="Tahoma" panose="020B0604030504040204" pitchFamily="34" charset="0"/>
                <a:ea typeface="Tahoma" panose="020B0604030504040204" pitchFamily="34" charset="0"/>
                <a:cs typeface="Tahoma" panose="020B0604030504040204" pitchFamily="34" charset="0"/>
              </a:rPr>
              <a:t>and a region of Europe or N. or S. America</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b="1" dirty="0">
                <a:latin typeface="Tahoma" panose="020B0604030504040204" pitchFamily="34" charset="0"/>
                <a:ea typeface="Tahoma" panose="020B0604030504040204" pitchFamily="34" charset="0"/>
                <a:cs typeface="Tahoma" panose="020B0604030504040204" pitchFamily="34" charset="0"/>
              </a:rPr>
              <a:t>Describe and understand physical geography </a:t>
            </a:r>
            <a:r>
              <a:rPr lang="en-US" sz="900" dirty="0">
                <a:latin typeface="Tahoma" panose="020B0604030504040204" pitchFamily="34" charset="0"/>
                <a:ea typeface="Tahoma" panose="020B0604030504040204" pitchFamily="34" charset="0"/>
                <a:cs typeface="Tahoma" panose="020B0604030504040204" pitchFamily="34" charset="0"/>
              </a:rPr>
              <a:t>incl.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climate zones, biomes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b="1" dirty="0">
                <a:latin typeface="Tahoma" panose="020B0604030504040204" pitchFamily="34" charset="0"/>
                <a:ea typeface="Tahoma" panose="020B0604030504040204" pitchFamily="34" charset="0"/>
                <a:cs typeface="Tahoma" panose="020B0604030504040204" pitchFamily="34" charset="0"/>
              </a:rPr>
              <a:t>rivers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mountains, volcanoes, earthquakes </a:t>
            </a:r>
            <a:r>
              <a:rPr lang="en-US" sz="900" b="1" dirty="0">
                <a:latin typeface="Tahoma" panose="020B0604030504040204" pitchFamily="34" charset="0"/>
                <a:ea typeface="Tahoma" panose="020B0604030504040204" pitchFamily="34" charset="0"/>
                <a:cs typeface="Tahoma" panose="020B0604030504040204" pitchFamily="34" charset="0"/>
              </a:rPr>
              <a:t>and the water cycle</a:t>
            </a:r>
            <a:r>
              <a:rPr lang="en-US" sz="900" dirty="0">
                <a:latin typeface="Tahoma" panose="020B0604030504040204" pitchFamily="34" charset="0"/>
                <a:ea typeface="Tahoma" panose="020B0604030504040204" pitchFamily="34" charset="0"/>
                <a:cs typeface="Tahoma" panose="020B0604030504040204" pitchFamily="34" charset="0"/>
              </a:rPr>
              <a:t>.</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b="1" dirty="0">
                <a:latin typeface="Tahoma" panose="020B0604030504040204" pitchFamily="34" charset="0"/>
                <a:ea typeface="Tahoma" panose="020B0604030504040204" pitchFamily="34" charset="0"/>
                <a:cs typeface="Tahoma" panose="020B0604030504040204" pitchFamily="34" charset="0"/>
              </a:rPr>
              <a:t>economic activity including trade links, and the distribution of natural resources including energy, food, minerals and water.</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8. Use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the eight points of a compass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b="1" dirty="0">
                <a:latin typeface="Tahoma" panose="020B0604030504040204" pitchFamily="34" charset="0"/>
                <a:ea typeface="Tahoma" panose="020B0604030504040204" pitchFamily="34" charset="0"/>
                <a:cs typeface="Tahoma" panose="020B0604030504040204" pitchFamily="34" charset="0"/>
              </a:rPr>
              <a:t>four and six-figure grid references, symbols and key (including the use of Ordnance Survey maps) to build their knowledge of the United Kingdom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and the wider world</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9. Use fieldwork to observe, measure and record</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the human and </a:t>
            </a:r>
            <a:r>
              <a:rPr lang="en-US" sz="900" b="1" dirty="0">
                <a:latin typeface="Tahoma" panose="020B0604030504040204" pitchFamily="34" charset="0"/>
                <a:ea typeface="Tahoma" panose="020B0604030504040204" pitchFamily="34" charset="0"/>
                <a:cs typeface="Tahoma" panose="020B0604030504040204" pitchFamily="34" charset="0"/>
              </a:rPr>
              <a:t>physical features in the local area using a range of methods, including sketch maps, plans and graphs, and digital technologies.</a:t>
            </a:r>
          </a:p>
        </p:txBody>
      </p:sp>
    </p:spTree>
    <p:extLst>
      <p:ext uri="{BB962C8B-B14F-4D97-AF65-F5344CB8AC3E}">
        <p14:creationId xmlns:p14="http://schemas.microsoft.com/office/powerpoint/2010/main" val="902313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Users\PaulaOwens\Pictures\2010-05-28 May last half 2010\Maps Kings Cross\small May last half 2010 063.jpg">
            <a:extLst>
              <a:ext uri="{FF2B5EF4-FFF2-40B4-BE49-F238E27FC236}">
                <a16:creationId xmlns:a16="http://schemas.microsoft.com/office/drawing/2014/main" id="{AA539004-1A68-44C1-9185-1E665F85C5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476" r="9091"/>
          <a:stretch/>
        </p:blipFill>
        <p:spPr bwMode="auto">
          <a:xfrm>
            <a:off x="41945"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8805B46-4B0B-49ED-984E-5F8CDF0DA9EF}"/>
              </a:ext>
            </a:extLst>
          </p:cNvPr>
          <p:cNvSpPr/>
          <p:nvPr/>
        </p:nvSpPr>
        <p:spPr>
          <a:xfrm>
            <a:off x="58723" y="126187"/>
            <a:ext cx="4513277" cy="104340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6 Project 5: </a:t>
            </a: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What does it mean to be British?                                                          PSHE &amp; geography </a:t>
            </a:r>
            <a:r>
              <a:rPr lang="en-US" sz="2000" b="1">
                <a:latin typeface="Tahoma" panose="020B0604030504040204" pitchFamily="34" charset="0"/>
                <a:ea typeface="Tahoma" panose="020B0604030504040204" pitchFamily="34" charset="0"/>
                <a:cs typeface="Tahoma" panose="020B0604030504040204" pitchFamily="34" charset="0"/>
              </a:rPr>
              <a:t>led project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02A6B539-7CD1-4CD4-9198-7C2DF242165A}"/>
              </a:ext>
            </a:extLst>
          </p:cNvPr>
          <p:cNvSpPr/>
          <p:nvPr/>
        </p:nvSpPr>
        <p:spPr>
          <a:xfrm>
            <a:off x="-2333" y="1169596"/>
            <a:ext cx="5262230" cy="2754086"/>
          </a:xfrm>
          <a:prstGeom prst="rect">
            <a:avLst/>
          </a:prstGeom>
        </p:spPr>
        <p:txBody>
          <a:bodyPr vert="horz" lIns="91440" tIns="45720" rIns="91440" bIns="45720" rtlCol="0" anchor="t">
            <a:noAutofit/>
          </a:bodyPr>
          <a:lstStyle/>
          <a:p>
            <a:pPr marL="11430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 Locate countries (focus on Europe&amp; N. and S. America), environmental regions, physical and human features, countries and cities</a:t>
            </a:r>
            <a:endParaRPr lang="en-US" sz="900" dirty="0">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Europe or N. or S. America</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Describe and understand physical geography incl. climate zones, biomes, rivers, mountains, volcanoes,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earthquakes and the water cycle</a:t>
            </a:r>
            <a:endParaRPr lang="en-US" sz="900" dirty="0">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 economic activity including trade links, and the distribution of natural resources including energy, food, minerals and water.</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8. use the eight points of a compass, four and six-figure grid references, symbols and key (including the use of Ordnance Survey maps) to build their knowledge of the United Kingdom and the wider world</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9. use fieldwork to observe, measure and record the human and physical features in the local area using a range of methods, including sketch maps, plans and graphs, and digital technologies.</a:t>
            </a:r>
          </a:p>
        </p:txBody>
      </p:sp>
    </p:spTree>
    <p:extLst>
      <p:ext uri="{BB962C8B-B14F-4D97-AF65-F5344CB8AC3E}">
        <p14:creationId xmlns:p14="http://schemas.microsoft.com/office/powerpoint/2010/main" val="2169186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unset over a beach&#10;&#10;Description automatically generated">
            <a:extLst>
              <a:ext uri="{FF2B5EF4-FFF2-40B4-BE49-F238E27FC236}">
                <a16:creationId xmlns:a16="http://schemas.microsoft.com/office/drawing/2014/main" id="{1C5C12F4-19DA-4DB8-86BD-BFD435D0AD2F}"/>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78658" y="-509767"/>
            <a:ext cx="12270658" cy="9202994"/>
          </a:xfrm>
          <a:prstGeom prst="rect">
            <a:avLst/>
          </a:prstGeom>
        </p:spPr>
      </p:pic>
      <p:sp>
        <p:nvSpPr>
          <p:cNvPr id="2" name="TextBox 1">
            <a:extLst>
              <a:ext uri="{FF2B5EF4-FFF2-40B4-BE49-F238E27FC236}">
                <a16:creationId xmlns:a16="http://schemas.microsoft.com/office/drawing/2014/main" id="{B961B6ED-96B2-4C81-8C94-8D569D1AABB2}"/>
              </a:ext>
            </a:extLst>
          </p:cNvPr>
          <p:cNvSpPr txBox="1"/>
          <p:nvPr/>
        </p:nvSpPr>
        <p:spPr>
          <a:xfrm>
            <a:off x="245733" y="0"/>
            <a:ext cx="11052769" cy="1631216"/>
          </a:xfrm>
          <a:prstGeom prst="rect">
            <a:avLst/>
          </a:prstGeom>
          <a:noFill/>
        </p:spPr>
        <p:txBody>
          <a:bodyPr wrap="none" rtlCol="0">
            <a:spAutoFit/>
          </a:bodyPr>
          <a:lstStyle/>
          <a:p>
            <a:r>
              <a:rPr lang="en-GB" sz="2000" dirty="0">
                <a:latin typeface="Tahoma" panose="020B0604030504040204" pitchFamily="34" charset="0"/>
                <a:ea typeface="Tahoma" panose="020B0604030504040204" pitchFamily="34" charset="0"/>
                <a:cs typeface="Tahoma" panose="020B0604030504040204" pitchFamily="34" charset="0"/>
              </a:rPr>
              <a:t>In Geography at </a:t>
            </a:r>
            <a:r>
              <a:rPr lang="en-GB" sz="2000" dirty="0" err="1">
                <a:latin typeface="Tahoma" panose="020B0604030504040204" pitchFamily="34" charset="0"/>
                <a:ea typeface="Tahoma" panose="020B0604030504040204" pitchFamily="34" charset="0"/>
                <a:cs typeface="Tahoma" panose="020B0604030504040204" pitchFamily="34" charset="0"/>
              </a:rPr>
              <a:t>Bledlow</a:t>
            </a:r>
            <a:r>
              <a:rPr lang="en-GB" sz="2000" dirty="0">
                <a:latin typeface="Tahoma" panose="020B0604030504040204" pitchFamily="34" charset="0"/>
                <a:ea typeface="Tahoma" panose="020B0604030504040204" pitchFamily="34" charset="0"/>
                <a:cs typeface="Tahoma" panose="020B0604030504040204" pitchFamily="34" charset="0"/>
              </a:rPr>
              <a:t> Ridge School, we aim to:</a:t>
            </a:r>
          </a:p>
          <a:p>
            <a:endParaRPr lang="en-GB"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2000" dirty="0">
                <a:latin typeface="Tahoma" panose="020B0604030504040204" pitchFamily="34" charset="0"/>
                <a:ea typeface="Tahoma" panose="020B0604030504040204" pitchFamily="34" charset="0"/>
                <a:cs typeface="Tahoma" panose="020B0604030504040204" pitchFamily="34" charset="0"/>
              </a:rPr>
              <a:t>Inspire children’s curiosity and a lifelong interest in the world and its people</a:t>
            </a:r>
          </a:p>
          <a:p>
            <a:pPr marL="285750" indent="-285750">
              <a:buFont typeface="Arial" panose="020B0604020202020204" pitchFamily="34" charset="0"/>
              <a:buChar char="•"/>
            </a:pPr>
            <a:r>
              <a:rPr lang="en-GB" sz="2000" dirty="0">
                <a:latin typeface="Tahoma" panose="020B0604030504040204" pitchFamily="34" charset="0"/>
                <a:ea typeface="Tahoma" panose="020B0604030504040204" pitchFamily="34" charset="0"/>
                <a:cs typeface="Tahoma" panose="020B0604030504040204" pitchFamily="34" charset="0"/>
              </a:rPr>
              <a:t>Equip them with knowledge </a:t>
            </a:r>
            <a:r>
              <a:rPr lang="en-GB" sz="2000">
                <a:latin typeface="Tahoma" panose="020B0604030504040204" pitchFamily="34" charset="0"/>
                <a:ea typeface="Tahoma" panose="020B0604030504040204" pitchFamily="34" charset="0"/>
                <a:cs typeface="Tahoma" panose="020B0604030504040204" pitchFamily="34" charset="0"/>
              </a:rPr>
              <a:t>and developing skills </a:t>
            </a:r>
            <a:r>
              <a:rPr lang="en-GB" sz="2000" dirty="0">
                <a:latin typeface="Tahoma" panose="020B0604030504040204" pitchFamily="34" charset="0"/>
                <a:ea typeface="Tahoma" panose="020B0604030504040204" pitchFamily="34" charset="0"/>
                <a:cs typeface="Tahoma" panose="020B0604030504040204" pitchFamily="34" charset="0"/>
              </a:rPr>
              <a:t>to find out more about the world they live in</a:t>
            </a:r>
          </a:p>
          <a:p>
            <a:pPr marL="285750" indent="-285750">
              <a:buFont typeface="Arial" panose="020B0604020202020204" pitchFamily="34" charset="0"/>
              <a:buChar char="•"/>
            </a:pPr>
            <a:r>
              <a:rPr lang="en-GB" sz="2000" dirty="0">
                <a:latin typeface="Tahoma" panose="020B0604030504040204" pitchFamily="34" charset="0"/>
                <a:ea typeface="Tahoma" panose="020B0604030504040204" pitchFamily="34" charset="0"/>
                <a:cs typeface="Tahoma" panose="020B0604030504040204" pitchFamily="34" charset="0"/>
              </a:rPr>
              <a:t>Build their understanding of geographical processes, interactions and changes over time</a:t>
            </a:r>
          </a:p>
        </p:txBody>
      </p:sp>
      <p:sp>
        <p:nvSpPr>
          <p:cNvPr id="4" name="TextBox 3">
            <a:extLst>
              <a:ext uri="{FF2B5EF4-FFF2-40B4-BE49-F238E27FC236}">
                <a16:creationId xmlns:a16="http://schemas.microsoft.com/office/drawing/2014/main" id="{27BCC5D6-F4D4-42B2-BD26-1476C80452CF}"/>
              </a:ext>
            </a:extLst>
          </p:cNvPr>
          <p:cNvSpPr txBox="1"/>
          <p:nvPr/>
        </p:nvSpPr>
        <p:spPr>
          <a:xfrm>
            <a:off x="1455477" y="1702965"/>
            <a:ext cx="9618339" cy="4093428"/>
          </a:xfrm>
          <a:prstGeom prst="rect">
            <a:avLst/>
          </a:prstGeom>
          <a:noFill/>
        </p:spPr>
        <p:txBody>
          <a:bodyPr wrap="none" rtlCol="0">
            <a:spAutoFit/>
          </a:bodyPr>
          <a:lstStyle/>
          <a:p>
            <a:r>
              <a:rPr lang="en-GB" sz="1400" b="1" dirty="0">
                <a:latin typeface="Tahoma" panose="020B0604030504040204" pitchFamily="34" charset="0"/>
                <a:ea typeface="Tahoma" panose="020B0604030504040204" pitchFamily="34" charset="0"/>
                <a:cs typeface="Tahoma" panose="020B0604030504040204" pitchFamily="34" charset="0"/>
              </a:rPr>
              <a:t>KS1: Starting with the children’s own geographical experiences </a:t>
            </a:r>
          </a:p>
          <a:p>
            <a:pPr marL="285750" indent="-285750">
              <a:buFont typeface="Wingdings" panose="05000000000000000000" pitchFamily="2" charset="2"/>
              <a:buChar char="Ø"/>
            </a:pPr>
            <a:r>
              <a:rPr lang="en-GB" sz="1400" b="1" dirty="0">
                <a:latin typeface="Tahoma" panose="020B0604030504040204" pitchFamily="34" charset="0"/>
                <a:ea typeface="Tahoma" panose="020B0604030504040204" pitchFamily="34" charset="0"/>
                <a:cs typeface="Tahoma" panose="020B0604030504040204" pitchFamily="34" charset="0"/>
              </a:rPr>
              <a:t>Exploring their world of home/school/holidays – introducing other places and describing them</a:t>
            </a:r>
          </a:p>
          <a:p>
            <a:endParaRPr lang="en-GB" sz="1400" b="1" dirty="0">
              <a:latin typeface="Tahoma" panose="020B0604030504040204" pitchFamily="34" charset="0"/>
              <a:ea typeface="Tahoma" panose="020B0604030504040204" pitchFamily="34" charset="0"/>
              <a:cs typeface="Tahoma" panose="020B0604030504040204" pitchFamily="34" charset="0"/>
            </a:endParaRPr>
          </a:p>
          <a:p>
            <a:r>
              <a:rPr lang="en-GB" sz="1400" b="1" dirty="0">
                <a:latin typeface="Tahoma" panose="020B0604030504040204" pitchFamily="34" charset="0"/>
                <a:ea typeface="Tahoma" panose="020B0604030504040204" pitchFamily="34" charset="0"/>
                <a:cs typeface="Tahoma" panose="020B0604030504040204" pitchFamily="34" charset="0"/>
              </a:rPr>
              <a:t>Building up to comparison between places and introducing scale, local-national-international</a:t>
            </a:r>
          </a:p>
          <a:p>
            <a:pPr marL="285750" indent="-285750">
              <a:buFont typeface="Wingdings" panose="05000000000000000000" pitchFamily="2" charset="2"/>
              <a:buChar char="Ø"/>
            </a:pPr>
            <a:r>
              <a:rPr lang="en-GB" sz="1400" b="1" dirty="0" err="1">
                <a:latin typeface="Tahoma" panose="020B0604030504040204" pitchFamily="34" charset="0"/>
                <a:ea typeface="Tahoma" panose="020B0604030504040204" pitchFamily="34" charset="0"/>
                <a:cs typeface="Tahoma" panose="020B0604030504040204" pitchFamily="34" charset="0"/>
              </a:rPr>
              <a:t>Bledlow</a:t>
            </a:r>
            <a:r>
              <a:rPr lang="en-GB" sz="1400" b="1" dirty="0">
                <a:latin typeface="Tahoma" panose="020B0604030504040204" pitchFamily="34" charset="0"/>
                <a:ea typeface="Tahoma" panose="020B0604030504040204" pitchFamily="34" charset="0"/>
                <a:cs typeface="Tahoma" panose="020B0604030504040204" pitchFamily="34" charset="0"/>
              </a:rPr>
              <a:t> Ridge and surrounding area of The Chilterns, UK countries, other countries and continents</a:t>
            </a:r>
          </a:p>
          <a:p>
            <a:pPr marL="285750" indent="-285750">
              <a:buFont typeface="Wingdings" panose="05000000000000000000" pitchFamily="2" charset="2"/>
              <a:buChar char="Ø"/>
            </a:pPr>
            <a:r>
              <a:rPr lang="en-GB" sz="1400" b="1" dirty="0">
                <a:latin typeface="Tahoma" panose="020B0604030504040204" pitchFamily="34" charset="0"/>
                <a:ea typeface="Tahoma" panose="020B0604030504040204" pitchFamily="34" charset="0"/>
                <a:cs typeface="Tahoma" panose="020B0604030504040204" pitchFamily="34" charset="0"/>
              </a:rPr>
              <a:t>Places in other people’s stories (Florence Nightingale and European Explorers)</a:t>
            </a:r>
          </a:p>
          <a:p>
            <a:endParaRPr lang="en-GB" sz="1400" b="1" dirty="0">
              <a:latin typeface="Tahoma" panose="020B0604030504040204" pitchFamily="34" charset="0"/>
              <a:ea typeface="Tahoma" panose="020B0604030504040204" pitchFamily="34" charset="0"/>
              <a:cs typeface="Tahoma" panose="020B0604030504040204" pitchFamily="34" charset="0"/>
            </a:endParaRPr>
          </a:p>
          <a:p>
            <a:r>
              <a:rPr lang="en-GB" sz="1400" b="1" dirty="0">
                <a:latin typeface="Tahoma" panose="020B0604030504040204" pitchFamily="34" charset="0"/>
                <a:ea typeface="Tahoma" panose="020B0604030504040204" pitchFamily="34" charset="0"/>
                <a:cs typeface="Tahoma" panose="020B0604030504040204" pitchFamily="34" charset="0"/>
              </a:rPr>
              <a:t>KS2: Introducing global processes &amp; patterns </a:t>
            </a:r>
          </a:p>
          <a:p>
            <a:pPr marL="285750" indent="-285750">
              <a:buFont typeface="Wingdings" panose="05000000000000000000" pitchFamily="2" charset="2"/>
              <a:buChar char="Ø"/>
            </a:pPr>
            <a:r>
              <a:rPr lang="en-GB" sz="1400" b="1" dirty="0">
                <a:latin typeface="Tahoma" panose="020B0604030504040204" pitchFamily="34" charset="0"/>
                <a:ea typeface="Tahoma" panose="020B0604030504040204" pitchFamily="34" charset="0"/>
                <a:cs typeface="Tahoma" panose="020B0604030504040204" pitchFamily="34" charset="0"/>
              </a:rPr>
              <a:t>helping children see themselves and others as active global citizens who rely on the Earth’s resources</a:t>
            </a:r>
          </a:p>
          <a:p>
            <a:pPr marL="285750" indent="-285750">
              <a:buFont typeface="Wingdings" panose="05000000000000000000" pitchFamily="2" charset="2"/>
              <a:buChar char="Ø"/>
            </a:pPr>
            <a:r>
              <a:rPr lang="en-GB" sz="1400" b="1" dirty="0">
                <a:latin typeface="Tahoma" panose="020B0604030504040204" pitchFamily="34" charset="0"/>
                <a:ea typeface="Tahoma" panose="020B0604030504040204" pitchFamily="34" charset="0"/>
                <a:cs typeface="Tahoma" panose="020B0604030504040204" pitchFamily="34" charset="0"/>
              </a:rPr>
              <a:t>mountains &amp; volcanoes, climate zones &amp; biomes, rivers</a:t>
            </a:r>
          </a:p>
          <a:p>
            <a:endParaRPr lang="en-GB" sz="1400" b="1" dirty="0">
              <a:latin typeface="Tahoma" panose="020B0604030504040204" pitchFamily="34" charset="0"/>
              <a:ea typeface="Tahoma" panose="020B0604030504040204" pitchFamily="34" charset="0"/>
              <a:cs typeface="Tahoma" panose="020B0604030504040204" pitchFamily="34" charset="0"/>
            </a:endParaRPr>
          </a:p>
          <a:p>
            <a:r>
              <a:rPr lang="en-GB" sz="1400" b="1" dirty="0">
                <a:latin typeface="Tahoma" panose="020B0604030504040204" pitchFamily="34" charset="0"/>
                <a:ea typeface="Tahoma" panose="020B0604030504040204" pitchFamily="34" charset="0"/>
                <a:cs typeface="Tahoma" panose="020B0604030504040204" pitchFamily="34" charset="0"/>
              </a:rPr>
              <a:t>Discovering that what places are like matters to people in history &amp; today – interactions and changes</a:t>
            </a:r>
          </a:p>
          <a:p>
            <a:pPr marL="285750" indent="-285750">
              <a:buFont typeface="Wingdings" panose="05000000000000000000" pitchFamily="2" charset="2"/>
              <a:buChar char="Ø"/>
            </a:pPr>
            <a:r>
              <a:rPr lang="en-GB" sz="1400" b="1" dirty="0">
                <a:latin typeface="Tahoma" panose="020B0604030504040204" pitchFamily="34" charset="0"/>
                <a:ea typeface="Tahoma" panose="020B0604030504040204" pitchFamily="34" charset="0"/>
                <a:cs typeface="Tahoma" panose="020B0604030504040204" pitchFamily="34" charset="0"/>
              </a:rPr>
              <a:t>Ancient Egypt; The Caribbean (links with our local Caribbean population)</a:t>
            </a:r>
          </a:p>
          <a:p>
            <a:pPr marL="285750" indent="-285750">
              <a:buFont typeface="Wingdings" panose="05000000000000000000" pitchFamily="2" charset="2"/>
              <a:buChar char="Ø"/>
            </a:pPr>
            <a:r>
              <a:rPr lang="en-GB" sz="1400" b="1" dirty="0">
                <a:latin typeface="Tahoma" panose="020B0604030504040204" pitchFamily="34" charset="0"/>
                <a:ea typeface="Tahoma" panose="020B0604030504040204" pitchFamily="34" charset="0"/>
                <a:cs typeface="Tahoma" panose="020B0604030504040204" pitchFamily="34" charset="0"/>
              </a:rPr>
              <a:t>The Alps (links and contrasts with the Chilterns); Islamic Golden Age </a:t>
            </a:r>
          </a:p>
          <a:p>
            <a:pPr marL="285750" indent="-285750">
              <a:buFont typeface="Wingdings" panose="05000000000000000000" pitchFamily="2" charset="2"/>
              <a:buChar char="Ø"/>
            </a:pPr>
            <a:r>
              <a:rPr lang="en-GB" sz="1400" b="1" dirty="0">
                <a:latin typeface="Tahoma" panose="020B0604030504040204" pitchFamily="34" charset="0"/>
                <a:ea typeface="Tahoma" panose="020B0604030504040204" pitchFamily="34" charset="0"/>
                <a:cs typeface="Tahoma" panose="020B0604030504040204" pitchFamily="34" charset="0"/>
              </a:rPr>
              <a:t>Angles, Saxon and Viking invaders - part of the story of Britain</a:t>
            </a:r>
          </a:p>
          <a:p>
            <a:pPr marL="285750" indent="-285750">
              <a:buFont typeface="Wingdings" panose="05000000000000000000" pitchFamily="2" charset="2"/>
              <a:buChar char="Ø"/>
            </a:pPr>
            <a:r>
              <a:rPr lang="en-GB" sz="1400" b="1" dirty="0">
                <a:latin typeface="Tahoma" panose="020B0604030504040204" pitchFamily="34" charset="0"/>
                <a:ea typeface="Tahoma" panose="020B0604030504040204" pitchFamily="34" charset="0"/>
                <a:cs typeface="Tahoma" panose="020B0604030504040204" pitchFamily="34" charset="0"/>
              </a:rPr>
              <a:t>UK as a diverse landscape, countries &amp; population</a:t>
            </a:r>
          </a:p>
          <a:p>
            <a:endParaRPr lang="en-GB" dirty="0"/>
          </a:p>
          <a:p>
            <a:endParaRPr lang="en-GB" dirty="0"/>
          </a:p>
        </p:txBody>
      </p:sp>
    </p:spTree>
    <p:extLst>
      <p:ext uri="{BB962C8B-B14F-4D97-AF65-F5344CB8AC3E}">
        <p14:creationId xmlns:p14="http://schemas.microsoft.com/office/powerpoint/2010/main" val="2535291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 food&#10;&#10;Description automatically generated">
            <a:extLst>
              <a:ext uri="{FF2B5EF4-FFF2-40B4-BE49-F238E27FC236}">
                <a16:creationId xmlns:a16="http://schemas.microsoft.com/office/drawing/2014/main" id="{4CAFF0E3-4F46-4C59-8547-664E57567C80}"/>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762000" y="0"/>
            <a:ext cx="13748158" cy="6858000"/>
          </a:xfrm>
          <a:prstGeom prst="rect">
            <a:avLst/>
          </a:prstGeom>
        </p:spPr>
      </p:pic>
      <p:sp>
        <p:nvSpPr>
          <p:cNvPr id="2" name="Rectangle 1">
            <a:extLst>
              <a:ext uri="{FF2B5EF4-FFF2-40B4-BE49-F238E27FC236}">
                <a16:creationId xmlns:a16="http://schemas.microsoft.com/office/drawing/2014/main" id="{D943D434-AF88-4EBE-9D9B-A420CCF4D8C8}"/>
              </a:ext>
            </a:extLst>
          </p:cNvPr>
          <p:cNvSpPr/>
          <p:nvPr/>
        </p:nvSpPr>
        <p:spPr>
          <a:xfrm>
            <a:off x="285226" y="397401"/>
            <a:ext cx="11906774" cy="5786199"/>
          </a:xfrm>
          <a:prstGeom prst="rect">
            <a:avLst/>
          </a:prstGeom>
        </p:spPr>
        <p:txBody>
          <a:bodyPr wrap="square">
            <a:spAutoFit/>
          </a:bodyPr>
          <a:lstStyle/>
          <a:p>
            <a:r>
              <a:rPr lang="en-GB" sz="2000" b="1" dirty="0">
                <a:latin typeface="Tahoma" panose="020B0604030504040204" pitchFamily="34" charset="0"/>
                <a:ea typeface="Tahoma" panose="020B0604030504040204" pitchFamily="34" charset="0"/>
                <a:cs typeface="Tahoma" panose="020B0604030504040204" pitchFamily="34" charset="0"/>
              </a:rPr>
              <a:t>KS1 Geography National Curriculum : Through our Project based learning these areas are returned to a number of times and applied in different contexts. </a:t>
            </a:r>
            <a:r>
              <a:rPr lang="en-GB" sz="2000" dirty="0">
                <a:latin typeface="Tahoma" panose="020B0604030504040204" pitchFamily="34" charset="0"/>
                <a:ea typeface="Tahoma" panose="020B0604030504040204" pitchFamily="34" charset="0"/>
                <a:cs typeface="Tahoma" panose="020B0604030504040204" pitchFamily="34" charset="0"/>
              </a:rPr>
              <a:t>Some projects are geography-led, others might include one or more themes whiles others might provide a context – the setting for a story for example. Within each project the key themes and others that are touched on are given on the following slides.</a:t>
            </a:r>
          </a:p>
          <a:p>
            <a:endParaRPr lang="en-GB" dirty="0">
              <a:latin typeface="Tahoma" panose="020B0604030504040204" pitchFamily="34" charset="0"/>
              <a:ea typeface="Tahoma" panose="020B0604030504040204" pitchFamily="34" charset="0"/>
              <a:cs typeface="Tahoma" panose="020B0604030504040204" pitchFamily="34" charset="0"/>
            </a:endParaRP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1.  Locate 7 continents and 5 oceans.</a:t>
            </a:r>
          </a:p>
          <a:p>
            <a:r>
              <a:rPr lang="en-GB" dirty="0">
                <a:latin typeface="Tahoma" panose="020B0604030504040204" pitchFamily="34" charset="0"/>
                <a:ea typeface="Tahoma" panose="020B0604030504040204" pitchFamily="34" charset="0"/>
                <a:cs typeface="Tahoma" panose="020B0604030504040204" pitchFamily="34" charset="0"/>
              </a:rPr>
              <a:t>2.  Name, locate and identify characteristics of the 4 UK countries and capital cities.</a:t>
            </a:r>
          </a:p>
          <a:p>
            <a:r>
              <a:rPr lang="en-GB" dirty="0">
                <a:latin typeface="Tahoma" panose="020B0604030504040204" pitchFamily="34" charset="0"/>
                <a:ea typeface="Tahoma" panose="020B0604030504040204" pitchFamily="34" charset="0"/>
                <a:cs typeface="Tahoma" panose="020B0604030504040204" pitchFamily="34" charset="0"/>
              </a:rPr>
              <a:t>3.  Understand similarities &amp; differences between a small area of the UK (</a:t>
            </a:r>
            <a:r>
              <a:rPr lang="en-GB" dirty="0" err="1">
                <a:latin typeface="Tahoma" panose="020B0604030504040204" pitchFamily="34" charset="0"/>
                <a:ea typeface="Tahoma" panose="020B0604030504040204" pitchFamily="34" charset="0"/>
                <a:cs typeface="Tahoma" panose="020B0604030504040204" pitchFamily="34" charset="0"/>
              </a:rPr>
              <a:t>Bledlow</a:t>
            </a:r>
            <a:r>
              <a:rPr lang="en-GB" dirty="0">
                <a:latin typeface="Tahoma" panose="020B0604030504040204" pitchFamily="34" charset="0"/>
                <a:ea typeface="Tahoma" panose="020B0604030504040204" pitchFamily="34" charset="0"/>
                <a:cs typeface="Tahoma" panose="020B0604030504040204" pitchFamily="34" charset="0"/>
              </a:rPr>
              <a:t> Ridge and surrounding local area) and contrasting non-European country.</a:t>
            </a:r>
          </a:p>
          <a:p>
            <a:r>
              <a:rPr lang="en-GB" dirty="0">
                <a:latin typeface="Tahoma" panose="020B0604030504040204" pitchFamily="34" charset="0"/>
                <a:ea typeface="Tahoma" panose="020B0604030504040204" pitchFamily="34" charset="0"/>
                <a:cs typeface="Tahoma" panose="020B0604030504040204" pitchFamily="34" charset="0"/>
              </a:rPr>
              <a:t>4.  Identify seasonal and daily weather patterns in UK.</a:t>
            </a:r>
          </a:p>
          <a:p>
            <a:r>
              <a:rPr lang="en-GB" dirty="0">
                <a:latin typeface="Tahoma" panose="020B0604030504040204" pitchFamily="34" charset="0"/>
                <a:ea typeface="Tahoma" panose="020B0604030504040204" pitchFamily="34" charset="0"/>
                <a:cs typeface="Tahoma" panose="020B0604030504040204" pitchFamily="34" charset="0"/>
              </a:rPr>
              <a:t>5.  Locate hot and cold areas of the world (relate to equator and poles).</a:t>
            </a:r>
          </a:p>
          <a:p>
            <a:r>
              <a:rPr lang="en-GB" dirty="0">
                <a:latin typeface="Tahoma" panose="020B0604030504040204" pitchFamily="34" charset="0"/>
                <a:ea typeface="Tahoma" panose="020B0604030504040204" pitchFamily="34" charset="0"/>
                <a:cs typeface="Tahoma" panose="020B0604030504040204" pitchFamily="34" charset="0"/>
              </a:rPr>
              <a:t>6.  Use basic geographical vocabulary – physical features </a:t>
            </a:r>
            <a:r>
              <a:rPr lang="en-GB" dirty="0" err="1">
                <a:latin typeface="Tahoma" panose="020B0604030504040204" pitchFamily="34" charset="0"/>
                <a:ea typeface="Tahoma" panose="020B0604030504040204" pitchFamily="34" charset="0"/>
                <a:cs typeface="Tahoma" panose="020B0604030504040204" pitchFamily="34" charset="0"/>
              </a:rPr>
              <a:t>eg.</a:t>
            </a:r>
            <a:r>
              <a:rPr lang="en-GB" dirty="0">
                <a:latin typeface="Tahoma" panose="020B0604030504040204" pitchFamily="34" charset="0"/>
                <a:ea typeface="Tahoma" panose="020B0604030504040204" pitchFamily="34" charset="0"/>
                <a:cs typeface="Tahoma" panose="020B0604030504040204" pitchFamily="34" charset="0"/>
              </a:rPr>
              <a:t> river, hills, valley, beach.</a:t>
            </a:r>
          </a:p>
          <a:p>
            <a:r>
              <a:rPr lang="en-GB" dirty="0">
                <a:latin typeface="Tahoma" panose="020B0604030504040204" pitchFamily="34" charset="0"/>
                <a:ea typeface="Tahoma" panose="020B0604030504040204" pitchFamily="34" charset="0"/>
                <a:cs typeface="Tahoma" panose="020B0604030504040204" pitchFamily="34" charset="0"/>
              </a:rPr>
              <a:t>7.  Use basic geographical vocabulary – human features </a:t>
            </a:r>
            <a:r>
              <a:rPr lang="en-GB" dirty="0" err="1">
                <a:latin typeface="Tahoma" panose="020B0604030504040204" pitchFamily="34" charset="0"/>
                <a:ea typeface="Tahoma" panose="020B0604030504040204" pitchFamily="34" charset="0"/>
                <a:cs typeface="Tahoma" panose="020B0604030504040204" pitchFamily="34" charset="0"/>
              </a:rPr>
              <a:t>eg.</a:t>
            </a:r>
            <a:r>
              <a:rPr lang="en-GB" dirty="0">
                <a:latin typeface="Tahoma" panose="020B0604030504040204" pitchFamily="34" charset="0"/>
                <a:ea typeface="Tahoma" panose="020B0604030504040204" pitchFamily="34" charset="0"/>
                <a:cs typeface="Tahoma" panose="020B0604030504040204" pitchFamily="34" charset="0"/>
              </a:rPr>
              <a:t> village, town, city, harbour</a:t>
            </a:r>
          </a:p>
          <a:p>
            <a:r>
              <a:rPr lang="en-GB" dirty="0">
                <a:latin typeface="Tahoma" panose="020B0604030504040204" pitchFamily="34" charset="0"/>
                <a:ea typeface="Tahoma" panose="020B0604030504040204" pitchFamily="34" charset="0"/>
                <a:cs typeface="Tahoma" panose="020B0604030504040204" pitchFamily="34" charset="0"/>
              </a:rPr>
              <a:t>8.  Use world maps, atlases and globes to identify UK and countries looked at.</a:t>
            </a:r>
          </a:p>
          <a:p>
            <a:r>
              <a:rPr lang="en-GB" dirty="0">
                <a:latin typeface="Tahoma" panose="020B0604030504040204" pitchFamily="34" charset="0"/>
                <a:ea typeface="Tahoma" panose="020B0604030504040204" pitchFamily="34" charset="0"/>
                <a:cs typeface="Tahoma" panose="020B0604030504040204" pitchFamily="34" charset="0"/>
              </a:rPr>
              <a:t>9.  Use four points of a compass and basic directional language to describe location of features/routes on a map</a:t>
            </a:r>
          </a:p>
          <a:p>
            <a:r>
              <a:rPr lang="en-GB" dirty="0">
                <a:latin typeface="Tahoma" panose="020B0604030504040204" pitchFamily="34" charset="0"/>
                <a:ea typeface="Tahoma" panose="020B0604030504040204" pitchFamily="34" charset="0"/>
                <a:cs typeface="Tahoma" panose="020B0604030504040204" pitchFamily="34" charset="0"/>
              </a:rPr>
              <a:t>10. Use aerial photos and plan perspectives to recognise landmarks/features</a:t>
            </a:r>
          </a:p>
          <a:p>
            <a:r>
              <a:rPr lang="en-GB" dirty="0">
                <a:latin typeface="Tahoma" panose="020B0604030504040204" pitchFamily="34" charset="0"/>
                <a:ea typeface="Tahoma" panose="020B0604030504040204" pitchFamily="34" charset="0"/>
                <a:cs typeface="Tahoma" panose="020B0604030504040204" pitchFamily="34" charset="0"/>
              </a:rPr>
              <a:t>11. Devise a simple map, use and construct a basic key with symbols</a:t>
            </a:r>
          </a:p>
          <a:p>
            <a:r>
              <a:rPr lang="en-GB" dirty="0">
                <a:latin typeface="Tahoma" panose="020B0604030504040204" pitchFamily="34" charset="0"/>
                <a:ea typeface="Tahoma" panose="020B0604030504040204" pitchFamily="34" charset="0"/>
                <a:cs typeface="Tahoma" panose="020B0604030504040204" pitchFamily="34" charset="0"/>
              </a:rPr>
              <a:t>12. Use simple fieldwork &amp; observational skills to study geography of school grounds and local area</a:t>
            </a:r>
          </a:p>
        </p:txBody>
      </p:sp>
    </p:spTree>
    <p:extLst>
      <p:ext uri="{BB962C8B-B14F-4D97-AF65-F5344CB8AC3E}">
        <p14:creationId xmlns:p14="http://schemas.microsoft.com/office/powerpoint/2010/main" val="4100146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51B303-6FD6-4467-A0A8-94F0E984D143}"/>
              </a:ext>
            </a:extLst>
          </p:cNvPr>
          <p:cNvPicPr>
            <a:picLocks noChangeAspect="1"/>
          </p:cNvPicPr>
          <p:nvPr/>
        </p:nvPicPr>
        <p:blipFill rotWithShape="1">
          <a:blip r:embed="rId2"/>
          <a:srcRect t="13788" b="11212"/>
          <a:stretch/>
        </p:blipFill>
        <p:spPr>
          <a:xfrm>
            <a:off x="0" y="10"/>
            <a:ext cx="12192000" cy="6857990"/>
          </a:xfrm>
          <a:prstGeom prst="rect">
            <a:avLst/>
          </a:prstGeom>
        </p:spPr>
      </p:pic>
      <p:sp>
        <p:nvSpPr>
          <p:cNvPr id="2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Rectangle 2">
            <a:extLst>
              <a:ext uri="{FF2B5EF4-FFF2-40B4-BE49-F238E27FC236}">
                <a16:creationId xmlns:a16="http://schemas.microsoft.com/office/drawing/2014/main" id="{77DB3802-C358-45CA-BB5B-DCD9C937E608}"/>
              </a:ext>
            </a:extLst>
          </p:cNvPr>
          <p:cNvSpPr/>
          <p:nvPr/>
        </p:nvSpPr>
        <p:spPr>
          <a:xfrm>
            <a:off x="668047" y="1913952"/>
            <a:ext cx="4486395" cy="13427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1 Project 3 Barnaby Bear’s World Tour! 				Geography-led Project  </a:t>
            </a:r>
            <a:endParaRPr lang="en-US" sz="2000" dirty="0">
              <a:latin typeface="Tahoma" panose="020B0604030504040204" pitchFamily="34" charset="0"/>
              <a:ea typeface="Tahoma" panose="020B0604030504040204" pitchFamily="34" charset="0"/>
              <a:cs typeface="Tahoma" panose="020B0604030504040204" pitchFamily="34" charset="0"/>
            </a:endParaRPr>
          </a:p>
        </p:txBody>
      </p:sp>
      <p:cxnSp>
        <p:nvCxnSpPr>
          <p:cNvPr id="25" name="Straight Connector 2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03D071D-319B-4B42-9501-A7193C1CBF75}"/>
              </a:ext>
            </a:extLst>
          </p:cNvPr>
          <p:cNvSpPr/>
          <p:nvPr/>
        </p:nvSpPr>
        <p:spPr>
          <a:xfrm>
            <a:off x="239282" y="3417573"/>
            <a:ext cx="5264210" cy="2619839"/>
          </a:xfrm>
          <a:prstGeom prst="rect">
            <a:avLst/>
          </a:prstGeom>
        </p:spPr>
        <p:txBody>
          <a:bodyPr vert="horz" lIns="91440" tIns="45720" rIns="91440" bIns="45720" rtlCol="0" anchor="ctr">
            <a:noAutofit/>
          </a:bodyPr>
          <a:lstStyle/>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7 continents and 5 oceans.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  Name, locate and identify characteristics of the 4 UK countries and capital cities.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  Understand similarities &amp; differences between a small area of the UK and contrasting non-European country.</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4.  Identify seasonal and daily weather patterns in UK.</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Locate hot and cold areas of the world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(relate to equator and poles).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Use basic geographical vocabulary – physical features </a:t>
            </a:r>
            <a:r>
              <a:rPr lang="en-US" sz="900" b="1" dirty="0" err="1">
                <a:latin typeface="Tahoma" panose="020B0604030504040204" pitchFamily="34" charset="0"/>
                <a:ea typeface="Tahoma" panose="020B0604030504040204" pitchFamily="34" charset="0"/>
                <a:cs typeface="Tahoma" panose="020B0604030504040204" pitchFamily="34" charset="0"/>
              </a:rPr>
              <a:t>eg.</a:t>
            </a:r>
            <a:r>
              <a:rPr lang="en-US" sz="900" b="1" dirty="0">
                <a:latin typeface="Tahoma" panose="020B0604030504040204" pitchFamily="34" charset="0"/>
                <a:ea typeface="Tahoma" panose="020B0604030504040204" pitchFamily="34" charset="0"/>
                <a:cs typeface="Tahoma" panose="020B0604030504040204" pitchFamily="34" charset="0"/>
              </a:rPr>
              <a:t> river, hills, valley, beach.</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basic geographical vocabulary – human features </a:t>
            </a:r>
            <a:r>
              <a:rPr lang="en-US" sz="900" b="1" dirty="0" err="1">
                <a:latin typeface="Tahoma" panose="020B0604030504040204" pitchFamily="34" charset="0"/>
                <a:ea typeface="Tahoma" panose="020B0604030504040204" pitchFamily="34" charset="0"/>
                <a:cs typeface="Tahoma" panose="020B0604030504040204" pitchFamily="34" charset="0"/>
              </a:rPr>
              <a:t>eg.</a:t>
            </a:r>
            <a:r>
              <a:rPr lang="en-US" sz="900" b="1" dirty="0">
                <a:latin typeface="Tahoma" panose="020B0604030504040204" pitchFamily="34" charset="0"/>
                <a:ea typeface="Tahoma" panose="020B0604030504040204" pitchFamily="34" charset="0"/>
                <a:cs typeface="Tahoma" panose="020B0604030504040204" pitchFamily="34" charset="0"/>
              </a:rPr>
              <a:t> village, town, city, </a:t>
            </a:r>
            <a:r>
              <a:rPr lang="en-US" sz="900" b="1" dirty="0" err="1">
                <a:latin typeface="Tahoma" panose="020B0604030504040204" pitchFamily="34" charset="0"/>
                <a:ea typeface="Tahoma" panose="020B0604030504040204" pitchFamily="34" charset="0"/>
                <a:cs typeface="Tahoma" panose="020B0604030504040204" pitchFamily="34" charset="0"/>
              </a:rPr>
              <a:t>harbour</a:t>
            </a:r>
            <a:endParaRPr lang="en-US" sz="900" b="1" dirty="0">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8.  Use world maps, atlases and globes to identify UK and countries looked at.</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9.  Use four points of a compass and basic directional language to describe location of features/routes on a map</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10. Use aerial photos and plan perspectives to </a:t>
            </a:r>
            <a:r>
              <a:rPr lang="en-US" sz="9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recognise</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landmarks/features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11. Devise a simple map, use and construct a basic key with symbols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12. Use simple fieldwork &amp; observational skills to study geography of school, grounds and local area</a:t>
            </a:r>
          </a:p>
        </p:txBody>
      </p:sp>
      <p:pic>
        <p:nvPicPr>
          <p:cNvPr id="6" name="Picture 5">
            <a:extLst>
              <a:ext uri="{FF2B5EF4-FFF2-40B4-BE49-F238E27FC236}">
                <a16:creationId xmlns:a16="http://schemas.microsoft.com/office/drawing/2014/main" id="{6B16EB59-751F-45C7-8FC0-F6A35887AF4A}"/>
              </a:ext>
            </a:extLst>
          </p:cNvPr>
          <p:cNvPicPr>
            <a:picLocks noChangeAspect="1"/>
          </p:cNvPicPr>
          <p:nvPr/>
        </p:nvPicPr>
        <p:blipFill rotWithShape="1">
          <a:blip r:embed="rId2"/>
          <a:srcRect l="862" t="60104" r="82898" b="17068"/>
          <a:stretch/>
        </p:blipFill>
        <p:spPr>
          <a:xfrm>
            <a:off x="8778106" y="4379887"/>
            <a:ext cx="2194693" cy="2313166"/>
          </a:xfrm>
          <a:prstGeom prst="rect">
            <a:avLst/>
          </a:prstGeom>
        </p:spPr>
      </p:pic>
    </p:spTree>
    <p:extLst>
      <p:ext uri="{BB962C8B-B14F-4D97-AF65-F5344CB8AC3E}">
        <p14:creationId xmlns:p14="http://schemas.microsoft.com/office/powerpoint/2010/main" val="3210649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E9B5518-38D8-4C96-A78A-1DB45276D5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7259" b="24559"/>
          <a:stretch/>
        </p:blipFill>
        <p:spPr bwMode="auto">
          <a:xfrm>
            <a:off x="0" y="-2008"/>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Shape 1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909B5CF-C16C-4891-9A81-4E721D5B0143}"/>
              </a:ext>
            </a:extLst>
          </p:cNvPr>
          <p:cNvSpPr/>
          <p:nvPr/>
        </p:nvSpPr>
        <p:spPr>
          <a:xfrm>
            <a:off x="7268786" y="269490"/>
            <a:ext cx="4923214" cy="10434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dirty="0">
                <a:latin typeface="+mj-lt"/>
                <a:ea typeface="+mj-ea"/>
                <a:cs typeface="+mj-cs"/>
              </a:rPr>
              <a:t> Year 1 Project </a:t>
            </a:r>
          </a:p>
          <a:p>
            <a:pPr>
              <a:lnSpc>
                <a:spcPct val="90000"/>
              </a:lnSpc>
              <a:spcBef>
                <a:spcPct val="0"/>
              </a:spcBef>
              <a:spcAft>
                <a:spcPts val="600"/>
              </a:spcAft>
            </a:pPr>
            <a:r>
              <a:rPr lang="en-US" sz="2000" b="1" dirty="0">
                <a:latin typeface="+mj-lt"/>
                <a:ea typeface="+mj-ea"/>
                <a:cs typeface="+mj-cs"/>
              </a:rPr>
              <a:t>Observing Our World through the year</a:t>
            </a:r>
            <a:r>
              <a:rPr lang="en-US" sz="1700" b="1" dirty="0">
                <a:latin typeface="+mj-lt"/>
                <a:ea typeface="+mj-ea"/>
                <a:cs typeface="+mj-cs"/>
              </a:rPr>
              <a:t>	Geography &amp; Science-led Project  </a:t>
            </a:r>
            <a:endParaRPr lang="en-US" sz="1700" dirty="0">
              <a:latin typeface="+mj-lt"/>
              <a:ea typeface="+mj-ea"/>
              <a:cs typeface="+mj-cs"/>
            </a:endParaRPr>
          </a:p>
        </p:txBody>
      </p:sp>
      <p:sp>
        <p:nvSpPr>
          <p:cNvPr id="2" name="Rectangle 1">
            <a:extLst>
              <a:ext uri="{FF2B5EF4-FFF2-40B4-BE49-F238E27FC236}">
                <a16:creationId xmlns:a16="http://schemas.microsoft.com/office/drawing/2014/main" id="{1AEAA4B0-1E1E-4E89-AA40-D1FD3C0D6241}"/>
              </a:ext>
            </a:extLst>
          </p:cNvPr>
          <p:cNvSpPr/>
          <p:nvPr/>
        </p:nvSpPr>
        <p:spPr>
          <a:xfrm>
            <a:off x="7126477" y="1312899"/>
            <a:ext cx="5065523" cy="2754086"/>
          </a:xfrm>
          <a:prstGeom prst="rect">
            <a:avLst/>
          </a:prstGeom>
        </p:spPr>
        <p:txBody>
          <a:bodyPr vert="horz" lIns="91440" tIns="45720" rIns="91440" bIns="45720" rtlCol="0" anchor="t">
            <a:noAutofit/>
          </a:bodyPr>
          <a:lstStyle/>
          <a:p>
            <a:pPr>
              <a:lnSpc>
                <a:spcPct val="90000"/>
              </a:lnSpc>
              <a:spcAft>
                <a:spcPts val="600"/>
              </a:spcAft>
            </a:pPr>
            <a:r>
              <a:rPr lang="en-US" sz="900" dirty="0">
                <a:solidFill>
                  <a:schemeClr val="bg1">
                    <a:lumMod val="50000"/>
                  </a:schemeClr>
                </a:solidFill>
              </a:rPr>
              <a:t>1.  Locate 7 continents and 5 oceans.</a:t>
            </a:r>
          </a:p>
          <a:p>
            <a:pPr>
              <a:lnSpc>
                <a:spcPct val="90000"/>
              </a:lnSpc>
              <a:spcAft>
                <a:spcPts val="600"/>
              </a:spcAft>
            </a:pPr>
            <a:r>
              <a:rPr lang="en-US" sz="900" dirty="0">
                <a:solidFill>
                  <a:schemeClr val="bg1">
                    <a:lumMod val="50000"/>
                  </a:schemeClr>
                </a:solidFill>
              </a:rPr>
              <a:t>2.  Name, locate and identify characteristics of the 4 UK countries and capital cities.</a:t>
            </a:r>
          </a:p>
          <a:p>
            <a:pPr>
              <a:lnSpc>
                <a:spcPct val="90000"/>
              </a:lnSpc>
              <a:spcAft>
                <a:spcPts val="600"/>
              </a:spcAft>
            </a:pPr>
            <a:r>
              <a:rPr lang="en-US" sz="900" dirty="0">
                <a:solidFill>
                  <a:schemeClr val="bg1">
                    <a:lumMod val="50000"/>
                  </a:schemeClr>
                </a:solidFill>
              </a:rPr>
              <a:t>3.  Understand similarities &amp; differences between a small area of the UK and contrasting non-European country.</a:t>
            </a:r>
          </a:p>
          <a:p>
            <a:pPr>
              <a:lnSpc>
                <a:spcPct val="90000"/>
              </a:lnSpc>
              <a:spcAft>
                <a:spcPts val="600"/>
              </a:spcAft>
            </a:pPr>
            <a:r>
              <a:rPr lang="en-US" sz="900" b="1" dirty="0"/>
              <a:t>4.  Identify seasonal and daily weather patterns in UK.</a:t>
            </a:r>
          </a:p>
          <a:p>
            <a:pPr>
              <a:lnSpc>
                <a:spcPct val="90000"/>
              </a:lnSpc>
              <a:spcAft>
                <a:spcPts val="600"/>
              </a:spcAft>
            </a:pPr>
            <a:r>
              <a:rPr lang="en-US" sz="900" b="1" dirty="0"/>
              <a:t>5.  Locate hot and cold areas of the world (comparing UK weather with other places).</a:t>
            </a:r>
          </a:p>
          <a:p>
            <a:pPr>
              <a:lnSpc>
                <a:spcPct val="90000"/>
              </a:lnSpc>
              <a:spcAft>
                <a:spcPts val="600"/>
              </a:spcAft>
            </a:pPr>
            <a:r>
              <a:rPr lang="en-US" sz="900" dirty="0">
                <a:solidFill>
                  <a:schemeClr val="bg1">
                    <a:lumMod val="50000"/>
                  </a:schemeClr>
                </a:solidFill>
              </a:rPr>
              <a:t>6.  Use basic geographical vocabulary – physical features </a:t>
            </a:r>
            <a:r>
              <a:rPr lang="en-US" sz="900" dirty="0" err="1">
                <a:solidFill>
                  <a:schemeClr val="bg1">
                    <a:lumMod val="50000"/>
                  </a:schemeClr>
                </a:solidFill>
              </a:rPr>
              <a:t>eg.</a:t>
            </a:r>
            <a:r>
              <a:rPr lang="en-US" sz="900" dirty="0">
                <a:solidFill>
                  <a:schemeClr val="bg1">
                    <a:lumMod val="50000"/>
                  </a:schemeClr>
                </a:solidFill>
              </a:rPr>
              <a:t> river, hills, valley, beach.</a:t>
            </a:r>
          </a:p>
          <a:p>
            <a:pPr>
              <a:lnSpc>
                <a:spcPct val="90000"/>
              </a:lnSpc>
              <a:spcAft>
                <a:spcPts val="600"/>
              </a:spcAft>
            </a:pPr>
            <a:r>
              <a:rPr lang="en-US" sz="900" dirty="0">
                <a:solidFill>
                  <a:schemeClr val="bg1">
                    <a:lumMod val="50000"/>
                  </a:schemeClr>
                </a:solidFill>
              </a:rPr>
              <a:t>7.  Use basic geographical vocabulary – human features </a:t>
            </a:r>
            <a:r>
              <a:rPr lang="en-US" sz="900" dirty="0" err="1">
                <a:solidFill>
                  <a:schemeClr val="bg1">
                    <a:lumMod val="50000"/>
                  </a:schemeClr>
                </a:solidFill>
              </a:rPr>
              <a:t>eg.</a:t>
            </a:r>
            <a:r>
              <a:rPr lang="en-US" sz="900" dirty="0">
                <a:solidFill>
                  <a:schemeClr val="bg1">
                    <a:lumMod val="50000"/>
                  </a:schemeClr>
                </a:solidFill>
              </a:rPr>
              <a:t> village, town, city, </a:t>
            </a:r>
            <a:r>
              <a:rPr lang="en-US" sz="900" dirty="0" err="1">
                <a:solidFill>
                  <a:schemeClr val="bg1">
                    <a:lumMod val="50000"/>
                  </a:schemeClr>
                </a:solidFill>
              </a:rPr>
              <a:t>harbour</a:t>
            </a:r>
            <a:endParaRPr lang="en-US" sz="900" dirty="0">
              <a:solidFill>
                <a:schemeClr val="bg1">
                  <a:lumMod val="50000"/>
                </a:schemeClr>
              </a:solidFill>
            </a:endParaRPr>
          </a:p>
          <a:p>
            <a:pPr>
              <a:lnSpc>
                <a:spcPct val="90000"/>
              </a:lnSpc>
              <a:spcAft>
                <a:spcPts val="600"/>
              </a:spcAft>
            </a:pPr>
            <a:r>
              <a:rPr lang="en-US" sz="900" dirty="0">
                <a:solidFill>
                  <a:schemeClr val="bg1">
                    <a:lumMod val="50000"/>
                  </a:schemeClr>
                </a:solidFill>
              </a:rPr>
              <a:t>8.  Use world maps, atlases and globes to identify UK and countries looked at.</a:t>
            </a:r>
          </a:p>
          <a:p>
            <a:pPr>
              <a:lnSpc>
                <a:spcPct val="90000"/>
              </a:lnSpc>
              <a:spcAft>
                <a:spcPts val="600"/>
              </a:spcAft>
            </a:pPr>
            <a:r>
              <a:rPr lang="en-US" sz="900" b="1" dirty="0"/>
              <a:t>9.  Use four points of a compass </a:t>
            </a:r>
            <a:r>
              <a:rPr lang="en-US" sz="900" dirty="0">
                <a:solidFill>
                  <a:schemeClr val="bg1">
                    <a:lumMod val="50000"/>
                  </a:schemeClr>
                </a:solidFill>
              </a:rPr>
              <a:t>and basic directional language to describe location of features/routes on a map</a:t>
            </a:r>
          </a:p>
          <a:p>
            <a:pPr>
              <a:lnSpc>
                <a:spcPct val="90000"/>
              </a:lnSpc>
              <a:spcAft>
                <a:spcPts val="600"/>
              </a:spcAft>
            </a:pPr>
            <a:r>
              <a:rPr lang="en-US" sz="900" dirty="0">
                <a:solidFill>
                  <a:schemeClr val="bg1">
                    <a:lumMod val="50000"/>
                  </a:schemeClr>
                </a:solidFill>
              </a:rPr>
              <a:t>10. Use aerial photos and plan perspectives to </a:t>
            </a:r>
            <a:r>
              <a:rPr lang="en-US" sz="900" dirty="0" err="1">
                <a:solidFill>
                  <a:schemeClr val="bg1">
                    <a:lumMod val="50000"/>
                  </a:schemeClr>
                </a:solidFill>
              </a:rPr>
              <a:t>recognise</a:t>
            </a:r>
            <a:r>
              <a:rPr lang="en-US" sz="900" dirty="0">
                <a:solidFill>
                  <a:schemeClr val="bg1">
                    <a:lumMod val="50000"/>
                  </a:schemeClr>
                </a:solidFill>
              </a:rPr>
              <a:t> landmarks/features</a:t>
            </a:r>
          </a:p>
          <a:p>
            <a:pPr>
              <a:lnSpc>
                <a:spcPct val="90000"/>
              </a:lnSpc>
              <a:spcAft>
                <a:spcPts val="600"/>
              </a:spcAft>
            </a:pPr>
            <a:r>
              <a:rPr lang="en-US" sz="900" b="1" dirty="0"/>
              <a:t>11. Devise a simple map,</a:t>
            </a:r>
            <a:r>
              <a:rPr lang="en-US" sz="900" dirty="0"/>
              <a:t> </a:t>
            </a:r>
            <a:r>
              <a:rPr lang="en-US" sz="900" dirty="0">
                <a:solidFill>
                  <a:schemeClr val="bg1">
                    <a:lumMod val="50000"/>
                  </a:schemeClr>
                </a:solidFill>
              </a:rPr>
              <a:t>use and construct a basic key with symbols</a:t>
            </a:r>
          </a:p>
          <a:p>
            <a:pPr>
              <a:lnSpc>
                <a:spcPct val="90000"/>
              </a:lnSpc>
              <a:spcAft>
                <a:spcPts val="600"/>
              </a:spcAft>
            </a:pPr>
            <a:r>
              <a:rPr lang="en-US" sz="900" b="1" dirty="0"/>
              <a:t>12. Use simple fieldwork &amp; observational skills to study geography of school grounds and local area</a:t>
            </a:r>
          </a:p>
        </p:txBody>
      </p:sp>
    </p:spTree>
    <p:extLst>
      <p:ext uri="{BB962C8B-B14F-4D97-AF65-F5344CB8AC3E}">
        <p14:creationId xmlns:p14="http://schemas.microsoft.com/office/powerpoint/2010/main" val="1113362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hillside&#10;&#10;Description automatically generated">
            <a:extLst>
              <a:ext uri="{FF2B5EF4-FFF2-40B4-BE49-F238E27FC236}">
                <a16:creationId xmlns:a16="http://schemas.microsoft.com/office/drawing/2014/main" id="{D424EA0D-12A8-45B9-9AC5-91067115F381}"/>
              </a:ext>
            </a:extLst>
          </p:cNvPr>
          <p:cNvPicPr>
            <a:picLocks noChangeAspect="1"/>
          </p:cNvPicPr>
          <p:nvPr/>
        </p:nvPicPr>
        <p:blipFill rotWithShape="1">
          <a:blip r:embed="rId2">
            <a:extLst>
              <a:ext uri="{28A0092B-C50C-407E-A947-70E740481C1C}">
                <a14:useLocalDpi xmlns:a14="http://schemas.microsoft.com/office/drawing/2010/main" val="0"/>
              </a:ext>
            </a:extLst>
          </a:blip>
          <a:srcRect t="11176" b="13824"/>
          <a:stretch/>
        </p:blipFill>
        <p:spPr>
          <a:xfrm>
            <a:off x="-1854418" y="-170906"/>
            <a:ext cx="14046418" cy="6857990"/>
          </a:xfrm>
          <a:prstGeom prst="rect">
            <a:avLst/>
          </a:prstGeom>
        </p:spPr>
      </p:pic>
      <p:sp>
        <p:nvSpPr>
          <p:cNvPr id="27" name="Freeform: Shape 2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EEA1B3D-44DD-418A-B425-BBD077AC53D4}"/>
              </a:ext>
            </a:extLst>
          </p:cNvPr>
          <p:cNvSpPr txBox="1"/>
          <p:nvPr/>
        </p:nvSpPr>
        <p:spPr>
          <a:xfrm>
            <a:off x="7851030" y="-47003"/>
            <a:ext cx="4062643" cy="10434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2 Project 3:  Near…                                                 geography-led project</a:t>
            </a:r>
          </a:p>
        </p:txBody>
      </p:sp>
      <p:sp>
        <p:nvSpPr>
          <p:cNvPr id="2" name="Rectangle 1">
            <a:extLst>
              <a:ext uri="{FF2B5EF4-FFF2-40B4-BE49-F238E27FC236}">
                <a16:creationId xmlns:a16="http://schemas.microsoft.com/office/drawing/2014/main" id="{4F739249-3BB8-46F3-B690-4A1DC3DE1A6C}"/>
              </a:ext>
            </a:extLst>
          </p:cNvPr>
          <p:cNvSpPr/>
          <p:nvPr/>
        </p:nvSpPr>
        <p:spPr>
          <a:xfrm>
            <a:off x="7101555" y="949405"/>
            <a:ext cx="5090445" cy="2754086"/>
          </a:xfrm>
          <a:prstGeom prst="rect">
            <a:avLst/>
          </a:prstGeom>
        </p:spPr>
        <p:txBody>
          <a:bodyPr vert="horz" lIns="91440" tIns="45720" rIns="91440" bIns="45720" rtlCol="0" anchor="t">
            <a:noAutofit/>
          </a:bodyPr>
          <a:lstStyle/>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  Locate 7 continents and 5 oceans.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2.  Name, locate and identify characteristics of the 4 UK countries and capital cities.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  Understand similarities &amp; differences between a small area of the UK (</a:t>
            </a:r>
            <a:r>
              <a:rPr lang="en-US" sz="900" b="1" dirty="0" err="1">
                <a:latin typeface="Tahoma" panose="020B0604030504040204" pitchFamily="34" charset="0"/>
                <a:ea typeface="Tahoma" panose="020B0604030504040204" pitchFamily="34" charset="0"/>
                <a:cs typeface="Tahoma" panose="020B0604030504040204" pitchFamily="34" charset="0"/>
              </a:rPr>
              <a:t>Bledlow</a:t>
            </a:r>
            <a:r>
              <a:rPr lang="en-US" sz="900" b="1" dirty="0">
                <a:latin typeface="Tahoma" panose="020B0604030504040204" pitchFamily="34" charset="0"/>
                <a:ea typeface="Tahoma" panose="020B0604030504040204" pitchFamily="34" charset="0"/>
                <a:cs typeface="Tahoma" panose="020B0604030504040204" pitchFamily="34" charset="0"/>
              </a:rPr>
              <a:t> Ridge and surrounding local area of The Chilterns</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and contrasting non-European country.</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4.  Identify seasonal and daily weather patterns in UK.</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5.  Locate hot and cold areas of the world (relate to equator and poles).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Use basic geographical vocabulary – physical features </a:t>
            </a:r>
            <a:r>
              <a:rPr lang="en-US" sz="900" b="1" dirty="0" err="1">
                <a:latin typeface="Tahoma" panose="020B0604030504040204" pitchFamily="34" charset="0"/>
                <a:ea typeface="Tahoma" panose="020B0604030504040204" pitchFamily="34" charset="0"/>
                <a:cs typeface="Tahoma" panose="020B0604030504040204" pitchFamily="34" charset="0"/>
              </a:rPr>
              <a:t>eg.</a:t>
            </a:r>
            <a:r>
              <a:rPr lang="en-US" sz="900" b="1" dirty="0">
                <a:latin typeface="Tahoma" panose="020B0604030504040204" pitchFamily="34" charset="0"/>
                <a:ea typeface="Tahoma" panose="020B0604030504040204" pitchFamily="34" charset="0"/>
                <a:cs typeface="Tahoma" panose="020B0604030504040204" pitchFamily="34" charset="0"/>
              </a:rPr>
              <a:t> river, hills, valley, woodland, beach.</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basic geographical vocabulary – human features </a:t>
            </a:r>
            <a:r>
              <a:rPr lang="en-US" sz="900" b="1" dirty="0" err="1">
                <a:latin typeface="Tahoma" panose="020B0604030504040204" pitchFamily="34" charset="0"/>
                <a:ea typeface="Tahoma" panose="020B0604030504040204" pitchFamily="34" charset="0"/>
                <a:cs typeface="Tahoma" panose="020B0604030504040204" pitchFamily="34" charset="0"/>
              </a:rPr>
              <a:t>eg.</a:t>
            </a:r>
            <a:r>
              <a:rPr lang="en-US" sz="900" b="1" dirty="0">
                <a:latin typeface="Tahoma" panose="020B0604030504040204" pitchFamily="34" charset="0"/>
                <a:ea typeface="Tahoma" panose="020B0604030504040204" pitchFamily="34" charset="0"/>
                <a:cs typeface="Tahoma" panose="020B0604030504040204" pitchFamily="34" charset="0"/>
              </a:rPr>
              <a:t> village, town, city, farm, </a:t>
            </a:r>
            <a:r>
              <a:rPr lang="en-US" sz="900" b="1" dirty="0" err="1">
                <a:latin typeface="Tahoma" panose="020B0604030504040204" pitchFamily="34" charset="0"/>
                <a:ea typeface="Tahoma" panose="020B0604030504040204" pitchFamily="34" charset="0"/>
                <a:cs typeface="Tahoma" panose="020B0604030504040204" pitchFamily="34" charset="0"/>
              </a:rPr>
              <a:t>harbour</a:t>
            </a:r>
            <a:endParaRPr lang="en-US" sz="900" b="1" dirty="0">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8.  Use world maps, atlases and globes to identify UK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and countries looked at.</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9.  Use four points of a compass and basic directional language to describe location of features/routes on a map</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10. Use aerial photos and plan perspectives to </a:t>
            </a:r>
            <a:r>
              <a:rPr lang="en-US" sz="900" b="1" dirty="0" err="1">
                <a:latin typeface="Tahoma" panose="020B0604030504040204" pitchFamily="34" charset="0"/>
                <a:ea typeface="Tahoma" panose="020B0604030504040204" pitchFamily="34" charset="0"/>
                <a:cs typeface="Tahoma" panose="020B0604030504040204" pitchFamily="34" charset="0"/>
              </a:rPr>
              <a:t>recognise</a:t>
            </a:r>
            <a:r>
              <a:rPr lang="en-US" sz="900" b="1" dirty="0">
                <a:latin typeface="Tahoma" panose="020B0604030504040204" pitchFamily="34" charset="0"/>
                <a:ea typeface="Tahoma" panose="020B0604030504040204" pitchFamily="34" charset="0"/>
                <a:cs typeface="Tahoma" panose="020B0604030504040204" pitchFamily="34" charset="0"/>
              </a:rPr>
              <a:t> landmarks/features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11. Devise a simple map, use and construct a basic key with symbols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12. Use simple fieldwork &amp; observational skills to study geography of school, grounds and local environment </a:t>
            </a:r>
          </a:p>
        </p:txBody>
      </p:sp>
    </p:spTree>
    <p:extLst>
      <p:ext uri="{BB962C8B-B14F-4D97-AF65-F5344CB8AC3E}">
        <p14:creationId xmlns:p14="http://schemas.microsoft.com/office/powerpoint/2010/main" val="3295604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map&#10;&#10;Description automatically generated">
            <a:extLst>
              <a:ext uri="{FF2B5EF4-FFF2-40B4-BE49-F238E27FC236}">
                <a16:creationId xmlns:a16="http://schemas.microsoft.com/office/drawing/2014/main" id="{E5FAFF4F-B9D6-4890-97C3-0D999C838153}"/>
              </a:ext>
            </a:extLst>
          </p:cNvPr>
          <p:cNvPicPr>
            <a:picLocks noChangeAspect="1"/>
          </p:cNvPicPr>
          <p:nvPr/>
        </p:nvPicPr>
        <p:blipFill rotWithShape="1">
          <a:blip r:embed="rId2">
            <a:extLst>
              <a:ext uri="{28A0092B-C50C-407E-A947-70E740481C1C}">
                <a14:useLocalDpi xmlns:a14="http://schemas.microsoft.com/office/drawing/2010/main" val="0"/>
              </a:ext>
            </a:extLst>
          </a:blip>
          <a:srcRect l="8056"/>
          <a:stretch/>
        </p:blipFill>
        <p:spPr>
          <a:xfrm>
            <a:off x="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1D5CC8A-5564-4574-82A9-D9939BE5CF4B}"/>
              </a:ext>
            </a:extLst>
          </p:cNvPr>
          <p:cNvSpPr/>
          <p:nvPr/>
        </p:nvSpPr>
        <p:spPr>
          <a:xfrm>
            <a:off x="7893760" y="232937"/>
            <a:ext cx="4062643" cy="104340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2 Project 4:   … and Far                                                   geography-led project</a:t>
            </a:r>
          </a:p>
        </p:txBody>
      </p:sp>
      <p:sp>
        <p:nvSpPr>
          <p:cNvPr id="3" name="Rectangle 2">
            <a:extLst>
              <a:ext uri="{FF2B5EF4-FFF2-40B4-BE49-F238E27FC236}">
                <a16:creationId xmlns:a16="http://schemas.microsoft.com/office/drawing/2014/main" id="{551EECB8-AA38-4502-93FA-31F6A7BF5EF5}"/>
              </a:ext>
            </a:extLst>
          </p:cNvPr>
          <p:cNvSpPr/>
          <p:nvPr/>
        </p:nvSpPr>
        <p:spPr>
          <a:xfrm>
            <a:off x="7409204" y="1107799"/>
            <a:ext cx="4657458" cy="3250555"/>
          </a:xfrm>
          <a:prstGeom prst="rect">
            <a:avLst/>
          </a:prstGeom>
        </p:spPr>
        <p:txBody>
          <a:bodyPr vert="horz" lIns="91440" tIns="45720" rIns="91440" bIns="45720" rtlCol="0" anchor="t">
            <a:noAutofit/>
          </a:bodyPr>
          <a:lstStyle/>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7 continents and 5 oceans.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  Name, locate and identify characteristics of the 4 UK countries and capital cities.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3.  Understand similarities &amp; differences between a small area of the UK   (</a:t>
            </a:r>
            <a:r>
              <a:rPr lang="en-US" sz="900" b="1" dirty="0" err="1">
                <a:latin typeface="Tahoma" panose="020B0604030504040204" pitchFamily="34" charset="0"/>
                <a:ea typeface="Tahoma" panose="020B0604030504040204" pitchFamily="34" charset="0"/>
                <a:cs typeface="Tahoma" panose="020B0604030504040204" pitchFamily="34" charset="0"/>
              </a:rPr>
              <a:t>Bledlow</a:t>
            </a:r>
            <a:r>
              <a:rPr lang="en-US" sz="900" b="1" dirty="0">
                <a:latin typeface="Tahoma" panose="020B0604030504040204" pitchFamily="34" charset="0"/>
                <a:ea typeface="Tahoma" panose="020B0604030504040204" pitchFamily="34" charset="0"/>
                <a:cs typeface="Tahoma" panose="020B0604030504040204" pitchFamily="34" charset="0"/>
              </a:rPr>
              <a:t> Ridge and surrounding local area of The Chilterns) and contrasting non-European country (sub-urban Nairobi, Kenya).</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4.  Identify seasonal and daily weather patterns in UK.</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Locate hot and cold areas of the world (relate to equator and poles).</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Use basic geographical vocabulary – physical features </a:t>
            </a:r>
            <a:r>
              <a:rPr lang="en-US" sz="900" b="1" dirty="0" err="1">
                <a:latin typeface="Tahoma" panose="020B0604030504040204" pitchFamily="34" charset="0"/>
                <a:ea typeface="Tahoma" panose="020B0604030504040204" pitchFamily="34" charset="0"/>
                <a:cs typeface="Tahoma" panose="020B0604030504040204" pitchFamily="34" charset="0"/>
              </a:rPr>
              <a:t>eg.</a:t>
            </a:r>
            <a:r>
              <a:rPr lang="en-US" sz="900" b="1" dirty="0">
                <a:latin typeface="Tahoma" panose="020B0604030504040204" pitchFamily="34" charset="0"/>
                <a:ea typeface="Tahoma" panose="020B0604030504040204" pitchFamily="34" charset="0"/>
                <a:cs typeface="Tahoma" panose="020B0604030504040204" pitchFamily="34" charset="0"/>
              </a:rPr>
              <a:t> river, hills, valley, beach.</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basic geographical vocabulary – human features </a:t>
            </a:r>
            <a:r>
              <a:rPr lang="en-US" sz="900" b="1" dirty="0" err="1">
                <a:latin typeface="Tahoma" panose="020B0604030504040204" pitchFamily="34" charset="0"/>
                <a:ea typeface="Tahoma" panose="020B0604030504040204" pitchFamily="34" charset="0"/>
                <a:cs typeface="Tahoma" panose="020B0604030504040204" pitchFamily="34" charset="0"/>
              </a:rPr>
              <a:t>eg.</a:t>
            </a:r>
            <a:r>
              <a:rPr lang="en-US" sz="900" b="1" dirty="0">
                <a:latin typeface="Tahoma" panose="020B0604030504040204" pitchFamily="34" charset="0"/>
                <a:ea typeface="Tahoma" panose="020B0604030504040204" pitchFamily="34" charset="0"/>
                <a:cs typeface="Tahoma" panose="020B0604030504040204" pitchFamily="34" charset="0"/>
              </a:rPr>
              <a:t> village, town, city, </a:t>
            </a:r>
            <a:r>
              <a:rPr lang="en-US" sz="900" b="1" dirty="0" err="1">
                <a:latin typeface="Tahoma" panose="020B0604030504040204" pitchFamily="34" charset="0"/>
                <a:ea typeface="Tahoma" panose="020B0604030504040204" pitchFamily="34" charset="0"/>
                <a:cs typeface="Tahoma" panose="020B0604030504040204" pitchFamily="34" charset="0"/>
              </a:rPr>
              <a:t>harbour</a:t>
            </a:r>
            <a:endParaRPr lang="en-US" sz="900" b="1" dirty="0">
              <a:latin typeface="Tahoma" panose="020B0604030504040204" pitchFamily="34" charset="0"/>
              <a:ea typeface="Tahoma" panose="020B0604030504040204" pitchFamily="34" charset="0"/>
              <a:cs typeface="Tahoma" panose="020B0604030504040204" pitchFamily="34" charset="0"/>
            </a:endParaRP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8.  Use world maps, atlases and globes to identify UK and countries looked at.</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9.  Use four points of a compass and basic directional language to describe location of features/routes on a map</a:t>
            </a:r>
          </a:p>
          <a:p>
            <a:pPr>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10. Use aerial photos and plan perspectives to </a:t>
            </a:r>
            <a:r>
              <a:rPr lang="en-US" sz="900" b="1" dirty="0" err="1">
                <a:latin typeface="Tahoma" panose="020B0604030504040204" pitchFamily="34" charset="0"/>
                <a:ea typeface="Tahoma" panose="020B0604030504040204" pitchFamily="34" charset="0"/>
                <a:cs typeface="Tahoma" panose="020B0604030504040204" pitchFamily="34" charset="0"/>
              </a:rPr>
              <a:t>recognise</a:t>
            </a:r>
            <a:r>
              <a:rPr lang="en-US" sz="900" b="1" dirty="0">
                <a:latin typeface="Tahoma" panose="020B0604030504040204" pitchFamily="34" charset="0"/>
                <a:ea typeface="Tahoma" panose="020B0604030504040204" pitchFamily="34" charset="0"/>
                <a:cs typeface="Tahoma" panose="020B0604030504040204" pitchFamily="34" charset="0"/>
              </a:rPr>
              <a:t> landmarks/features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11. Devise a simple map, use and construct a basic key with symbols</a:t>
            </a:r>
          </a:p>
          <a:p>
            <a:pPr>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12. Use simple fieldwork &amp; observational skills to study geography of school grounds and local area</a:t>
            </a:r>
          </a:p>
        </p:txBody>
      </p:sp>
    </p:spTree>
    <p:extLst>
      <p:ext uri="{BB962C8B-B14F-4D97-AF65-F5344CB8AC3E}">
        <p14:creationId xmlns:p14="http://schemas.microsoft.com/office/powerpoint/2010/main" val="2146972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 food&#10;&#10;Description automatically generated">
            <a:extLst>
              <a:ext uri="{FF2B5EF4-FFF2-40B4-BE49-F238E27FC236}">
                <a16:creationId xmlns:a16="http://schemas.microsoft.com/office/drawing/2014/main" id="{13A75125-E942-4F8F-A434-C9A9D64AD6D6}"/>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822121" y="-1"/>
            <a:ext cx="13776121" cy="6888061"/>
          </a:xfrm>
          <a:prstGeom prst="rect">
            <a:avLst/>
          </a:prstGeom>
        </p:spPr>
      </p:pic>
      <p:sp>
        <p:nvSpPr>
          <p:cNvPr id="2" name="Rectangle 1">
            <a:extLst>
              <a:ext uri="{FF2B5EF4-FFF2-40B4-BE49-F238E27FC236}">
                <a16:creationId xmlns:a16="http://schemas.microsoft.com/office/drawing/2014/main" id="{00D78D34-8DBD-47D8-AD9D-CA667D2295B4}"/>
              </a:ext>
            </a:extLst>
          </p:cNvPr>
          <p:cNvSpPr/>
          <p:nvPr/>
        </p:nvSpPr>
        <p:spPr>
          <a:xfrm>
            <a:off x="192947" y="343586"/>
            <a:ext cx="11635530" cy="5786199"/>
          </a:xfrm>
          <a:prstGeom prst="rect">
            <a:avLst/>
          </a:prstGeom>
        </p:spPr>
        <p:txBody>
          <a:bodyPr wrap="square">
            <a:spAutoFit/>
          </a:bodyPr>
          <a:lstStyle/>
          <a:p>
            <a:r>
              <a:rPr lang="en-GB" sz="2000" b="1" dirty="0">
                <a:latin typeface="Tahoma" panose="020B0604030504040204" pitchFamily="34" charset="0"/>
                <a:ea typeface="Tahoma" panose="020B0604030504040204" pitchFamily="34" charset="0"/>
                <a:cs typeface="Tahoma" panose="020B0604030504040204" pitchFamily="34" charset="0"/>
              </a:rPr>
              <a:t>KS2 Geography National Curriculum : Through our Project based learning these areas are returned to a number of times and applied in different contexts. </a:t>
            </a:r>
            <a:r>
              <a:rPr lang="en-GB" sz="2000" dirty="0">
                <a:latin typeface="Tahoma" panose="020B0604030504040204" pitchFamily="34" charset="0"/>
                <a:ea typeface="Tahoma" panose="020B0604030504040204" pitchFamily="34" charset="0"/>
                <a:cs typeface="Tahoma" panose="020B0604030504040204" pitchFamily="34" charset="0"/>
              </a:rPr>
              <a:t>Some projects are geography-led, others might include one or more themes whiles others might provide a context – the setting for a story for example. Within each project the key themes and others that are touched on are given on the following slides.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1.  Locate countries (focus on Europe &amp; N. and S. America), environmental regions, physical and human features, countries and cities.</a:t>
            </a:r>
          </a:p>
          <a:p>
            <a:r>
              <a:rPr lang="en-GB" dirty="0">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r>
              <a:rPr lang="en-GB" dirty="0">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r>
              <a:rPr lang="en-GB" dirty="0">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Europe or N. or S. America</a:t>
            </a:r>
          </a:p>
          <a:p>
            <a:r>
              <a:rPr lang="en-GB" dirty="0">
                <a:latin typeface="Tahoma" panose="020B0604030504040204" pitchFamily="34" charset="0"/>
                <a:ea typeface="Tahoma" panose="020B0604030504040204" pitchFamily="34" charset="0"/>
                <a:cs typeface="Tahoma" panose="020B0604030504040204" pitchFamily="34" charset="0"/>
              </a:rPr>
              <a:t>5.  Describe and understand physical geography incl. climate zones, biomes, rivers, mountains, volcanoes, earthquakes and the water cycle.</a:t>
            </a:r>
          </a:p>
          <a:p>
            <a:r>
              <a:rPr lang="en-GB"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 economic activity including trade links, and the distribution of natural resources including energy, food, minerals and water.</a:t>
            </a:r>
          </a:p>
          <a:p>
            <a:r>
              <a:rPr lang="en-GB"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r>
              <a:rPr lang="en-GB" dirty="0">
                <a:latin typeface="Tahoma" panose="020B0604030504040204" pitchFamily="34" charset="0"/>
                <a:ea typeface="Tahoma" panose="020B0604030504040204" pitchFamily="34" charset="0"/>
                <a:cs typeface="Tahoma" panose="020B0604030504040204" pitchFamily="34" charset="0"/>
              </a:rPr>
              <a:t>8. Use the eight points of a compass, four and six-figure grid references, symbols and key (including the use of Ordnance Survey maps) to build their knowledge of the United Kingdom and the wider world</a:t>
            </a:r>
          </a:p>
          <a:p>
            <a:r>
              <a:rPr lang="en-GB" dirty="0">
                <a:latin typeface="Tahoma" panose="020B0604030504040204" pitchFamily="34" charset="0"/>
                <a:ea typeface="Tahoma" panose="020B0604030504040204" pitchFamily="34" charset="0"/>
                <a:cs typeface="Tahoma" panose="020B0604030504040204" pitchFamily="34" charset="0"/>
              </a:rPr>
              <a:t>9. Use fieldwork to observe, measure and record the human and physical features in the local area using a range of methods, including sketch maps, plans and graphs, and digital technologies.</a:t>
            </a:r>
          </a:p>
        </p:txBody>
      </p:sp>
    </p:spTree>
    <p:extLst>
      <p:ext uri="{BB962C8B-B14F-4D97-AF65-F5344CB8AC3E}">
        <p14:creationId xmlns:p14="http://schemas.microsoft.com/office/powerpoint/2010/main" val="1249887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How volcanoes recycle the Earth's crust to uncover rare metals ...">
            <a:extLst>
              <a:ext uri="{FF2B5EF4-FFF2-40B4-BE49-F238E27FC236}">
                <a16:creationId xmlns:a16="http://schemas.microsoft.com/office/drawing/2014/main" id="{40DB668D-199C-46E7-AF33-80C2B480D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48" r="11864" b="1"/>
          <a:stretch/>
        </p:blipFill>
        <p:spPr bwMode="auto">
          <a:xfrm>
            <a:off x="0"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Rectangle 1">
            <a:extLst>
              <a:ext uri="{FF2B5EF4-FFF2-40B4-BE49-F238E27FC236}">
                <a16:creationId xmlns:a16="http://schemas.microsoft.com/office/drawing/2014/main" id="{C630F7F9-995A-40DF-9F5E-9BFD32D0266B}"/>
              </a:ext>
            </a:extLst>
          </p:cNvPr>
          <p:cNvSpPr/>
          <p:nvPr/>
        </p:nvSpPr>
        <p:spPr>
          <a:xfrm>
            <a:off x="768171" y="1733303"/>
            <a:ext cx="4735007" cy="134275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Year 3 Project 4 </a:t>
            </a: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Extreme Earth: </a:t>
            </a:r>
          </a:p>
          <a:p>
            <a:pPr>
              <a:lnSpc>
                <a:spcPct val="90000"/>
              </a:lnSpc>
              <a:spcBef>
                <a:spcPct val="0"/>
              </a:spcBef>
              <a:spcAft>
                <a:spcPts val="600"/>
              </a:spcAft>
            </a:pPr>
            <a:r>
              <a:rPr lang="en-US" sz="2000" b="1" dirty="0">
                <a:latin typeface="Tahoma" panose="020B0604030504040204" pitchFamily="34" charset="0"/>
                <a:ea typeface="Tahoma" panose="020B0604030504040204" pitchFamily="34" charset="0"/>
                <a:cs typeface="Tahoma" panose="020B0604030504040204" pitchFamily="34" charset="0"/>
              </a:rPr>
              <a:t>Making Mountains &amp; Volcanoes                                                                       geography and science-led project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cxnSp>
        <p:nvCxnSpPr>
          <p:cNvPr id="137"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167366A-DC4F-4641-B649-CB93D4178E5A}"/>
              </a:ext>
            </a:extLst>
          </p:cNvPr>
          <p:cNvSpPr/>
          <p:nvPr/>
        </p:nvSpPr>
        <p:spPr>
          <a:xfrm>
            <a:off x="134224" y="3417573"/>
            <a:ext cx="5629013" cy="2619839"/>
          </a:xfrm>
          <a:prstGeom prst="rect">
            <a:avLst/>
          </a:prstGeom>
        </p:spPr>
        <p:txBody>
          <a:bodyPr vert="horz" lIns="91440" tIns="45720" rIns="91440" bIns="45720" rtlCol="0" anchor="ctr">
            <a:noAutofit/>
          </a:bodyPr>
          <a:lstStyle/>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1.  Locate countries where mountain building has taken place and volcano /earthquake zones,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environmental regions, physical and human features, countries and cities.</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  Name &amp; locate countries of the UK, regions, features &amp; how some aspects have changed over time</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  Identify position &amp; significance of latitude &amp; longitude, Prime meridian and time zones</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4.  Understand similarities and differences of region of UK and region of Europe or N. or S. America</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5.  Describe and understand physical geography incl.</a:t>
            </a:r>
            <a:r>
              <a:rPr lang="en-US" sz="900" dirty="0">
                <a:latin typeface="Tahoma" panose="020B0604030504040204" pitchFamily="34" charset="0"/>
                <a:ea typeface="Tahoma" panose="020B0604030504040204" pitchFamily="34" charset="0"/>
                <a:cs typeface="Tahoma" panose="020B0604030504040204" pitchFamily="34" charset="0"/>
              </a:rPr>
              <a:t>,</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climate zones, biomes, rivers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b="1" dirty="0">
                <a:latin typeface="Tahoma" panose="020B0604030504040204" pitchFamily="34" charset="0"/>
                <a:ea typeface="Tahoma" panose="020B0604030504040204" pitchFamily="34" charset="0"/>
                <a:cs typeface="Tahoma" panose="020B0604030504040204" pitchFamily="34" charset="0"/>
              </a:rPr>
              <a:t>mountains, volcanoes, earthquakes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and the water cycle.</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6.  Describe and understand human geography incl. types of settlement and land use, economic activity including trade links, and the distribution of natural resources including energy, food, minerals and water.</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7. Use maps, atlases, globes, computer-mapping to locate countries &amp; features studied.</a:t>
            </a:r>
          </a:p>
          <a:p>
            <a:pPr lvl="0">
              <a:lnSpc>
                <a:spcPct val="90000"/>
              </a:lnSpc>
              <a:spcAft>
                <a:spcPts val="600"/>
              </a:spcAft>
            </a:pP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8. Use the eight points of a compass, four and six-figure grid references, symbols and key (including the use of Ordnance Survey maps) to build their knowledge of the United Kingdom and the wider world</a:t>
            </a:r>
          </a:p>
          <a:p>
            <a:pPr lvl="0">
              <a:lnSpc>
                <a:spcPct val="90000"/>
              </a:lnSpc>
              <a:spcAft>
                <a:spcPts val="600"/>
              </a:spcAft>
            </a:pPr>
            <a:r>
              <a:rPr lang="en-US" sz="900" b="1" dirty="0">
                <a:latin typeface="Tahoma" panose="020B0604030504040204" pitchFamily="34" charset="0"/>
                <a:ea typeface="Tahoma" panose="020B0604030504040204" pitchFamily="34" charset="0"/>
                <a:cs typeface="Tahoma" panose="020B0604030504040204" pitchFamily="34" charset="0"/>
              </a:rPr>
              <a:t>9. Use fieldwork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to observe, measure and record the human and physical features in the local area  using a range of methods, </a:t>
            </a:r>
            <a:r>
              <a:rPr lang="en-US" sz="900" b="1" dirty="0">
                <a:latin typeface="Tahoma" panose="020B0604030504040204" pitchFamily="34" charset="0"/>
                <a:ea typeface="Tahoma" panose="020B0604030504040204" pitchFamily="34" charset="0"/>
                <a:cs typeface="Tahoma" panose="020B0604030504040204" pitchFamily="34" charset="0"/>
              </a:rPr>
              <a:t>including sketch maps, plans and graphs</a:t>
            </a:r>
            <a:r>
              <a:rPr lang="en-US" sz="900" dirty="0">
                <a:latin typeface="Tahoma" panose="020B0604030504040204" pitchFamily="34" charset="0"/>
                <a:ea typeface="Tahoma" panose="020B0604030504040204" pitchFamily="34" charset="0"/>
                <a:cs typeface="Tahoma" panose="020B0604030504040204" pitchFamily="34" charset="0"/>
              </a:rPr>
              <a:t> </a:t>
            </a:r>
            <a:r>
              <a:rPr lang="en-US" sz="9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and digital technologies.</a:t>
            </a:r>
          </a:p>
        </p:txBody>
      </p:sp>
    </p:spTree>
    <p:extLst>
      <p:ext uri="{BB962C8B-B14F-4D97-AF65-F5344CB8AC3E}">
        <p14:creationId xmlns:p14="http://schemas.microsoft.com/office/powerpoint/2010/main" val="1285772044"/>
      </p:ext>
    </p:extLst>
  </p:cSld>
  <p:clrMapOvr>
    <a:masterClrMapping/>
  </p:clrMapOvr>
</p:sld>
</file>

<file path=ppt/theme/theme1.xml><?xml version="1.0" encoding="utf-8"?>
<a:theme xmlns:a="http://schemas.openxmlformats.org/drawingml/2006/main" name="Office Theme">
  <a:themeElements>
    <a:clrScheme name="Template">
      <a:dk1>
        <a:srgbClr val="000000"/>
      </a:dk1>
      <a:lt1>
        <a:sysClr val="window" lastClr="FFFFFF"/>
      </a:lt1>
      <a:dk2>
        <a:srgbClr val="44546A"/>
      </a:dk2>
      <a:lt2>
        <a:srgbClr val="E7E6E6"/>
      </a:lt2>
      <a:accent1>
        <a:srgbClr val="FFFFCC"/>
      </a:accent1>
      <a:accent2>
        <a:srgbClr val="CCFFCC"/>
      </a:accent2>
      <a:accent3>
        <a:srgbClr val="CCECFF"/>
      </a:accent3>
      <a:accent4>
        <a:srgbClr val="FFDBB7"/>
      </a:accent4>
      <a:accent5>
        <a:srgbClr val="CCCCFF"/>
      </a:accent5>
      <a:accent6>
        <a:srgbClr val="E6E7E5"/>
      </a:accent6>
      <a:hlink>
        <a:srgbClr val="023160"/>
      </a:hlink>
      <a:folHlink>
        <a:srgbClr val="02316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Template" id="{0C436E31-3B6D-458B-880F-B9508A4E8D2F}" vid="{6E0F1D72-D947-42BC-A17C-C34DB52FDA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766E143519B884C85C9966678F39B15" ma:contentTypeVersion="8" ma:contentTypeDescription="Create a new document." ma:contentTypeScope="" ma:versionID="66edf3cc50b1ed755940489e7e4e13f8">
  <xsd:schema xmlns:xsd="http://www.w3.org/2001/XMLSchema" xmlns:xs="http://www.w3.org/2001/XMLSchema" xmlns:p="http://schemas.microsoft.com/office/2006/metadata/properties" xmlns:ns3="5ab16166-38e5-4cd1-8bcb-4b9e2c469ff5" xmlns:ns4="49fed03b-671c-4b49-8b4f-277172b7f7b7" targetNamespace="http://schemas.microsoft.com/office/2006/metadata/properties" ma:root="true" ma:fieldsID="dfc7a03bb4a0822de3795a9710f71a14" ns3:_="" ns4:_="">
    <xsd:import namespace="5ab16166-38e5-4cd1-8bcb-4b9e2c469ff5"/>
    <xsd:import namespace="49fed03b-671c-4b49-8b4f-277172b7f7b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b16166-38e5-4cd1-8bcb-4b9e2c469f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fed03b-671c-4b49-8b4f-277172b7f7b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F80A16-7BA4-4678-B0DE-EB1376B0DE55}">
  <ds:schemaRefs>
    <ds:schemaRef ds:uri="http://schemas.microsoft.com/sharepoint/v3/contenttype/forms"/>
  </ds:schemaRefs>
</ds:datastoreItem>
</file>

<file path=customXml/itemProps2.xml><?xml version="1.0" encoding="utf-8"?>
<ds:datastoreItem xmlns:ds="http://schemas.openxmlformats.org/officeDocument/2006/customXml" ds:itemID="{035445C6-F3CE-41F9-8673-DFD8BD3492B3}">
  <ds:schemaRefs>
    <ds:schemaRef ds:uri="5ab16166-38e5-4cd1-8bcb-4b9e2c469ff5"/>
    <ds:schemaRef ds:uri="http://purl.org/dc/dcmitype/"/>
    <ds:schemaRef ds:uri="http://purl.org/dc/elements/1.1/"/>
    <ds:schemaRef ds:uri="49fed03b-671c-4b49-8b4f-277172b7f7b7"/>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DB41ABC0-198A-4314-A6BA-628B97AC4D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b16166-38e5-4cd1-8bcb-4b9e2c469ff5"/>
    <ds:schemaRef ds:uri="49fed03b-671c-4b49-8b4f-277172b7f7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101</TotalTime>
  <Words>5018</Words>
  <Application>Microsoft Office PowerPoint</Application>
  <PresentationFormat>Widescreen</PresentationFormat>
  <Paragraphs>253</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Century Gothic</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Marion Lyon</dc:creator>
  <cp:lastModifiedBy>Marion Lyon</cp:lastModifiedBy>
  <cp:revision>8</cp:revision>
  <dcterms:created xsi:type="dcterms:W3CDTF">2020-05-27T21:01:19Z</dcterms:created>
  <dcterms:modified xsi:type="dcterms:W3CDTF">2020-07-16T15:47:45Z</dcterms:modified>
</cp:coreProperties>
</file>