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62" r:id="rId5"/>
    <p:sldId id="263" r:id="rId6"/>
    <p:sldId id="265" r:id="rId7"/>
    <p:sldId id="266" r:id="rId8"/>
    <p:sldId id="267" r:id="rId9"/>
    <p:sldId id="264" r:id="rId10"/>
    <p:sldId id="268" r:id="rId11"/>
    <p:sldId id="269"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3" autoAdjust="0"/>
    <p:restoredTop sz="82074" autoAdjust="0"/>
  </p:normalViewPr>
  <p:slideViewPr>
    <p:cSldViewPr snapToGrid="0">
      <p:cViewPr varScale="1">
        <p:scale>
          <a:sx n="101" d="100"/>
          <a:sy n="101" d="100"/>
        </p:scale>
        <p:origin x="15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C48306-B7CA-4F8A-8C78-30180885EC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591444F6-B866-40B8-98DC-AB03F62DA7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590537-3E58-4815-B8F7-A6A91F9C9072}" type="datetimeFigureOut">
              <a:rPr lang="en-GB" smtClean="0"/>
              <a:t>31/10/2022</a:t>
            </a:fld>
            <a:endParaRPr lang="en-GB" dirty="0"/>
          </a:p>
        </p:txBody>
      </p:sp>
      <p:sp>
        <p:nvSpPr>
          <p:cNvPr id="4" name="Footer Placeholder 3">
            <a:extLst>
              <a:ext uri="{FF2B5EF4-FFF2-40B4-BE49-F238E27FC236}">
                <a16:creationId xmlns:a16="http://schemas.microsoft.com/office/drawing/2014/main" id="{43193317-5B0A-47F5-A6B2-C0B0F171B87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92CE2FD3-F5B9-4928-A1CA-19F3BDEA6B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104CD60-5B87-4FE7-B85A-4AB7C995D3C1}" type="slidenum">
              <a:rPr lang="en-GB" smtClean="0"/>
              <a:t>‹#›</a:t>
            </a:fld>
            <a:endParaRPr lang="en-GB" dirty="0"/>
          </a:p>
        </p:txBody>
      </p:sp>
    </p:spTree>
    <p:extLst>
      <p:ext uri="{BB962C8B-B14F-4D97-AF65-F5344CB8AC3E}">
        <p14:creationId xmlns:p14="http://schemas.microsoft.com/office/powerpoint/2010/main" val="289155422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F5CA2E-9B32-41CC-8E09-B3687C1B565A}" type="datetimeFigureOut">
              <a:rPr lang="en-GB" smtClean="0"/>
              <a:t>31/10/2022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90F373-F324-485C-8B7D-1F94F90EC7D5}" type="slidenum">
              <a:rPr lang="en-GB" smtClean="0"/>
              <a:t>‹#›</a:t>
            </a:fld>
            <a:endParaRPr lang="en-GB" dirty="0"/>
          </a:p>
        </p:txBody>
      </p:sp>
    </p:spTree>
    <p:extLst>
      <p:ext uri="{BB962C8B-B14F-4D97-AF65-F5344CB8AC3E}">
        <p14:creationId xmlns:p14="http://schemas.microsoft.com/office/powerpoint/2010/main" val="387496908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55273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569970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8CF16-EF90-4248-BECD-908CDF03AB50}"/>
              </a:ext>
            </a:extLst>
          </p:cNvPr>
          <p:cNvSpPr>
            <a:spLocks noGrp="1"/>
          </p:cNvSpPr>
          <p:nvPr>
            <p:ph type="ctrTitle"/>
          </p:nvPr>
        </p:nvSpPr>
        <p:spPr>
          <a:xfrm>
            <a:off x="350519" y="115888"/>
            <a:ext cx="11506201" cy="1441450"/>
          </a:xfrm>
          <a:solidFill>
            <a:schemeClr val="accent1"/>
          </a:solidFill>
          <a:ln>
            <a:solidFill>
              <a:schemeClr val="tx1"/>
            </a:solidFill>
          </a:ln>
        </p:spPr>
        <p:txBody>
          <a:bodyPr anchor="b">
            <a:normAutofit/>
          </a:bodyPr>
          <a:lstStyle>
            <a:lvl1pPr algn="l">
              <a:defRPr sz="4000">
                <a:solidFill>
                  <a:schemeClr val="tx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875501AB-21B9-4BDC-9E02-77D2530E71DA}"/>
              </a:ext>
            </a:extLst>
          </p:cNvPr>
          <p:cNvSpPr>
            <a:spLocks noGrp="1"/>
          </p:cNvSpPr>
          <p:nvPr>
            <p:ph type="subTitle" idx="1"/>
          </p:nvPr>
        </p:nvSpPr>
        <p:spPr>
          <a:xfrm>
            <a:off x="350519" y="1665287"/>
            <a:ext cx="11506201" cy="5054917"/>
          </a:xfrm>
          <a:solidFill>
            <a:schemeClr val="accent2"/>
          </a:solidFill>
          <a:ln>
            <a:solidFill>
              <a:schemeClr val="tx1"/>
            </a:solidFill>
          </a:ln>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1293624572"/>
      </p:ext>
    </p:extLst>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51781-5FDE-4D5A-B518-68972E3918C8}"/>
              </a:ext>
            </a:extLst>
          </p:cNvPr>
          <p:cNvSpPr>
            <a:spLocks noGrp="1"/>
          </p:cNvSpPr>
          <p:nvPr>
            <p:ph type="title"/>
          </p:nvPr>
        </p:nvSpPr>
        <p:spPr>
          <a:xfrm>
            <a:off x="380364" y="136525"/>
            <a:ext cx="11476355" cy="15541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784E7A-3664-4052-B940-9EA12142284B}"/>
              </a:ext>
            </a:extLst>
          </p:cNvPr>
          <p:cNvSpPr>
            <a:spLocks noGrp="1"/>
          </p:cNvSpPr>
          <p:nvPr>
            <p:ph type="body" idx="1"/>
          </p:nvPr>
        </p:nvSpPr>
        <p:spPr>
          <a:xfrm>
            <a:off x="335280" y="1813559"/>
            <a:ext cx="5662295" cy="6915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E25296-A58F-4087-B326-FD6DA64C4AEB}"/>
              </a:ext>
            </a:extLst>
          </p:cNvPr>
          <p:cNvSpPr>
            <a:spLocks noGrp="1"/>
          </p:cNvSpPr>
          <p:nvPr>
            <p:ph sz="half" idx="2"/>
          </p:nvPr>
        </p:nvSpPr>
        <p:spPr>
          <a:xfrm>
            <a:off x="357506" y="2627945"/>
            <a:ext cx="5640069" cy="40935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328A657-290C-4F0D-8F32-E6DF9B891A82}"/>
              </a:ext>
            </a:extLst>
          </p:cNvPr>
          <p:cNvSpPr>
            <a:spLocks noGrp="1"/>
          </p:cNvSpPr>
          <p:nvPr>
            <p:ph type="body" sz="quarter" idx="3"/>
          </p:nvPr>
        </p:nvSpPr>
        <p:spPr>
          <a:xfrm>
            <a:off x="6172200" y="1813559"/>
            <a:ext cx="5662294" cy="691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611638-91E7-4074-ADD1-7A473074CA3F}"/>
              </a:ext>
            </a:extLst>
          </p:cNvPr>
          <p:cNvSpPr>
            <a:spLocks noGrp="1"/>
          </p:cNvSpPr>
          <p:nvPr>
            <p:ph sz="quarter" idx="4"/>
          </p:nvPr>
        </p:nvSpPr>
        <p:spPr>
          <a:xfrm>
            <a:off x="6172199" y="2626673"/>
            <a:ext cx="5662295" cy="40935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6085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D88CA-7521-4411-B1F8-5710A68CD01B}"/>
              </a:ext>
            </a:extLst>
          </p:cNvPr>
          <p:cNvSpPr>
            <a:spLocks noGrp="1"/>
          </p:cNvSpPr>
          <p:nvPr>
            <p:ph type="title"/>
          </p:nvPr>
        </p:nvSpPr>
        <p:spPr>
          <a:xfrm>
            <a:off x="380683" y="136525"/>
            <a:ext cx="3932237" cy="1600200"/>
          </a:xfrm>
          <a:solidFill>
            <a:schemeClr val="accent1"/>
          </a:solidFill>
          <a:ln>
            <a:solidFill>
              <a:schemeClr val="tx1"/>
            </a:solidFill>
          </a:ln>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7412F0F-250C-4142-BA5B-3663FAF8E2E2}"/>
              </a:ext>
            </a:extLst>
          </p:cNvPr>
          <p:cNvSpPr>
            <a:spLocks noGrp="1"/>
          </p:cNvSpPr>
          <p:nvPr>
            <p:ph idx="1"/>
          </p:nvPr>
        </p:nvSpPr>
        <p:spPr>
          <a:xfrm>
            <a:off x="4649788" y="151132"/>
            <a:ext cx="7206932" cy="6569071"/>
          </a:xfrm>
          <a:solidFill>
            <a:schemeClr val="accent1"/>
          </a:solidFill>
          <a:ln>
            <a:solidFill>
              <a:schemeClr val="tx1"/>
            </a:solidFill>
          </a:ln>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1D610F5-DD0D-483D-BC5D-67C4957DDA22}"/>
              </a:ext>
            </a:extLst>
          </p:cNvPr>
          <p:cNvSpPr>
            <a:spLocks noGrp="1"/>
          </p:cNvSpPr>
          <p:nvPr>
            <p:ph type="body" sz="half" idx="2"/>
          </p:nvPr>
        </p:nvSpPr>
        <p:spPr>
          <a:xfrm>
            <a:off x="335279" y="1859280"/>
            <a:ext cx="3977641" cy="4862195"/>
          </a:xfrm>
          <a:solidFill>
            <a:schemeClr val="accent2"/>
          </a:solidFill>
          <a:ln>
            <a:solidFill>
              <a:schemeClr val="tx1"/>
            </a:solidFill>
          </a:ln>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3110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D7025-B06D-4D32-8726-A11467264C9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01DAAF-BC31-4342-938D-C99835957A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09922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9EEC75-947C-4DC3-8CE3-DDB4A02897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DB54B5-A2F2-402F-A0BC-D28049D2D3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20981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64B70-BEF6-45D5-A086-3599E5E26735}"/>
              </a:ext>
            </a:extLst>
          </p:cNvPr>
          <p:cNvSpPr>
            <a:spLocks noGrp="1"/>
          </p:cNvSpPr>
          <p:nvPr>
            <p:ph type="title"/>
          </p:nvPr>
        </p:nvSpPr>
        <p:spPr>
          <a:solidFill>
            <a:schemeClr val="accent1"/>
          </a:solidFill>
          <a:ln>
            <a:solidFill>
              <a:schemeClr val="tx1"/>
            </a:solidFill>
          </a:ln>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0B425A-48BC-464B-A80F-561E4B063D9B}"/>
              </a:ext>
            </a:extLst>
          </p:cNvPr>
          <p:cNvSpPr>
            <a:spLocks noGrp="1"/>
          </p:cNvSpPr>
          <p:nvPr>
            <p:ph idx="1"/>
          </p:nvPr>
        </p:nvSpPr>
        <p:spPr>
          <a:solidFill>
            <a:schemeClr val="accent2"/>
          </a:solidFill>
          <a:ln>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2415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eywor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BD74EF-464F-470E-A868-D3CD837BC05F}"/>
              </a:ext>
            </a:extLst>
          </p:cNvPr>
          <p:cNvSpPr>
            <a:spLocks noGrp="1"/>
          </p:cNvSpPr>
          <p:nvPr>
            <p:ph type="body" idx="1"/>
          </p:nvPr>
        </p:nvSpPr>
        <p:spPr>
          <a:xfrm>
            <a:off x="344170" y="136525"/>
            <a:ext cx="11512550" cy="1265555"/>
          </a:xfrm>
          <a:solidFill>
            <a:schemeClr val="accent3"/>
          </a:solidFill>
          <a:ln>
            <a:solidFill>
              <a:schemeClr val="tx1"/>
            </a:solidFill>
          </a:ln>
        </p:spPr>
        <p:txBody>
          <a:bodyPr/>
          <a:lstStyle>
            <a:lvl1pPr marL="342900" indent="-342900">
              <a:buSzPct val="200000"/>
              <a:buFontTx/>
              <a:buBlip>
                <a:blip r:embed="rId2"/>
              </a:buBlip>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68273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1B3DD-1EFE-4210-B3E3-E7260846F58A}"/>
              </a:ext>
            </a:extLst>
          </p:cNvPr>
          <p:cNvSpPr>
            <a:spLocks noGrp="1"/>
          </p:cNvSpPr>
          <p:nvPr>
            <p:ph type="title" hasCustomPrompt="1"/>
          </p:nvPr>
        </p:nvSpPr>
        <p:spPr>
          <a:solidFill>
            <a:schemeClr val="accent4"/>
          </a:solidFill>
          <a:ln>
            <a:solidFill>
              <a:schemeClr val="tx1"/>
            </a:solidFill>
          </a:ln>
        </p:spPr>
        <p:txBody>
          <a:bodyPr/>
          <a:lstStyle>
            <a:lvl1pPr marL="571500" indent="-571500" algn="l">
              <a:buSzPct val="300000"/>
              <a:buFontTx/>
              <a:buBlip>
                <a:blip r:embed="rId2"/>
              </a:buBlip>
              <a:defRPr/>
            </a:lvl1pPr>
          </a:lstStyle>
          <a:p>
            <a:r>
              <a:rPr lang="en-US" dirty="0"/>
              <a:t>	Click to edit Master title style</a:t>
            </a:r>
            <a:endParaRPr lang="en-GB" dirty="0"/>
          </a:p>
        </p:txBody>
      </p:sp>
      <p:sp>
        <p:nvSpPr>
          <p:cNvPr id="3" name="Date Placeholder 2">
            <a:extLst>
              <a:ext uri="{FF2B5EF4-FFF2-40B4-BE49-F238E27FC236}">
                <a16:creationId xmlns:a16="http://schemas.microsoft.com/office/drawing/2014/main" id="{AC4578B2-5FBB-4265-B20E-C278A11CD795}"/>
              </a:ext>
            </a:extLst>
          </p:cNvPr>
          <p:cNvSpPr>
            <a:spLocks noGrp="1"/>
          </p:cNvSpPr>
          <p:nvPr>
            <p:ph type="dt" sz="half" idx="10"/>
          </p:nvPr>
        </p:nvSpPr>
        <p:spPr/>
        <p:txBody>
          <a:bodyPr/>
          <a:lstStyle/>
          <a:p>
            <a:fld id="{CD1AB31B-E9E2-4B9F-852B-9EE764C8E13E}" type="datetime4">
              <a:rPr lang="en-GB" smtClean="0"/>
              <a:t>31 October 2022</a:t>
            </a:fld>
            <a:endParaRPr lang="en-GB" dirty="0"/>
          </a:p>
        </p:txBody>
      </p:sp>
    </p:spTree>
    <p:extLst>
      <p:ext uri="{BB962C8B-B14F-4D97-AF65-F5344CB8AC3E}">
        <p14:creationId xmlns:p14="http://schemas.microsoft.com/office/powerpoint/2010/main" val="340821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homewor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8BC2C-B9CE-4201-8CFE-6A62107FD4E3}"/>
              </a:ext>
            </a:extLst>
          </p:cNvPr>
          <p:cNvSpPr>
            <a:spLocks noGrp="1"/>
          </p:cNvSpPr>
          <p:nvPr>
            <p:ph type="title" hasCustomPrompt="1"/>
          </p:nvPr>
        </p:nvSpPr>
        <p:spPr>
          <a:xfrm>
            <a:off x="320040" y="129541"/>
            <a:ext cx="11536680" cy="1165860"/>
          </a:xfrm>
          <a:solidFill>
            <a:schemeClr val="accent5"/>
          </a:solidFill>
          <a:ln>
            <a:solidFill>
              <a:schemeClr val="tx1"/>
            </a:solidFill>
          </a:ln>
        </p:spPr>
        <p:txBody>
          <a:bodyPr/>
          <a:lstStyle>
            <a:lvl1pPr>
              <a:defRPr b="1"/>
            </a:lvl1pPr>
          </a:lstStyle>
          <a:p>
            <a:r>
              <a:rPr lang="en-US" dirty="0"/>
              <a:t>Homework – on Class Charts</a:t>
            </a:r>
            <a:endParaRPr lang="en-GB" dirty="0"/>
          </a:p>
        </p:txBody>
      </p:sp>
    </p:spTree>
    <p:extLst>
      <p:ext uri="{BB962C8B-B14F-4D97-AF65-F5344CB8AC3E}">
        <p14:creationId xmlns:p14="http://schemas.microsoft.com/office/powerpoint/2010/main" val="4017625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3A084-0881-448B-BF18-80E9AF44CE8D}"/>
              </a:ext>
            </a:extLst>
          </p:cNvPr>
          <p:cNvSpPr>
            <a:spLocks noGrp="1"/>
          </p:cNvSpPr>
          <p:nvPr>
            <p:ph type="title"/>
          </p:nvPr>
        </p:nvSpPr>
        <p:spPr>
          <a:solidFill>
            <a:schemeClr val="accent1"/>
          </a:solidFill>
          <a:ln>
            <a:solidFill>
              <a:schemeClr val="tx1"/>
            </a:solidFill>
          </a:ln>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005984-FFA2-4336-8976-CDBE2963A45C}"/>
              </a:ext>
            </a:extLst>
          </p:cNvPr>
          <p:cNvSpPr>
            <a:spLocks noGrp="1"/>
          </p:cNvSpPr>
          <p:nvPr>
            <p:ph sz="half" idx="1"/>
          </p:nvPr>
        </p:nvSpPr>
        <p:spPr>
          <a:xfrm>
            <a:off x="335280" y="1641474"/>
            <a:ext cx="5699760" cy="5078730"/>
          </a:xfrm>
          <a:solidFill>
            <a:schemeClr val="accent2"/>
          </a:solidFill>
          <a:ln>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44A70417-6011-4C9D-AD09-2B8BC349C461}"/>
              </a:ext>
            </a:extLst>
          </p:cNvPr>
          <p:cNvSpPr>
            <a:spLocks noGrp="1"/>
          </p:cNvSpPr>
          <p:nvPr>
            <p:ph sz="half" idx="2"/>
          </p:nvPr>
        </p:nvSpPr>
        <p:spPr>
          <a:xfrm>
            <a:off x="6172200" y="1641474"/>
            <a:ext cx="5684520" cy="5078730"/>
          </a:xfrm>
          <a:solidFill>
            <a:schemeClr val="accent2"/>
          </a:solidFill>
          <a:ln>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7773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71CA26E-7D99-4E02-954D-F09300617DB9}"/>
              </a:ext>
            </a:extLst>
          </p:cNvPr>
          <p:cNvSpPr>
            <a:spLocks noGrp="1"/>
          </p:cNvSpPr>
          <p:nvPr>
            <p:ph type="dt" sz="half" idx="10"/>
          </p:nvPr>
        </p:nvSpPr>
        <p:spPr/>
        <p:txBody>
          <a:bodyPr/>
          <a:lstStyle/>
          <a:p>
            <a:fld id="{CD1AB31B-E9E2-4B9F-852B-9EE764C8E13E}" type="datetime4">
              <a:rPr lang="en-GB" smtClean="0"/>
              <a:t>31 October 2022</a:t>
            </a:fld>
            <a:endParaRPr lang="en-GB" dirty="0"/>
          </a:p>
        </p:txBody>
      </p:sp>
      <p:pic>
        <p:nvPicPr>
          <p:cNvPr id="5" name="Picture 4" descr="A close up of text on a white background&#10;&#10;Description automatically generated">
            <a:extLst>
              <a:ext uri="{FF2B5EF4-FFF2-40B4-BE49-F238E27FC236}">
                <a16:creationId xmlns:a16="http://schemas.microsoft.com/office/drawing/2014/main" id="{46B4AB21-F260-4E15-8951-B451B2AD9A5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1524000" y="0"/>
            <a:ext cx="9144000" cy="6858000"/>
          </a:xfrm>
          <a:prstGeom prst="rect">
            <a:avLst/>
          </a:prstGeom>
        </p:spPr>
      </p:pic>
    </p:spTree>
    <p:extLst>
      <p:ext uri="{BB962C8B-B14F-4D97-AF65-F5344CB8AC3E}">
        <p14:creationId xmlns:p14="http://schemas.microsoft.com/office/powerpoint/2010/main" val="2271479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ABDD2-7AD3-4F2B-BC16-26BD61C50B6E}"/>
              </a:ext>
            </a:extLst>
          </p:cNvPr>
          <p:cNvSpPr>
            <a:spLocks noGrp="1"/>
          </p:cNvSpPr>
          <p:nvPr>
            <p:ph type="title"/>
          </p:nvPr>
        </p:nvSpPr>
        <p:spPr>
          <a:xfrm>
            <a:off x="335280" y="136525"/>
            <a:ext cx="4312920" cy="1600200"/>
          </a:xfrm>
          <a:solidFill>
            <a:schemeClr val="accent1"/>
          </a:solidFill>
          <a:ln>
            <a:solidFill>
              <a:schemeClr val="tx1"/>
            </a:solidFill>
          </a:ln>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377BA4-194C-4AE4-B53D-88BE0C021BF9}"/>
              </a:ext>
            </a:extLst>
          </p:cNvPr>
          <p:cNvSpPr>
            <a:spLocks noGrp="1"/>
          </p:cNvSpPr>
          <p:nvPr>
            <p:ph type="pic" idx="1"/>
          </p:nvPr>
        </p:nvSpPr>
        <p:spPr>
          <a:xfrm>
            <a:off x="4802188" y="136525"/>
            <a:ext cx="7054532" cy="6583679"/>
          </a:xfrm>
          <a:ln>
            <a:solidFill>
              <a:schemeClr val="tx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a:extLst>
              <a:ext uri="{FF2B5EF4-FFF2-40B4-BE49-F238E27FC236}">
                <a16:creationId xmlns:a16="http://schemas.microsoft.com/office/drawing/2014/main" id="{CBABCFDA-D124-4A7E-8C2E-E2ECB6C73397}"/>
              </a:ext>
            </a:extLst>
          </p:cNvPr>
          <p:cNvSpPr>
            <a:spLocks noGrp="1"/>
          </p:cNvSpPr>
          <p:nvPr>
            <p:ph type="body" sz="half" idx="2"/>
          </p:nvPr>
        </p:nvSpPr>
        <p:spPr>
          <a:xfrm>
            <a:off x="335280" y="1889759"/>
            <a:ext cx="4312920" cy="4831715"/>
          </a:xfrm>
          <a:solidFill>
            <a:schemeClr val="accent2"/>
          </a:solidFill>
          <a:ln>
            <a:solidFill>
              <a:schemeClr val="tx1"/>
            </a:solidFill>
          </a:ln>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4895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723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76E1B4-DFCB-4D5A-80ED-2112D3B08AB5}"/>
              </a:ext>
            </a:extLst>
          </p:cNvPr>
          <p:cNvSpPr>
            <a:spLocks noGrp="1"/>
          </p:cNvSpPr>
          <p:nvPr>
            <p:ph type="title"/>
          </p:nvPr>
        </p:nvSpPr>
        <p:spPr>
          <a:xfrm>
            <a:off x="320040" y="129540"/>
            <a:ext cx="11536680" cy="1332547"/>
          </a:xfrm>
          <a:prstGeom prst="rect">
            <a:avLst/>
          </a:prstGeom>
        </p:spPr>
        <p:txBody>
          <a:bodyPr vert="horz" lIns="91440" tIns="45720" rIns="91440" bIns="45720" rtlCol="0" anchor="b">
            <a:normAutofit/>
          </a:bodyPr>
          <a:lstStyle/>
          <a:p>
            <a:r>
              <a:rPr lang="en-US" dirty="0"/>
              <a:t>Click to edit Master title</a:t>
            </a:r>
            <a:endParaRPr lang="en-GB" dirty="0"/>
          </a:p>
        </p:txBody>
      </p:sp>
      <p:sp>
        <p:nvSpPr>
          <p:cNvPr id="3" name="Text Placeholder 2">
            <a:extLst>
              <a:ext uri="{FF2B5EF4-FFF2-40B4-BE49-F238E27FC236}">
                <a16:creationId xmlns:a16="http://schemas.microsoft.com/office/drawing/2014/main" id="{4D3A9791-32FC-4B4F-BE9C-2D163A607C02}"/>
              </a:ext>
            </a:extLst>
          </p:cNvPr>
          <p:cNvSpPr>
            <a:spLocks noGrp="1"/>
          </p:cNvSpPr>
          <p:nvPr>
            <p:ph type="body" idx="1"/>
          </p:nvPr>
        </p:nvSpPr>
        <p:spPr>
          <a:xfrm>
            <a:off x="320039" y="1551303"/>
            <a:ext cx="11536681" cy="5168901"/>
          </a:xfrm>
          <a:prstGeom prst="rect">
            <a:avLst/>
          </a:prstGeom>
        </p:spPr>
        <p:txBody>
          <a:bodyPr vert="horz" wrap="square"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F1B2A2E9-A696-4FC4-861A-5D89560F2740}"/>
              </a:ext>
            </a:extLst>
          </p:cNvPr>
          <p:cNvSpPr>
            <a:spLocks noGrp="1"/>
          </p:cNvSpPr>
          <p:nvPr>
            <p:ph type="dt" sz="half" idx="2"/>
          </p:nvPr>
        </p:nvSpPr>
        <p:spPr>
          <a:xfrm>
            <a:off x="9113520" y="137796"/>
            <a:ext cx="2743200" cy="365125"/>
          </a:xfrm>
          <a:prstGeom prst="rect">
            <a:avLst/>
          </a:prstGeom>
        </p:spPr>
        <p:txBody>
          <a:bodyPr vert="horz" lIns="91440" tIns="45720" rIns="91440" bIns="45720" rtlCol="0" anchor="ctr"/>
          <a:lstStyle>
            <a:lvl1pPr algn="r">
              <a:defRPr sz="1800">
                <a:solidFill>
                  <a:schemeClr val="tx1"/>
                </a:solidFill>
              </a:defRPr>
            </a:lvl1pPr>
          </a:lstStyle>
          <a:p>
            <a:fld id="{CD1AB31B-E9E2-4B9F-852B-9EE764C8E13E}" type="datetime4">
              <a:rPr lang="en-GB" smtClean="0"/>
              <a:t>31 October 2022</a:t>
            </a:fld>
            <a:endParaRPr lang="en-GB" dirty="0"/>
          </a:p>
        </p:txBody>
      </p:sp>
    </p:spTree>
    <p:extLst>
      <p:ext uri="{BB962C8B-B14F-4D97-AF65-F5344CB8AC3E}">
        <p14:creationId xmlns:p14="http://schemas.microsoft.com/office/powerpoint/2010/main" val="3104681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54" r:id="rId5"/>
    <p:sldLayoutId id="2147483652" r:id="rId6"/>
    <p:sldLayoutId id="2147483662" r:id="rId7"/>
    <p:sldLayoutId id="2147483657" r:id="rId8"/>
    <p:sldLayoutId id="2147483655" r:id="rId9"/>
    <p:sldLayoutId id="2147483653" r:id="rId10"/>
    <p:sldLayoutId id="2147483656" r:id="rId11"/>
    <p:sldLayoutId id="2147483658" r:id="rId12"/>
    <p:sldLayoutId id="2147483659" r:id="rId13"/>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168275" indent="-168275" algn="l" defTabSz="914400" rtl="0" eaLnBrk="1" latinLnBrk="0" hangingPunct="1">
        <a:lnSpc>
          <a:spcPct val="100000"/>
        </a:lnSpc>
        <a:spcBef>
          <a:spcPts val="1000"/>
        </a:spcBef>
        <a:buFont typeface="Arial" panose="020B0604020202020204" pitchFamily="34" charset="0"/>
        <a:buChar char="•"/>
        <a:defRPr sz="2800" kern="1200">
          <a:ln>
            <a:solidFill>
              <a:schemeClr val="tx1"/>
            </a:solidFill>
          </a:ln>
          <a:solidFill>
            <a:schemeClr val="tx1"/>
          </a:solidFill>
          <a:latin typeface="+mn-lt"/>
          <a:ea typeface="+mn-ea"/>
          <a:cs typeface="+mn-cs"/>
        </a:defRPr>
      </a:lvl1pPr>
      <a:lvl2pPr marL="168275" indent="-168275" algn="l" defTabSz="914400" rtl="0" eaLnBrk="1" latinLnBrk="0" hangingPunct="1">
        <a:lnSpc>
          <a:spcPct val="100000"/>
        </a:lnSpc>
        <a:spcBef>
          <a:spcPts val="500"/>
        </a:spcBef>
        <a:buFont typeface="Arial" panose="020B0604020202020204" pitchFamily="34" charset="0"/>
        <a:buChar char="•"/>
        <a:defRPr sz="2800" kern="1200">
          <a:ln>
            <a:solidFill>
              <a:schemeClr val="tx1"/>
            </a:solidFill>
          </a:ln>
          <a:solidFill>
            <a:schemeClr val="tx1"/>
          </a:solidFill>
          <a:latin typeface="+mn-lt"/>
          <a:ea typeface="+mn-ea"/>
          <a:cs typeface="+mn-cs"/>
        </a:defRPr>
      </a:lvl2pPr>
      <a:lvl3pPr marL="168275" indent="-168275" algn="l" defTabSz="914400" rtl="0" eaLnBrk="1" latinLnBrk="0" hangingPunct="1">
        <a:lnSpc>
          <a:spcPct val="100000"/>
        </a:lnSpc>
        <a:spcBef>
          <a:spcPts val="500"/>
        </a:spcBef>
        <a:buFont typeface="Arial" panose="020B0604020202020204" pitchFamily="34" charset="0"/>
        <a:buChar char="•"/>
        <a:defRPr sz="2800" kern="1200">
          <a:ln>
            <a:solidFill>
              <a:schemeClr val="tx1"/>
            </a:solidFill>
          </a:ln>
          <a:solidFill>
            <a:schemeClr val="tx1"/>
          </a:solidFill>
          <a:latin typeface="+mn-lt"/>
          <a:ea typeface="+mn-ea"/>
          <a:cs typeface="+mn-cs"/>
        </a:defRPr>
      </a:lvl3pPr>
      <a:lvl4pPr marL="168275" indent="-168275" algn="l" defTabSz="914400" rtl="0" eaLnBrk="1" latinLnBrk="0" hangingPunct="1">
        <a:lnSpc>
          <a:spcPct val="100000"/>
        </a:lnSpc>
        <a:spcBef>
          <a:spcPts val="500"/>
        </a:spcBef>
        <a:buFont typeface="Arial" panose="020B0604020202020204" pitchFamily="34" charset="0"/>
        <a:buChar char="•"/>
        <a:defRPr sz="2800" kern="1200">
          <a:ln>
            <a:solidFill>
              <a:schemeClr val="tx1"/>
            </a:solidFill>
          </a:ln>
          <a:solidFill>
            <a:schemeClr val="tx1"/>
          </a:solidFill>
          <a:latin typeface="+mn-lt"/>
          <a:ea typeface="+mn-ea"/>
          <a:cs typeface="+mn-cs"/>
        </a:defRPr>
      </a:lvl4pPr>
      <a:lvl5pPr marL="168275" indent="-168275" algn="l" defTabSz="914400" rtl="0" eaLnBrk="1" latinLnBrk="0" hangingPunct="1">
        <a:lnSpc>
          <a:spcPct val="100000"/>
        </a:lnSpc>
        <a:spcBef>
          <a:spcPts val="500"/>
        </a:spcBef>
        <a:buFont typeface="Arial" panose="020B0604020202020204" pitchFamily="34" charset="0"/>
        <a:buChar char="•"/>
        <a:defRPr sz="2800" kern="1200">
          <a:ln>
            <a:solidFill>
              <a:schemeClr val="tx1"/>
            </a:solidFill>
          </a:ln>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47" userDrawn="1">
          <p15:clr>
            <a:srgbClr val="F26B43"/>
          </p15:clr>
        </p15:guide>
        <p15:guide id="2" pos="98" userDrawn="1">
          <p15:clr>
            <a:srgbClr val="F26B43"/>
          </p15:clr>
        </p15:guide>
        <p15:guide id="4" pos="7582" userDrawn="1">
          <p15:clr>
            <a:srgbClr val="F26B43"/>
          </p15:clr>
        </p15:guide>
        <p15:guide id="5" orient="horz" pos="73" userDrawn="1">
          <p15:clr>
            <a:srgbClr val="F26B43"/>
          </p15:clr>
        </p15:guide>
        <p15:guide id="6" orient="horz" pos="9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9.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9.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9.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9.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a:extLst>
              <a:ext uri="{FF2B5EF4-FFF2-40B4-BE49-F238E27FC236}">
                <a16:creationId xmlns:a16="http://schemas.microsoft.com/office/drawing/2014/main" id="{1E415521-00FA-43D2-8506-07C4471B3541}"/>
              </a:ext>
            </a:extLst>
          </p:cNvPr>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49933" y="964132"/>
            <a:ext cx="12235807" cy="5284219"/>
          </a:xfrm>
          <a:prstGeom prst="rect">
            <a:avLst/>
          </a:prstGeom>
          <a:noFill/>
          <a:extLst>
            <a:ext uri="{909E8E84-426E-40DD-AFC4-6F175D3DCCD1}">
              <a14:hiddenFill xmlns:a14="http://schemas.microsoft.com/office/drawing/2010/main">
                <a:solidFill>
                  <a:srgbClr val="FFFFFF"/>
                </a:solidFill>
              </a14:hiddenFill>
            </a:ext>
          </a:extLst>
        </p:spPr>
      </p:pic>
      <p:sp>
        <p:nvSpPr>
          <p:cNvPr id="47" name="Speech Bubble: Rectangle with Corners Rounded 46">
            <a:extLst>
              <a:ext uri="{FF2B5EF4-FFF2-40B4-BE49-F238E27FC236}">
                <a16:creationId xmlns:a16="http://schemas.microsoft.com/office/drawing/2014/main" id="{FEF09791-C5CF-4974-9779-1A9772439DA9}"/>
              </a:ext>
            </a:extLst>
          </p:cNvPr>
          <p:cNvSpPr/>
          <p:nvPr/>
        </p:nvSpPr>
        <p:spPr>
          <a:xfrm>
            <a:off x="213097" y="133811"/>
            <a:ext cx="1838570" cy="678539"/>
          </a:xfrm>
          <a:prstGeom prst="wedgeRoundRectCallout">
            <a:avLst>
              <a:gd name="adj1" fmla="val -24199"/>
              <a:gd name="adj2" fmla="val 59061"/>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Nature Sculpture</a:t>
            </a:r>
          </a:p>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Learn about Andy Goldsworthy and other environmental artists. Focus on a 6 different techniques using natural materials.</a:t>
            </a:r>
          </a:p>
        </p:txBody>
      </p:sp>
      <p:sp>
        <p:nvSpPr>
          <p:cNvPr id="48" name="Speech Bubble: Rectangle with Corners Rounded 47">
            <a:extLst>
              <a:ext uri="{FF2B5EF4-FFF2-40B4-BE49-F238E27FC236}">
                <a16:creationId xmlns:a16="http://schemas.microsoft.com/office/drawing/2014/main" id="{3653A540-708E-43F8-92CA-BD6EB78F00E6}"/>
              </a:ext>
            </a:extLst>
          </p:cNvPr>
          <p:cNvSpPr/>
          <p:nvPr/>
        </p:nvSpPr>
        <p:spPr>
          <a:xfrm>
            <a:off x="2112155" y="112269"/>
            <a:ext cx="2267579" cy="1541901"/>
          </a:xfrm>
          <a:prstGeom prst="wedgeRoundRectCallout">
            <a:avLst>
              <a:gd name="adj1" fmla="val -77659"/>
              <a:gd name="adj2" fmla="val 43813"/>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Landscape and Cityscape</a:t>
            </a:r>
          </a:p>
          <a:p>
            <a:r>
              <a:rPr lang="en-GB" sz="800" dirty="0">
                <a:solidFill>
                  <a:srgbClr val="000000"/>
                </a:solidFill>
                <a:latin typeface="Tahoma" panose="020B0604030504040204" pitchFamily="34" charset="0"/>
                <a:ea typeface="Tahoma" panose="020B0604030504040204" pitchFamily="34" charset="0"/>
                <a:cs typeface="Tahoma" panose="020B0604030504040204" pitchFamily="34" charset="0"/>
              </a:rPr>
              <a:t>Learn about the bright colours and bold brushstrokes used by the Impressionists, and other artists, when painting landscapes and cityscapes. Look at the similarities and differences  artists styles, looking at the colours, painting styles, settings, and times of day. Make paintings, drawings, and mosaic art, inspired by  Van Gogh, Monet and </a:t>
            </a:r>
            <a:r>
              <a:rPr lang="en-GB" sz="800" dirty="0" err="1">
                <a:solidFill>
                  <a:srgbClr val="000000"/>
                </a:solidFill>
                <a:latin typeface="Tahoma" panose="020B0604030504040204" pitchFamily="34" charset="0"/>
                <a:ea typeface="Tahoma" panose="020B0604030504040204" pitchFamily="34" charset="0"/>
                <a:cs typeface="Tahoma" panose="020B0604030504040204" pitchFamily="34" charset="0"/>
              </a:rPr>
              <a:t>Metzinger</a:t>
            </a:r>
            <a:r>
              <a:rPr lang="en-GB" sz="800" dirty="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0" name="Speech Bubble: Rectangle with Corners Rounded 49">
            <a:extLst>
              <a:ext uri="{FF2B5EF4-FFF2-40B4-BE49-F238E27FC236}">
                <a16:creationId xmlns:a16="http://schemas.microsoft.com/office/drawing/2014/main" id="{B362D227-27C6-41D3-814F-7723C334E103}"/>
              </a:ext>
            </a:extLst>
          </p:cNvPr>
          <p:cNvSpPr/>
          <p:nvPr/>
        </p:nvSpPr>
        <p:spPr>
          <a:xfrm>
            <a:off x="6754347" y="230519"/>
            <a:ext cx="1895465" cy="846933"/>
          </a:xfrm>
          <a:prstGeom prst="wedgeRoundRectCallout">
            <a:avLst>
              <a:gd name="adj1" fmla="val -53532"/>
              <a:gd name="adj2" fmla="val 81304"/>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Portraits</a:t>
            </a:r>
          </a:p>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Explore work of Picasso, Klee, Matisse and Warhol and create artwork inspired by them using variety of media.</a:t>
            </a:r>
            <a:endParaRPr lang="en-GB" sz="9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1" name="Speech Bubble: Rectangle with Corners Rounded 50">
            <a:extLst>
              <a:ext uri="{FF2B5EF4-FFF2-40B4-BE49-F238E27FC236}">
                <a16:creationId xmlns:a16="http://schemas.microsoft.com/office/drawing/2014/main" id="{97EA883B-C814-40C7-B6B4-F55D7AFFF3A8}"/>
              </a:ext>
            </a:extLst>
          </p:cNvPr>
          <p:cNvSpPr/>
          <p:nvPr/>
        </p:nvSpPr>
        <p:spPr>
          <a:xfrm>
            <a:off x="6672568" y="1425826"/>
            <a:ext cx="2059022" cy="1050577"/>
          </a:xfrm>
          <a:prstGeom prst="wedgeRoundRectCallout">
            <a:avLst>
              <a:gd name="adj1" fmla="val -59561"/>
              <a:gd name="adj2" fmla="val -32203"/>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L.S. Lowry </a:t>
            </a:r>
          </a:p>
          <a:p>
            <a:r>
              <a:rPr lang="en-GB" sz="900" dirty="0">
                <a:solidFill>
                  <a:schemeClr val="tx1"/>
                </a:solidFill>
                <a:latin typeface="Tahoma" panose="020B0604030504040204" pitchFamily="34" charset="0"/>
                <a:ea typeface="Tahoma" panose="020B0604030504040204" pitchFamily="34" charset="0"/>
                <a:cs typeface="Tahoma" panose="020B0604030504040204" pitchFamily="34" charset="0"/>
              </a:rPr>
              <a:t>Explore the life of this artist and learn about the industrial landscape that inspired him. Use knowledge and skills to create a multimedia collage in the style of the artist.</a:t>
            </a:r>
          </a:p>
          <a:p>
            <a:endParaRPr lang="en-GB" sz="8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GB" sz="8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3" name="Speech Bubble: Rectangle with Corners Rounded 52">
            <a:extLst>
              <a:ext uri="{FF2B5EF4-FFF2-40B4-BE49-F238E27FC236}">
                <a16:creationId xmlns:a16="http://schemas.microsoft.com/office/drawing/2014/main" id="{19388088-33B1-4EB8-9DE2-A93E9354354C}"/>
              </a:ext>
            </a:extLst>
          </p:cNvPr>
          <p:cNvSpPr/>
          <p:nvPr/>
        </p:nvSpPr>
        <p:spPr>
          <a:xfrm>
            <a:off x="2834584" y="2691603"/>
            <a:ext cx="2006640" cy="1784962"/>
          </a:xfrm>
          <a:prstGeom prst="wedgeRoundRectCallout">
            <a:avLst>
              <a:gd name="adj1" fmla="val 66026"/>
              <a:gd name="adj2" fmla="val -12699"/>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British Artists</a:t>
            </a:r>
          </a:p>
          <a:p>
            <a:r>
              <a:rPr lang="en-GB" sz="800" dirty="0">
                <a:solidFill>
                  <a:srgbClr val="1C1C1C"/>
                </a:solidFill>
                <a:latin typeface="Tahoma" panose="020B0604030504040204" pitchFamily="34" charset="0"/>
                <a:ea typeface="Tahoma" panose="020B0604030504040204" pitchFamily="34" charset="0"/>
                <a:cs typeface="Tahoma" panose="020B0604030504040204" pitchFamily="34" charset="0"/>
              </a:rPr>
              <a:t>Children will learn  to use a range of media to  create portraits:, ‘sensory’ boxes,   abstract ‘cut ups’, tell stories in pictures and write memory postcards to create quality artwork that shows progression in skills. They will have the opportunity to explore the work of British artists Thomas Gainsborough, Lucian Freud, Howard Hodgkin, Anish Kapoor, Paula </a:t>
            </a:r>
            <a:r>
              <a:rPr lang="en-GB" sz="800" dirty="0" err="1">
                <a:solidFill>
                  <a:srgbClr val="1C1C1C"/>
                </a:solidFill>
                <a:latin typeface="Tahoma" panose="020B0604030504040204" pitchFamily="34" charset="0"/>
                <a:ea typeface="Tahoma" panose="020B0604030504040204" pitchFamily="34" charset="0"/>
                <a:cs typeface="Tahoma" panose="020B0604030504040204" pitchFamily="34" charset="0"/>
              </a:rPr>
              <a:t>Rego</a:t>
            </a:r>
            <a:r>
              <a:rPr lang="en-GB" sz="800" dirty="0">
                <a:solidFill>
                  <a:srgbClr val="1C1C1C"/>
                </a:solidFill>
                <a:latin typeface="Tahoma" panose="020B0604030504040204" pitchFamily="34" charset="0"/>
                <a:ea typeface="Tahoma" panose="020B0604030504040204" pitchFamily="34" charset="0"/>
                <a:cs typeface="Tahoma" panose="020B0604030504040204" pitchFamily="34" charset="0"/>
              </a:rPr>
              <a:t> and Sonia Boyce.</a:t>
            </a:r>
            <a:endParaRPr lang="en-GB" sz="800" dirty="0">
              <a:latin typeface="Tahoma" panose="020B0604030504040204" pitchFamily="34" charset="0"/>
              <a:ea typeface="Tahoma" panose="020B0604030504040204" pitchFamily="34" charset="0"/>
              <a:cs typeface="Tahoma" panose="020B0604030504040204" pitchFamily="34" charset="0"/>
            </a:endParaRPr>
          </a:p>
          <a:p>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4" name="Speech Bubble: Rectangle with Corners Rounded 53">
            <a:extLst>
              <a:ext uri="{FF2B5EF4-FFF2-40B4-BE49-F238E27FC236}">
                <a16:creationId xmlns:a16="http://schemas.microsoft.com/office/drawing/2014/main" id="{01A8C8DB-99FC-4022-9E65-9943E9732110}"/>
              </a:ext>
            </a:extLst>
          </p:cNvPr>
          <p:cNvSpPr/>
          <p:nvPr/>
        </p:nvSpPr>
        <p:spPr>
          <a:xfrm>
            <a:off x="373542" y="3522001"/>
            <a:ext cx="1678125" cy="1172160"/>
          </a:xfrm>
          <a:prstGeom prst="wedgeRoundRectCallout">
            <a:avLst>
              <a:gd name="adj1" fmla="val 65492"/>
              <a:gd name="adj2" fmla="val 29894"/>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Wildlife – Birds</a:t>
            </a:r>
          </a:p>
          <a:p>
            <a:r>
              <a:rPr lang="en-GB" sz="800" dirty="0">
                <a:solidFill>
                  <a:srgbClr val="1C1C1C"/>
                </a:solidFill>
                <a:latin typeface="Tahoma" panose="020B0604030504040204" pitchFamily="34" charset="0"/>
                <a:ea typeface="Tahoma" panose="020B0604030504040204" pitchFamily="34" charset="0"/>
                <a:cs typeface="Tahoma" panose="020B0604030504040204" pitchFamily="34" charset="0"/>
              </a:rPr>
              <a:t>Children will develop their skills in pencil and printing and make clay tiles and models. They  will  explore the work of the sculptor, Brancusi and   paper designer, Richard Sweeney.  </a:t>
            </a:r>
            <a:endParaRPr lang="en-GB" sz="800" dirty="0">
              <a:latin typeface="Tahoma" panose="020B0604030504040204" pitchFamily="34" charset="0"/>
              <a:ea typeface="Tahoma" panose="020B0604030504040204" pitchFamily="34" charset="0"/>
              <a:cs typeface="Tahoma" panose="020B0604030504040204" pitchFamily="34" charset="0"/>
            </a:endParaRPr>
          </a:p>
          <a:p>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5" name="Speech Bubble: Rectangle with Corners Rounded 54">
            <a:extLst>
              <a:ext uri="{FF2B5EF4-FFF2-40B4-BE49-F238E27FC236}">
                <a16:creationId xmlns:a16="http://schemas.microsoft.com/office/drawing/2014/main" id="{F943FA77-D0C6-43BC-9BD8-8591B5898B65}"/>
              </a:ext>
            </a:extLst>
          </p:cNvPr>
          <p:cNvSpPr/>
          <p:nvPr/>
        </p:nvSpPr>
        <p:spPr>
          <a:xfrm>
            <a:off x="8411689" y="2692935"/>
            <a:ext cx="2006640" cy="952154"/>
          </a:xfrm>
          <a:prstGeom prst="wedgeRoundRectCallout">
            <a:avLst>
              <a:gd name="adj1" fmla="val -1981"/>
              <a:gd name="adj2" fmla="val -74622"/>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800" b="1" dirty="0">
                <a:solidFill>
                  <a:schemeClr val="tx1"/>
                </a:solidFill>
                <a:latin typeface="Tahoma" panose="020B0604030504040204" pitchFamily="34" charset="0"/>
                <a:ea typeface="Tahoma" panose="020B0604030504040204" pitchFamily="34" charset="0"/>
                <a:cs typeface="Tahoma" panose="020B0604030504040204" pitchFamily="34" charset="0"/>
              </a:rPr>
              <a:t> </a:t>
            </a:r>
          </a:p>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Plants and Flowers</a:t>
            </a:r>
          </a:p>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Children learn how to use pencil, colour, </a:t>
            </a:r>
            <a:r>
              <a:rPr lang="en-GB" sz="800" dirty="0" err="1">
                <a:solidFill>
                  <a:schemeClr val="tx1"/>
                </a:solidFill>
                <a:latin typeface="Tahoma" panose="020B0604030504040204" pitchFamily="34" charset="0"/>
                <a:ea typeface="Tahoma" panose="020B0604030504040204" pitchFamily="34" charset="0"/>
                <a:cs typeface="Tahoma" panose="020B0604030504040204" pitchFamily="34" charset="0"/>
              </a:rPr>
              <a:t>Hapa</a:t>
            </a:r>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GB" sz="800" dirty="0" err="1">
                <a:solidFill>
                  <a:schemeClr val="tx1"/>
                </a:solidFill>
                <a:latin typeface="Tahoma" panose="020B0604030504040204" pitchFamily="34" charset="0"/>
                <a:ea typeface="Tahoma" panose="020B0604030504040204" pitchFamily="34" charset="0"/>
                <a:cs typeface="Tahoma" panose="020B0604030504040204" pitchFamily="34" charset="0"/>
              </a:rPr>
              <a:t>Zome</a:t>
            </a:r>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 printing, sculpture and paper modelling.  They have the opportunity to explore the work of India Flint, Alexander Calder, David Oliveira and Henri Rousseau. </a:t>
            </a:r>
          </a:p>
          <a:p>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7" name="Speech Bubble: Rectangle with Corners Rounded 56">
            <a:extLst>
              <a:ext uri="{FF2B5EF4-FFF2-40B4-BE49-F238E27FC236}">
                <a16:creationId xmlns:a16="http://schemas.microsoft.com/office/drawing/2014/main" id="{51205A72-46ED-4CAA-AB72-93A90391DCC3}"/>
              </a:ext>
            </a:extLst>
          </p:cNvPr>
          <p:cNvSpPr/>
          <p:nvPr/>
        </p:nvSpPr>
        <p:spPr>
          <a:xfrm>
            <a:off x="9034863" y="279258"/>
            <a:ext cx="1895465" cy="1102986"/>
          </a:xfrm>
          <a:prstGeom prst="wedgeRoundRectCallout">
            <a:avLst>
              <a:gd name="adj1" fmla="val -17879"/>
              <a:gd name="adj2" fmla="val 74121"/>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Fruit and Vegetables</a:t>
            </a:r>
          </a:p>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Children use pencil, colour, paint, clay peppers and textiles to create  art pieces inspired by the work of   designer, Carl Warner, textile artist, Michael Brennand-Wood and Italian painter, Caravaggio. </a:t>
            </a:r>
          </a:p>
          <a:p>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8" name="Speech Bubble: Rectangle with Corners Rounded 57">
            <a:extLst>
              <a:ext uri="{FF2B5EF4-FFF2-40B4-BE49-F238E27FC236}">
                <a16:creationId xmlns:a16="http://schemas.microsoft.com/office/drawing/2014/main" id="{DF900E7F-0A3F-40EB-9782-9BCA56156022}"/>
              </a:ext>
            </a:extLst>
          </p:cNvPr>
          <p:cNvSpPr/>
          <p:nvPr/>
        </p:nvSpPr>
        <p:spPr>
          <a:xfrm>
            <a:off x="10418329" y="1425826"/>
            <a:ext cx="1669319" cy="1225913"/>
          </a:xfrm>
          <a:prstGeom prst="wedgeRoundRectCallout">
            <a:avLst>
              <a:gd name="adj1" fmla="val -62554"/>
              <a:gd name="adj2" fmla="val -5827"/>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800" b="1" dirty="0">
                <a:solidFill>
                  <a:schemeClr val="tx1"/>
                </a:solidFill>
                <a:latin typeface="Tahoma" panose="020B0604030504040204" pitchFamily="34" charset="0"/>
                <a:ea typeface="Tahoma" panose="020B0604030504040204" pitchFamily="34" charset="0"/>
                <a:cs typeface="Tahoma" panose="020B0604030504040204" pitchFamily="34" charset="0"/>
              </a:rPr>
              <a:t> </a:t>
            </a:r>
          </a:p>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Ancient Egypt</a:t>
            </a:r>
          </a:p>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Children use  pencil, pen and charcoal, and </a:t>
            </a:r>
          </a:p>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make clay faces and model in paper and papier </a:t>
            </a:r>
            <a:r>
              <a:rPr lang="en-GB" sz="800" dirty="0" err="1">
                <a:solidFill>
                  <a:schemeClr val="tx1"/>
                </a:solidFill>
                <a:latin typeface="Tahoma" panose="020B0604030504040204" pitchFamily="34" charset="0"/>
                <a:ea typeface="Tahoma" panose="020B0604030504040204" pitchFamily="34" charset="0"/>
                <a:cs typeface="Tahoma" panose="020B0604030504040204" pitchFamily="34" charset="0"/>
              </a:rPr>
              <a:t>mache</a:t>
            </a:r>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 .They have the opportunity to explore the work of Leger, Hockney and a photograph taken by Man Ray. </a:t>
            </a:r>
          </a:p>
          <a:p>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9" name="Speech Bubble: Rectangle with Corners Rounded 58">
            <a:extLst>
              <a:ext uri="{FF2B5EF4-FFF2-40B4-BE49-F238E27FC236}">
                <a16:creationId xmlns:a16="http://schemas.microsoft.com/office/drawing/2014/main" id="{AC001398-55C7-4B4A-B1E9-043462159BAE}"/>
              </a:ext>
            </a:extLst>
          </p:cNvPr>
          <p:cNvSpPr/>
          <p:nvPr/>
        </p:nvSpPr>
        <p:spPr>
          <a:xfrm>
            <a:off x="149112" y="5209095"/>
            <a:ext cx="1956042" cy="1136507"/>
          </a:xfrm>
          <a:prstGeom prst="wedgeRoundRectCallout">
            <a:avLst>
              <a:gd name="adj1" fmla="val 61251"/>
              <a:gd name="adj2" fmla="val -37931"/>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European Artists</a:t>
            </a:r>
          </a:p>
          <a:p>
            <a:r>
              <a:rPr lang="en-GB" sz="800" dirty="0">
                <a:solidFill>
                  <a:srgbClr val="1C1C1C"/>
                </a:solidFill>
                <a:latin typeface="Tahoma" panose="020B0604030504040204" pitchFamily="34" charset="0"/>
                <a:ea typeface="Tahoma" panose="020B0604030504040204" pitchFamily="34" charset="0"/>
                <a:cs typeface="Tahoma" panose="020B0604030504040204" pitchFamily="34" charset="0"/>
              </a:rPr>
              <a:t>The children have the opportunity to explore the work of European artists Anselm Kiefer, Michelangelo, Salvador Dali and Rembrandt, architect Le Corbusier and designer Coco Chanel.</a:t>
            </a:r>
            <a:endParaRPr lang="en-GB" sz="800" dirty="0">
              <a:latin typeface="Tahoma" panose="020B0604030504040204" pitchFamily="34" charset="0"/>
              <a:ea typeface="Tahoma" panose="020B0604030504040204" pitchFamily="34" charset="0"/>
              <a:cs typeface="Tahoma" panose="020B0604030504040204" pitchFamily="34" charset="0"/>
            </a:endParaRPr>
          </a:p>
          <a:p>
            <a:endParaRPr lang="en-GB" sz="9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0" name="Speech Bubble: Rectangle with Corners Rounded 59">
            <a:extLst>
              <a:ext uri="{FF2B5EF4-FFF2-40B4-BE49-F238E27FC236}">
                <a16:creationId xmlns:a16="http://schemas.microsoft.com/office/drawing/2014/main" id="{C22ACD84-2AEE-40BB-BAA5-8CD8A6749BA2}"/>
              </a:ext>
            </a:extLst>
          </p:cNvPr>
          <p:cNvSpPr/>
          <p:nvPr/>
        </p:nvSpPr>
        <p:spPr>
          <a:xfrm>
            <a:off x="2811220" y="5466111"/>
            <a:ext cx="2662326" cy="982744"/>
          </a:xfrm>
          <a:prstGeom prst="wedgeRoundRectCallout">
            <a:avLst>
              <a:gd name="adj1" fmla="val -37889"/>
              <a:gd name="adj2" fmla="val -69470"/>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Landscapes</a:t>
            </a:r>
          </a:p>
          <a:p>
            <a:r>
              <a:rPr lang="en-GB" sz="800" dirty="0">
                <a:solidFill>
                  <a:srgbClr val="353535"/>
                </a:solidFill>
                <a:latin typeface="Tahoma" panose="020B0604030504040204" pitchFamily="34" charset="0"/>
                <a:ea typeface="Tahoma" panose="020B0604030504040204" pitchFamily="34" charset="0"/>
                <a:cs typeface="Tahoma" panose="020B0604030504040204" pitchFamily="34" charset="0"/>
              </a:rPr>
              <a:t>Children use viewfinder to find interesting features and views of a local area, then go on to study the work of some of the most famous landscape artists and how they use perspective to give a sense of depth to their work.</a:t>
            </a:r>
            <a:endParaRPr lang="en-GB" sz="800" dirty="0">
              <a:latin typeface="Tahoma" panose="020B0604030504040204" pitchFamily="34" charset="0"/>
              <a:ea typeface="Tahoma" panose="020B0604030504040204" pitchFamily="34" charset="0"/>
              <a:cs typeface="Tahoma" panose="020B0604030504040204" pitchFamily="34" charset="0"/>
            </a:endParaRPr>
          </a:p>
          <a:p>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1" name="Speech Bubble: Rectangle with Corners Rounded 60">
            <a:extLst>
              <a:ext uri="{FF2B5EF4-FFF2-40B4-BE49-F238E27FC236}">
                <a16:creationId xmlns:a16="http://schemas.microsoft.com/office/drawing/2014/main" id="{EACCE0A4-1707-4844-A211-820180249C4E}"/>
              </a:ext>
            </a:extLst>
          </p:cNvPr>
          <p:cNvSpPr/>
          <p:nvPr/>
        </p:nvSpPr>
        <p:spPr>
          <a:xfrm>
            <a:off x="4684730" y="4358969"/>
            <a:ext cx="1740107" cy="1048655"/>
          </a:xfrm>
          <a:prstGeom prst="wedgeRoundRectCallout">
            <a:avLst>
              <a:gd name="adj1" fmla="val -7304"/>
              <a:gd name="adj2" fmla="val -71129"/>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Seaside</a:t>
            </a:r>
          </a:p>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Children will learn how to use pen and colour, print, weave and make lanterns.  They will have the opportunity to explore the work of artists Alfred Wallis and Hokusai.</a:t>
            </a:r>
          </a:p>
          <a:p>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2" name="Speech Bubble: Rectangle with Corners Rounded 61">
            <a:extLst>
              <a:ext uri="{FF2B5EF4-FFF2-40B4-BE49-F238E27FC236}">
                <a16:creationId xmlns:a16="http://schemas.microsoft.com/office/drawing/2014/main" id="{A79F13CF-D4E6-4141-9728-C222703D2FC9}"/>
              </a:ext>
            </a:extLst>
          </p:cNvPr>
          <p:cNvSpPr/>
          <p:nvPr/>
        </p:nvSpPr>
        <p:spPr>
          <a:xfrm>
            <a:off x="6818588" y="4284435"/>
            <a:ext cx="1919360" cy="928034"/>
          </a:xfrm>
          <a:prstGeom prst="wedgeRoundRectCallout">
            <a:avLst>
              <a:gd name="adj1" fmla="val 52746"/>
              <a:gd name="adj2" fmla="val 68466"/>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Portraits</a:t>
            </a:r>
            <a:r>
              <a:rPr lang="en-GB" sz="900" dirty="0">
                <a:solidFill>
                  <a:schemeClr val="tx1"/>
                </a:solidFill>
                <a:latin typeface="Tahoma" panose="020B0604030504040204" pitchFamily="34" charset="0"/>
                <a:ea typeface="Tahoma" panose="020B0604030504040204" pitchFamily="34" charset="0"/>
                <a:cs typeface="Tahoma" panose="020B0604030504040204" pitchFamily="34" charset="0"/>
              </a:rPr>
              <a:t>: proportions, shading, pencil, oil crayons &amp; ready-mix paint mixing – Van Gogh self portrait and portrait of Carl Linnaeus (Science link)</a:t>
            </a:r>
          </a:p>
          <a:p>
            <a:endPar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3" name="Speech Bubble: Rectangle with Corners Rounded 62">
            <a:extLst>
              <a:ext uri="{FF2B5EF4-FFF2-40B4-BE49-F238E27FC236}">
                <a16:creationId xmlns:a16="http://schemas.microsoft.com/office/drawing/2014/main" id="{2FA41E68-0A82-4EB0-974E-0B9FD4FAC59A}"/>
              </a:ext>
            </a:extLst>
          </p:cNvPr>
          <p:cNvSpPr/>
          <p:nvPr/>
        </p:nvSpPr>
        <p:spPr>
          <a:xfrm>
            <a:off x="8897282" y="3764304"/>
            <a:ext cx="1531563" cy="1424522"/>
          </a:xfrm>
          <a:prstGeom prst="wedgeRoundRectCallout">
            <a:avLst>
              <a:gd name="adj1" fmla="val -28267"/>
              <a:gd name="adj2" fmla="val 60402"/>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Impressionism</a:t>
            </a:r>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 inspired art. Art movement &amp; examples of pictures and artists. Own versions inspired by Seurat or Monet. Water colour paint and oil pastels, river based subject – link with Geography Rivers project</a:t>
            </a:r>
          </a:p>
        </p:txBody>
      </p:sp>
      <p:sp>
        <p:nvSpPr>
          <p:cNvPr id="70" name="Speech Bubble: Rectangle with Corners Rounded 69">
            <a:extLst>
              <a:ext uri="{FF2B5EF4-FFF2-40B4-BE49-F238E27FC236}">
                <a16:creationId xmlns:a16="http://schemas.microsoft.com/office/drawing/2014/main" id="{261D3833-99AF-48E8-AC5A-3D24C216E28D}"/>
              </a:ext>
            </a:extLst>
          </p:cNvPr>
          <p:cNvSpPr/>
          <p:nvPr/>
        </p:nvSpPr>
        <p:spPr>
          <a:xfrm>
            <a:off x="10496345" y="4347879"/>
            <a:ext cx="1531564" cy="1632831"/>
          </a:xfrm>
          <a:prstGeom prst="wedgeRoundRectCallout">
            <a:avLst>
              <a:gd name="adj1" fmla="val -79589"/>
              <a:gd name="adj2" fmla="val 29412"/>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Mythical beasts</a:t>
            </a:r>
            <a:r>
              <a:rPr lang="en-GB" sz="9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pencil drawing of birds, then mammals , focus on shape &amp; proportion. Creation of own mythical beast combining real animals, &gt; finished piece in chalk pastels = illustration in Wizard Worlds writing project.</a:t>
            </a:r>
          </a:p>
        </p:txBody>
      </p:sp>
      <p:sp>
        <p:nvSpPr>
          <p:cNvPr id="71" name="Speech Bubble: Rectangle with Corners Rounded 70">
            <a:extLst>
              <a:ext uri="{FF2B5EF4-FFF2-40B4-BE49-F238E27FC236}">
                <a16:creationId xmlns:a16="http://schemas.microsoft.com/office/drawing/2014/main" id="{29E41924-1155-4036-86D3-69D36DAA4407}"/>
              </a:ext>
            </a:extLst>
          </p:cNvPr>
          <p:cNvSpPr/>
          <p:nvPr/>
        </p:nvSpPr>
        <p:spPr>
          <a:xfrm>
            <a:off x="4527105" y="173463"/>
            <a:ext cx="1838570" cy="807455"/>
          </a:xfrm>
          <a:prstGeom prst="wedgeRoundRectCallout">
            <a:avLst>
              <a:gd name="adj1" fmla="val -5179"/>
              <a:gd name="adj2" fmla="val 74382"/>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Colour Chaos!</a:t>
            </a:r>
          </a:p>
          <a:p>
            <a:r>
              <a:rPr lang="en-GB" sz="800" dirty="0" err="1">
                <a:solidFill>
                  <a:schemeClr val="tx1"/>
                </a:solidFill>
                <a:latin typeface="Tahoma" panose="020B0604030504040204" pitchFamily="34" charset="0"/>
                <a:ea typeface="Tahoma" panose="020B0604030504040204" pitchFamily="34" charset="0"/>
                <a:cs typeface="Tahoma" panose="020B0604030504040204" pitchFamily="34" charset="0"/>
              </a:rPr>
              <a:t>Choose,use</a:t>
            </a:r>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 and mix colours to create art work and progress skills. Explore life and work of six key abstract artists. Working primarily in paint.</a:t>
            </a:r>
          </a:p>
        </p:txBody>
      </p:sp>
      <p:sp>
        <p:nvSpPr>
          <p:cNvPr id="2" name="TextBox 1"/>
          <p:cNvSpPr txBox="1"/>
          <p:nvPr/>
        </p:nvSpPr>
        <p:spPr>
          <a:xfrm>
            <a:off x="6528244" y="6402127"/>
            <a:ext cx="7001875" cy="338554"/>
          </a:xfrm>
          <a:prstGeom prst="rect">
            <a:avLst/>
          </a:prstGeom>
          <a:noFill/>
        </p:spPr>
        <p:txBody>
          <a:bodyPr wrap="square" rtlCol="0">
            <a:spAutoFit/>
          </a:bodyPr>
          <a:lstStyle/>
          <a:p>
            <a:r>
              <a:rPr lang="en-GB" sz="900" b="1" dirty="0">
                <a:latin typeface="Tahoma" panose="020B0604030504040204" pitchFamily="34" charset="0"/>
                <a:ea typeface="Tahoma" panose="020B0604030504040204" pitchFamily="34" charset="0"/>
                <a:cs typeface="Tahoma" panose="020B0604030504040204" pitchFamily="34" charset="0"/>
              </a:rPr>
              <a:t>Bledlow Ridge Curriculum </a:t>
            </a:r>
            <a:r>
              <a:rPr lang="en-GB" sz="1600" b="1" dirty="0">
                <a:latin typeface="Tahoma" panose="020B0604030504040204" pitchFamily="34" charset="0"/>
                <a:ea typeface="Tahoma" panose="020B0604030504040204" pitchFamily="34" charset="0"/>
                <a:cs typeface="Tahoma" panose="020B0604030504040204" pitchFamily="34" charset="0"/>
              </a:rPr>
              <a:t>Road Map </a:t>
            </a:r>
            <a:r>
              <a:rPr lang="en-GB" sz="1600" b="1">
                <a:latin typeface="Tahoma" panose="020B0604030504040204" pitchFamily="34" charset="0"/>
                <a:ea typeface="Tahoma" panose="020B0604030504040204" pitchFamily="34" charset="0"/>
                <a:cs typeface="Tahoma" panose="020B0604030504040204" pitchFamily="34" charset="0"/>
              </a:rPr>
              <a:t>- Art</a:t>
            </a:r>
            <a:endParaRPr lang="en-GB" sz="1600" b="1" dirty="0">
              <a:latin typeface="Tahoma" panose="020B0604030504040204" pitchFamily="34" charset="0"/>
              <a:ea typeface="Tahoma" panose="020B0604030504040204" pitchFamily="34" charset="0"/>
              <a:cs typeface="Tahoma" panose="020B0604030504040204" pitchFamily="34" charset="0"/>
            </a:endParaRPr>
          </a:p>
        </p:txBody>
      </p:sp>
      <p:sp>
        <p:nvSpPr>
          <p:cNvPr id="6" name="Oval 5"/>
          <p:cNvSpPr/>
          <p:nvPr/>
        </p:nvSpPr>
        <p:spPr>
          <a:xfrm>
            <a:off x="416107" y="935821"/>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2" name="Oval 51"/>
          <p:cNvSpPr/>
          <p:nvPr/>
        </p:nvSpPr>
        <p:spPr>
          <a:xfrm>
            <a:off x="526791" y="1018013"/>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7" name="TextBox 6"/>
          <p:cNvSpPr txBox="1"/>
          <p:nvPr/>
        </p:nvSpPr>
        <p:spPr>
          <a:xfrm>
            <a:off x="610263" y="1047144"/>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One</a:t>
            </a:r>
          </a:p>
        </p:txBody>
      </p:sp>
      <p:sp>
        <p:nvSpPr>
          <p:cNvPr id="64" name="Oval 63"/>
          <p:cNvSpPr/>
          <p:nvPr/>
        </p:nvSpPr>
        <p:spPr>
          <a:xfrm>
            <a:off x="5480787" y="962664"/>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68" name="Oval 67"/>
          <p:cNvSpPr/>
          <p:nvPr/>
        </p:nvSpPr>
        <p:spPr>
          <a:xfrm>
            <a:off x="5609896" y="1071172"/>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72" name="TextBox 71"/>
          <p:cNvSpPr txBox="1"/>
          <p:nvPr/>
        </p:nvSpPr>
        <p:spPr>
          <a:xfrm>
            <a:off x="5595434" y="1113948"/>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Two</a:t>
            </a:r>
          </a:p>
        </p:txBody>
      </p:sp>
      <p:grpSp>
        <p:nvGrpSpPr>
          <p:cNvPr id="4" name="Group 3"/>
          <p:cNvGrpSpPr/>
          <p:nvPr/>
        </p:nvGrpSpPr>
        <p:grpSpPr>
          <a:xfrm>
            <a:off x="9308501" y="1654170"/>
            <a:ext cx="965765" cy="952154"/>
            <a:chOff x="9428255" y="2067633"/>
            <a:chExt cx="965765" cy="952154"/>
          </a:xfrm>
        </p:grpSpPr>
        <p:sp>
          <p:nvSpPr>
            <p:cNvPr id="77" name="Oval 76"/>
            <p:cNvSpPr/>
            <p:nvPr/>
          </p:nvSpPr>
          <p:spPr>
            <a:xfrm>
              <a:off x="9428255" y="2067633"/>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78" name="Oval 77"/>
            <p:cNvSpPr/>
            <p:nvPr/>
          </p:nvSpPr>
          <p:spPr>
            <a:xfrm>
              <a:off x="9557364" y="2176141"/>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79" name="TextBox 78"/>
            <p:cNvSpPr txBox="1"/>
            <p:nvPr/>
          </p:nvSpPr>
          <p:spPr>
            <a:xfrm>
              <a:off x="9557364" y="2231288"/>
              <a:ext cx="751396" cy="615553"/>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a:t>
              </a:r>
              <a:r>
                <a:rPr lang="en-GB" sz="1600" dirty="0">
                  <a:latin typeface="Tahoma" panose="020B0604030504040204" pitchFamily="34" charset="0"/>
                  <a:ea typeface="Tahoma" panose="020B0604030504040204" pitchFamily="34" charset="0"/>
                  <a:cs typeface="Tahoma" panose="020B0604030504040204" pitchFamily="34" charset="0"/>
                </a:rPr>
                <a:t>Three</a:t>
              </a:r>
            </a:p>
          </p:txBody>
        </p:sp>
      </p:grpSp>
      <p:sp>
        <p:nvSpPr>
          <p:cNvPr id="80" name="Oval 79"/>
          <p:cNvSpPr/>
          <p:nvPr/>
        </p:nvSpPr>
        <p:spPr>
          <a:xfrm>
            <a:off x="5158202" y="3206313"/>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1" name="Oval 80"/>
          <p:cNvSpPr/>
          <p:nvPr/>
        </p:nvSpPr>
        <p:spPr>
          <a:xfrm>
            <a:off x="5242326" y="3296567"/>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2" name="TextBox 81"/>
          <p:cNvSpPr txBox="1"/>
          <p:nvPr/>
        </p:nvSpPr>
        <p:spPr>
          <a:xfrm>
            <a:off x="5291178" y="3345201"/>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Four</a:t>
            </a:r>
          </a:p>
        </p:txBody>
      </p:sp>
      <p:sp>
        <p:nvSpPr>
          <p:cNvPr id="83" name="Oval 82"/>
          <p:cNvSpPr/>
          <p:nvPr/>
        </p:nvSpPr>
        <p:spPr>
          <a:xfrm>
            <a:off x="8954193" y="5361178"/>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4" name="Oval 83"/>
          <p:cNvSpPr/>
          <p:nvPr/>
        </p:nvSpPr>
        <p:spPr>
          <a:xfrm>
            <a:off x="9071883" y="5466111"/>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5" name="TextBox 84"/>
          <p:cNvSpPr txBox="1"/>
          <p:nvPr/>
        </p:nvSpPr>
        <p:spPr>
          <a:xfrm>
            <a:off x="9155871" y="5480393"/>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Six</a:t>
            </a:r>
          </a:p>
        </p:txBody>
      </p:sp>
      <p:grpSp>
        <p:nvGrpSpPr>
          <p:cNvPr id="3" name="Group 2"/>
          <p:cNvGrpSpPr/>
          <p:nvPr/>
        </p:nvGrpSpPr>
        <p:grpSpPr>
          <a:xfrm>
            <a:off x="2181831" y="4542877"/>
            <a:ext cx="965765" cy="952154"/>
            <a:chOff x="2266024" y="4469297"/>
            <a:chExt cx="965765" cy="952154"/>
          </a:xfrm>
        </p:grpSpPr>
        <p:sp>
          <p:nvSpPr>
            <p:cNvPr id="86" name="Oval 85"/>
            <p:cNvSpPr/>
            <p:nvPr/>
          </p:nvSpPr>
          <p:spPr>
            <a:xfrm>
              <a:off x="2266024" y="4469297"/>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7" name="Oval 86"/>
            <p:cNvSpPr/>
            <p:nvPr/>
          </p:nvSpPr>
          <p:spPr>
            <a:xfrm>
              <a:off x="2395133" y="4577805"/>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8" name="TextBox 87"/>
            <p:cNvSpPr txBox="1"/>
            <p:nvPr/>
          </p:nvSpPr>
          <p:spPr>
            <a:xfrm>
              <a:off x="2380671" y="4620581"/>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Five</a:t>
              </a:r>
            </a:p>
          </p:txBody>
        </p:sp>
      </p:grpSp>
      <p:sp>
        <p:nvSpPr>
          <p:cNvPr id="89" name="Speech Bubble: Rectangle with Corners Rounded 53">
            <a:extLst>
              <a:ext uri="{FF2B5EF4-FFF2-40B4-BE49-F238E27FC236}">
                <a16:creationId xmlns:a16="http://schemas.microsoft.com/office/drawing/2014/main" id="{01A8C8DB-99FC-4022-9E65-9943E9732110}"/>
              </a:ext>
            </a:extLst>
          </p:cNvPr>
          <p:cNvSpPr/>
          <p:nvPr/>
        </p:nvSpPr>
        <p:spPr>
          <a:xfrm>
            <a:off x="6454794" y="2563173"/>
            <a:ext cx="1778684" cy="1241210"/>
          </a:xfrm>
          <a:prstGeom prst="wedgeRoundRectCallout">
            <a:avLst>
              <a:gd name="adj1" fmla="val -72026"/>
              <a:gd name="adj2" fmla="val 24859"/>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Bodies</a:t>
            </a:r>
          </a:p>
          <a:p>
            <a:r>
              <a:rPr lang="en-GB" sz="800" dirty="0">
                <a:solidFill>
                  <a:srgbClr val="000000"/>
                </a:solidFill>
                <a:latin typeface="Tahoma" panose="020B0604030504040204" pitchFamily="34" charset="0"/>
                <a:ea typeface="Tahoma" panose="020B0604030504040204" pitchFamily="34" charset="0"/>
                <a:cs typeface="Tahoma" panose="020B0604030504040204" pitchFamily="34" charset="0"/>
              </a:rPr>
              <a:t>Children will use pen, charcoal, felt tip, make </a:t>
            </a:r>
            <a:r>
              <a:rPr lang="en-GB" sz="800" dirty="0" err="1">
                <a:solidFill>
                  <a:srgbClr val="000000"/>
                </a:solidFill>
                <a:latin typeface="Tahoma" panose="020B0604030504040204" pitchFamily="34" charset="0"/>
                <a:ea typeface="Tahoma" panose="020B0604030504040204" pitchFamily="34" charset="0"/>
                <a:cs typeface="Tahoma" panose="020B0604030504040204" pitchFamily="34" charset="0"/>
              </a:rPr>
              <a:t>maquettes</a:t>
            </a:r>
            <a:r>
              <a:rPr lang="en-GB" sz="800" dirty="0">
                <a:solidFill>
                  <a:srgbClr val="000000"/>
                </a:solidFill>
                <a:latin typeface="Tahoma" panose="020B0604030504040204" pitchFamily="34" charset="0"/>
                <a:ea typeface="Tahoma" panose="020B0604030504040204" pitchFamily="34" charset="0"/>
                <a:cs typeface="Tahoma" panose="020B0604030504040204" pitchFamily="34" charset="0"/>
              </a:rPr>
              <a:t>, make paper clothes and sculpt Giacometti-inspired models. They will explore the work </a:t>
            </a:r>
            <a:r>
              <a:rPr lang="en-GB" sz="800" dirty="0" err="1">
                <a:solidFill>
                  <a:srgbClr val="000000"/>
                </a:solidFill>
                <a:latin typeface="Tahoma" panose="020B0604030504040204" pitchFamily="34" charset="0"/>
                <a:ea typeface="Tahoma" panose="020B0604030504040204" pitchFamily="34" charset="0"/>
                <a:cs typeface="Tahoma" panose="020B0604030504040204" pitchFamily="34" charset="0"/>
              </a:rPr>
              <a:t>ofJulian</a:t>
            </a:r>
            <a:r>
              <a:rPr lang="en-GB" sz="800" dirty="0">
                <a:solidFill>
                  <a:srgbClr val="000000"/>
                </a:solidFill>
                <a:latin typeface="Tahoma" panose="020B0604030504040204" pitchFamily="34" charset="0"/>
                <a:ea typeface="Tahoma" panose="020B0604030504040204" pitchFamily="34" charset="0"/>
                <a:cs typeface="Tahoma" panose="020B0604030504040204" pitchFamily="34" charset="0"/>
              </a:rPr>
              <a:t> Opie, Alberto Giacometti and Henry Moore. </a:t>
            </a:r>
            <a:endParaRPr lang="en-GB" sz="800" dirty="0">
              <a:latin typeface="Tahoma" panose="020B0604030504040204" pitchFamily="34" charset="0"/>
              <a:ea typeface="Tahoma" panose="020B0604030504040204" pitchFamily="34" charset="0"/>
              <a:cs typeface="Tahoma" panose="020B0604030504040204" pitchFamily="34" charset="0"/>
            </a:endParaRPr>
          </a:p>
          <a:p>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2" name="Speech Bubble: Rectangle with Corners Rounded 41">
            <a:extLst>
              <a:ext uri="{FF2B5EF4-FFF2-40B4-BE49-F238E27FC236}">
                <a16:creationId xmlns:a16="http://schemas.microsoft.com/office/drawing/2014/main" id="{E8404167-B330-416D-953D-3BA94B0F1EB2}"/>
              </a:ext>
            </a:extLst>
          </p:cNvPr>
          <p:cNvSpPr/>
          <p:nvPr/>
        </p:nvSpPr>
        <p:spPr>
          <a:xfrm>
            <a:off x="6325233" y="5347063"/>
            <a:ext cx="2061715" cy="825762"/>
          </a:xfrm>
          <a:prstGeom prst="wedgeRoundRectCallout">
            <a:avLst>
              <a:gd name="adj1" fmla="val 74498"/>
              <a:gd name="adj2" fmla="val -26686"/>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Collage: </a:t>
            </a:r>
            <a:r>
              <a:rPr lang="en-GB" sz="900" dirty="0">
                <a:solidFill>
                  <a:schemeClr val="tx1"/>
                </a:solidFill>
                <a:latin typeface="Tahoma" panose="020B0604030504040204" pitchFamily="34" charset="0"/>
                <a:ea typeface="Tahoma" panose="020B0604030504040204" pitchFamily="34" charset="0"/>
                <a:cs typeface="Tahoma" panose="020B0604030504040204" pitchFamily="34" charset="0"/>
              </a:rPr>
              <a:t>combined Science &amp; Art – use of paint effects and layering to tell a story based on “</a:t>
            </a:r>
            <a:r>
              <a:rPr lang="en-GB" sz="900" i="1" dirty="0">
                <a:solidFill>
                  <a:schemeClr val="tx1"/>
                </a:solidFill>
                <a:latin typeface="Tahoma" panose="020B0604030504040204" pitchFamily="34" charset="0"/>
                <a:ea typeface="Tahoma" panose="020B0604030504040204" pitchFamily="34" charset="0"/>
                <a:cs typeface="Tahoma" panose="020B0604030504040204" pitchFamily="34" charset="0"/>
              </a:rPr>
              <a:t>Moth – story of the adaptation of peppered moth</a:t>
            </a:r>
            <a:r>
              <a:rPr lang="en-GB" sz="900" dirty="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
        <p:nvSpPr>
          <p:cNvPr id="44" name="Speech Bubble: Rectangle with Corners Rounded 43">
            <a:extLst>
              <a:ext uri="{FF2B5EF4-FFF2-40B4-BE49-F238E27FC236}">
                <a16:creationId xmlns:a16="http://schemas.microsoft.com/office/drawing/2014/main" id="{484B9005-8CB9-41AD-9C57-1994B88E1BBD}"/>
              </a:ext>
            </a:extLst>
          </p:cNvPr>
          <p:cNvSpPr/>
          <p:nvPr/>
        </p:nvSpPr>
        <p:spPr>
          <a:xfrm>
            <a:off x="1735375" y="1672889"/>
            <a:ext cx="2213024" cy="944156"/>
          </a:xfrm>
          <a:prstGeom prst="wedgeRoundRectCallout">
            <a:avLst>
              <a:gd name="adj1" fmla="val -65009"/>
              <a:gd name="adj2" fmla="val -59158"/>
              <a:gd name="adj3" fmla="val 16667"/>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rPr>
              <a:t>Let’s Sculpt!</a:t>
            </a:r>
          </a:p>
          <a:p>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Find out about the artwork of 6 sculptors: Quinn, Hepworth, Reader, </a:t>
            </a:r>
            <a:r>
              <a:rPr lang="en-GB" sz="800" dirty="0" err="1">
                <a:solidFill>
                  <a:schemeClr val="tx1"/>
                </a:solidFill>
                <a:latin typeface="Tahoma" panose="020B0604030504040204" pitchFamily="34" charset="0"/>
                <a:ea typeface="Tahoma" panose="020B0604030504040204" pitchFamily="34" charset="0"/>
                <a:cs typeface="Tahoma" panose="020B0604030504040204" pitchFamily="34" charset="0"/>
              </a:rPr>
              <a:t>Townsley</a:t>
            </a:r>
            <a:r>
              <a:rPr lang="en-GB" sz="800" dirty="0">
                <a:solidFill>
                  <a:schemeClr val="tx1"/>
                </a:solidFill>
                <a:latin typeface="Tahoma" panose="020B0604030504040204" pitchFamily="34" charset="0"/>
                <a:ea typeface="Tahoma" panose="020B0604030504040204" pitchFamily="34" charset="0"/>
                <a:cs typeface="Tahoma" panose="020B0604030504040204" pitchFamily="34" charset="0"/>
              </a:rPr>
              <a:t>, Jamison and Rothschild. Learn about figurative and abstract artists; shapes and materials.</a:t>
            </a:r>
          </a:p>
          <a:p>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49629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88BBB81-A28A-4D94-BFCA-8E44C99B71FF}"/>
              </a:ext>
            </a:extLst>
          </p:cNvPr>
          <p:cNvSpPr txBox="1"/>
          <p:nvPr/>
        </p:nvSpPr>
        <p:spPr>
          <a:xfrm>
            <a:off x="486664" y="1000760"/>
            <a:ext cx="11631167" cy="4524315"/>
          </a:xfrm>
          <a:prstGeom prst="rect">
            <a:avLst/>
          </a:prstGeom>
          <a:noFill/>
        </p:spPr>
        <p:txBody>
          <a:bodyPr wrap="square" rtlCol="0">
            <a:spAutoFit/>
          </a:bodyPr>
          <a:lstStyle/>
          <a:p>
            <a:r>
              <a:rPr lang="en-US" b="1" dirty="0"/>
              <a:t>National Curriculum Aims: </a:t>
            </a:r>
          </a:p>
          <a:p>
            <a:endParaRPr lang="en-US" dirty="0"/>
          </a:p>
          <a:p>
            <a:r>
              <a:rPr lang="en-US" dirty="0"/>
              <a:t>The national curriculum for art and design aims to ensure that all pupils: </a:t>
            </a:r>
          </a:p>
          <a:p>
            <a:r>
              <a:rPr lang="en-US" dirty="0"/>
              <a:t> produce creative work, exploring their ideas and recording their experiences </a:t>
            </a:r>
          </a:p>
          <a:p>
            <a:r>
              <a:rPr lang="en-US" dirty="0"/>
              <a:t> become proficient in drawing, painting, sculpture and other art, craft and design techniques </a:t>
            </a:r>
          </a:p>
          <a:p>
            <a:r>
              <a:rPr lang="en-US" dirty="0"/>
              <a:t> evaluate and </a:t>
            </a:r>
            <a:r>
              <a:rPr lang="en-US" dirty="0" err="1"/>
              <a:t>analyse</a:t>
            </a:r>
            <a:r>
              <a:rPr lang="en-US" dirty="0"/>
              <a:t> creative works using the language of art, craft and design </a:t>
            </a:r>
          </a:p>
          <a:p>
            <a:r>
              <a:rPr lang="en-US" dirty="0"/>
              <a:t> know about great artists, craft makers and designers, and understand the historical and cultural development of their art forms.</a:t>
            </a:r>
          </a:p>
          <a:p>
            <a:endParaRPr lang="en-US" dirty="0"/>
          </a:p>
          <a:p>
            <a:r>
              <a:rPr lang="en-US" dirty="0"/>
              <a:t>Skills: </a:t>
            </a:r>
          </a:p>
          <a:p>
            <a:r>
              <a:rPr lang="en-US" dirty="0"/>
              <a:t> to use a range of materials creatively to design and make products </a:t>
            </a:r>
          </a:p>
          <a:p>
            <a:r>
              <a:rPr lang="en-US" dirty="0"/>
              <a:t> to use drawing, painting and sculpture to develop and share their ideas, experiences and imagination </a:t>
            </a:r>
          </a:p>
          <a:p>
            <a:r>
              <a:rPr lang="en-US" dirty="0"/>
              <a:t> to develop a wide range of art and design techniques in using </a:t>
            </a:r>
            <a:r>
              <a:rPr lang="en-US" dirty="0" err="1"/>
              <a:t>colour</a:t>
            </a:r>
            <a:r>
              <a:rPr lang="en-US" dirty="0"/>
              <a:t>, pattern, texture, line, shape, form and space</a:t>
            </a:r>
          </a:p>
          <a:p>
            <a:endParaRPr lang="en-GB" dirty="0"/>
          </a:p>
        </p:txBody>
      </p:sp>
    </p:spTree>
    <p:extLst>
      <p:ext uri="{BB962C8B-B14F-4D97-AF65-F5344CB8AC3E}">
        <p14:creationId xmlns:p14="http://schemas.microsoft.com/office/powerpoint/2010/main" val="284468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DC9C4C-0F50-4B67-8F66-3493C18F10A3}"/>
              </a:ext>
            </a:extLst>
          </p:cNvPr>
          <p:cNvSpPr/>
          <p:nvPr/>
        </p:nvSpPr>
        <p:spPr>
          <a:xfrm>
            <a:off x="1529080" y="1146523"/>
            <a:ext cx="9133840" cy="3416320"/>
          </a:xfrm>
          <a:prstGeom prst="rect">
            <a:avLst/>
          </a:prstGeom>
        </p:spPr>
        <p:txBody>
          <a:bodyPr wrap="square">
            <a:spAutoFit/>
          </a:bodyPr>
          <a:lstStyle/>
          <a:p>
            <a:r>
              <a:rPr lang="en-GB" dirty="0"/>
              <a:t>Subject content</a:t>
            </a:r>
          </a:p>
          <a:p>
            <a:endParaRPr lang="en-GB" dirty="0"/>
          </a:p>
          <a:p>
            <a:r>
              <a:rPr lang="en-GB" b="1" dirty="0"/>
              <a:t>Key stage 1</a:t>
            </a:r>
          </a:p>
          <a:p>
            <a:r>
              <a:rPr lang="en-GB" dirty="0"/>
              <a:t>Pupils should be taught:</a:t>
            </a:r>
          </a:p>
          <a:p>
            <a:r>
              <a:rPr lang="en-GB" dirty="0"/>
              <a:t> to use a range of materials creatively to design and make products</a:t>
            </a:r>
          </a:p>
          <a:p>
            <a:r>
              <a:rPr lang="en-GB" dirty="0"/>
              <a:t> to use drawing, painting and sculpture to develop and share their ideas, experiences and imagination</a:t>
            </a:r>
          </a:p>
          <a:p>
            <a:r>
              <a:rPr lang="en-GB" dirty="0"/>
              <a:t> to develop a wide range of art and design techniques in using colour, pattern, texture, line, shape, form and space</a:t>
            </a:r>
          </a:p>
          <a:p>
            <a:r>
              <a:rPr lang="en-GB" dirty="0"/>
              <a:t> about the work of a range of artists, craft makers and designers, describing the</a:t>
            </a:r>
          </a:p>
          <a:p>
            <a:r>
              <a:rPr lang="en-GB" dirty="0"/>
              <a:t>differences and similarities between different practices and disciplines, and making links to their own work</a:t>
            </a:r>
          </a:p>
        </p:txBody>
      </p:sp>
    </p:spTree>
    <p:extLst>
      <p:ext uri="{BB962C8B-B14F-4D97-AF65-F5344CB8AC3E}">
        <p14:creationId xmlns:p14="http://schemas.microsoft.com/office/powerpoint/2010/main" val="1891223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EC203BB-0E51-40B6-934B-92660A5C7183}"/>
              </a:ext>
            </a:extLst>
          </p:cNvPr>
          <p:cNvPicPr>
            <a:picLocks noChangeAspect="1"/>
          </p:cNvPicPr>
          <p:nvPr/>
        </p:nvPicPr>
        <p:blipFill>
          <a:blip r:embed="rId2"/>
          <a:stretch>
            <a:fillRect/>
          </a:stretch>
        </p:blipFill>
        <p:spPr>
          <a:xfrm>
            <a:off x="2128202" y="371157"/>
            <a:ext cx="7305675" cy="1685925"/>
          </a:xfrm>
          <a:prstGeom prst="rect">
            <a:avLst/>
          </a:prstGeom>
        </p:spPr>
      </p:pic>
      <p:pic>
        <p:nvPicPr>
          <p:cNvPr id="3" name="Picture 2">
            <a:extLst>
              <a:ext uri="{FF2B5EF4-FFF2-40B4-BE49-F238E27FC236}">
                <a16:creationId xmlns:a16="http://schemas.microsoft.com/office/drawing/2014/main" id="{82C778DF-5883-4C14-9BD4-2ABFB11D4664}"/>
              </a:ext>
            </a:extLst>
          </p:cNvPr>
          <p:cNvPicPr>
            <a:picLocks noChangeAspect="1"/>
          </p:cNvPicPr>
          <p:nvPr/>
        </p:nvPicPr>
        <p:blipFill>
          <a:blip r:embed="rId3"/>
          <a:stretch>
            <a:fillRect/>
          </a:stretch>
        </p:blipFill>
        <p:spPr>
          <a:xfrm>
            <a:off x="2128202" y="2259012"/>
            <a:ext cx="7286625" cy="1628775"/>
          </a:xfrm>
          <a:prstGeom prst="rect">
            <a:avLst/>
          </a:prstGeom>
        </p:spPr>
      </p:pic>
      <p:pic>
        <p:nvPicPr>
          <p:cNvPr id="4" name="Picture 3">
            <a:extLst>
              <a:ext uri="{FF2B5EF4-FFF2-40B4-BE49-F238E27FC236}">
                <a16:creationId xmlns:a16="http://schemas.microsoft.com/office/drawing/2014/main" id="{F33E7D20-53AC-4B82-B4FC-9B28BC98E66F}"/>
              </a:ext>
            </a:extLst>
          </p:cNvPr>
          <p:cNvPicPr>
            <a:picLocks noChangeAspect="1"/>
          </p:cNvPicPr>
          <p:nvPr/>
        </p:nvPicPr>
        <p:blipFill>
          <a:blip r:embed="rId4"/>
          <a:stretch>
            <a:fillRect/>
          </a:stretch>
        </p:blipFill>
        <p:spPr>
          <a:xfrm>
            <a:off x="2128202" y="4216082"/>
            <a:ext cx="7162800" cy="1819275"/>
          </a:xfrm>
          <a:prstGeom prst="rect">
            <a:avLst/>
          </a:prstGeom>
        </p:spPr>
      </p:pic>
      <p:sp>
        <p:nvSpPr>
          <p:cNvPr id="5" name="Rectangle 4">
            <a:extLst>
              <a:ext uri="{FF2B5EF4-FFF2-40B4-BE49-F238E27FC236}">
                <a16:creationId xmlns:a16="http://schemas.microsoft.com/office/drawing/2014/main" id="{8D8180AE-4BDE-4854-8856-63205BE89B70}"/>
              </a:ext>
            </a:extLst>
          </p:cNvPr>
          <p:cNvSpPr/>
          <p:nvPr/>
        </p:nvSpPr>
        <p:spPr>
          <a:xfrm>
            <a:off x="9608325" y="371157"/>
            <a:ext cx="2471915" cy="923330"/>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Year 1</a:t>
            </a:r>
          </a:p>
        </p:txBody>
      </p:sp>
    </p:spTree>
    <p:extLst>
      <p:ext uri="{BB962C8B-B14F-4D97-AF65-F5344CB8AC3E}">
        <p14:creationId xmlns:p14="http://schemas.microsoft.com/office/powerpoint/2010/main" val="106203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794BBF9-A592-4AFA-A647-319B597585E9}"/>
              </a:ext>
            </a:extLst>
          </p:cNvPr>
          <p:cNvPicPr>
            <a:picLocks noChangeAspect="1"/>
          </p:cNvPicPr>
          <p:nvPr/>
        </p:nvPicPr>
        <p:blipFill>
          <a:blip r:embed="rId2"/>
          <a:stretch>
            <a:fillRect/>
          </a:stretch>
        </p:blipFill>
        <p:spPr>
          <a:xfrm>
            <a:off x="2289491" y="483870"/>
            <a:ext cx="7267575" cy="1562100"/>
          </a:xfrm>
          <a:prstGeom prst="rect">
            <a:avLst/>
          </a:prstGeom>
        </p:spPr>
      </p:pic>
      <p:pic>
        <p:nvPicPr>
          <p:cNvPr id="3" name="Picture 2">
            <a:extLst>
              <a:ext uri="{FF2B5EF4-FFF2-40B4-BE49-F238E27FC236}">
                <a16:creationId xmlns:a16="http://schemas.microsoft.com/office/drawing/2014/main" id="{02BFE2F8-C9E8-4969-AEAE-583D954CB774}"/>
              </a:ext>
            </a:extLst>
          </p:cNvPr>
          <p:cNvPicPr>
            <a:picLocks noChangeAspect="1"/>
          </p:cNvPicPr>
          <p:nvPr/>
        </p:nvPicPr>
        <p:blipFill>
          <a:blip r:embed="rId3"/>
          <a:stretch>
            <a:fillRect/>
          </a:stretch>
        </p:blipFill>
        <p:spPr>
          <a:xfrm>
            <a:off x="2289491" y="2285047"/>
            <a:ext cx="7258050" cy="1800225"/>
          </a:xfrm>
          <a:prstGeom prst="rect">
            <a:avLst/>
          </a:prstGeom>
        </p:spPr>
      </p:pic>
      <p:pic>
        <p:nvPicPr>
          <p:cNvPr id="4" name="Picture 3">
            <a:extLst>
              <a:ext uri="{FF2B5EF4-FFF2-40B4-BE49-F238E27FC236}">
                <a16:creationId xmlns:a16="http://schemas.microsoft.com/office/drawing/2014/main" id="{4CB944E1-0CC7-48C0-A8DC-FF329091646F}"/>
              </a:ext>
            </a:extLst>
          </p:cNvPr>
          <p:cNvPicPr>
            <a:picLocks noChangeAspect="1"/>
          </p:cNvPicPr>
          <p:nvPr/>
        </p:nvPicPr>
        <p:blipFill>
          <a:blip r:embed="rId4"/>
          <a:stretch>
            <a:fillRect/>
          </a:stretch>
        </p:blipFill>
        <p:spPr>
          <a:xfrm>
            <a:off x="2289491" y="4395470"/>
            <a:ext cx="7267575" cy="1562100"/>
          </a:xfrm>
          <a:prstGeom prst="rect">
            <a:avLst/>
          </a:prstGeom>
        </p:spPr>
      </p:pic>
      <p:sp>
        <p:nvSpPr>
          <p:cNvPr id="5" name="Rectangle 4">
            <a:extLst>
              <a:ext uri="{FF2B5EF4-FFF2-40B4-BE49-F238E27FC236}">
                <a16:creationId xmlns:a16="http://schemas.microsoft.com/office/drawing/2014/main" id="{E99F6B69-ECE9-4986-BF8D-E2F22E91BEA7}"/>
              </a:ext>
            </a:extLst>
          </p:cNvPr>
          <p:cNvSpPr/>
          <p:nvPr/>
        </p:nvSpPr>
        <p:spPr>
          <a:xfrm>
            <a:off x="9628645" y="341590"/>
            <a:ext cx="230223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Year 2</a:t>
            </a:r>
          </a:p>
        </p:txBody>
      </p:sp>
    </p:spTree>
    <p:extLst>
      <p:ext uri="{BB962C8B-B14F-4D97-AF65-F5344CB8AC3E}">
        <p14:creationId xmlns:p14="http://schemas.microsoft.com/office/powerpoint/2010/main" val="352032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E3CE6BA-841C-46B5-BDB1-3D1C0F24160A}"/>
              </a:ext>
            </a:extLst>
          </p:cNvPr>
          <p:cNvSpPr/>
          <p:nvPr/>
        </p:nvSpPr>
        <p:spPr>
          <a:xfrm>
            <a:off x="1036320" y="1166843"/>
            <a:ext cx="9611360" cy="3693319"/>
          </a:xfrm>
          <a:prstGeom prst="rect">
            <a:avLst/>
          </a:prstGeom>
        </p:spPr>
        <p:txBody>
          <a:bodyPr wrap="square">
            <a:spAutoFit/>
          </a:bodyPr>
          <a:lstStyle/>
          <a:p>
            <a:r>
              <a:rPr lang="en-GB" dirty="0"/>
              <a:t>Subject Content</a:t>
            </a:r>
          </a:p>
          <a:p>
            <a:r>
              <a:rPr lang="en-GB" b="1" dirty="0"/>
              <a:t>Key stage 2</a:t>
            </a:r>
          </a:p>
          <a:p>
            <a:r>
              <a:rPr lang="en-GB" dirty="0"/>
              <a:t>Pupils should be taught to develop their techniques, including their control and their use of materials, with creativity, experimentation and an increasing awareness of different kinds  of art, craft and design.</a:t>
            </a:r>
          </a:p>
          <a:p>
            <a:endParaRPr lang="en-GB" dirty="0"/>
          </a:p>
          <a:p>
            <a:r>
              <a:rPr lang="en-GB" dirty="0"/>
              <a:t>Pupils should be taught:</a:t>
            </a:r>
          </a:p>
          <a:p>
            <a:r>
              <a:rPr lang="en-GB" dirty="0"/>
              <a:t> to create sketch books to record their observations and use them to review and revisit</a:t>
            </a:r>
          </a:p>
          <a:p>
            <a:r>
              <a:rPr lang="en-GB" dirty="0"/>
              <a:t>ideas</a:t>
            </a:r>
          </a:p>
          <a:p>
            <a:r>
              <a:rPr lang="en-GB" dirty="0"/>
              <a:t> to improve their mastery of art and design techniques, including drawing, painting and sculpture with a range of materials [for example, pencil, charcoal, paint, clay]</a:t>
            </a:r>
          </a:p>
          <a:p>
            <a:r>
              <a:rPr lang="en-GB" dirty="0"/>
              <a:t> about great artists, architects and designers in history</a:t>
            </a:r>
          </a:p>
        </p:txBody>
      </p:sp>
    </p:spTree>
    <p:extLst>
      <p:ext uri="{BB962C8B-B14F-4D97-AF65-F5344CB8AC3E}">
        <p14:creationId xmlns:p14="http://schemas.microsoft.com/office/powerpoint/2010/main" val="3439959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A679E89-F5AF-44F0-9D1C-8E89B33449FC}"/>
              </a:ext>
            </a:extLst>
          </p:cNvPr>
          <p:cNvPicPr>
            <a:picLocks noChangeAspect="1"/>
          </p:cNvPicPr>
          <p:nvPr/>
        </p:nvPicPr>
        <p:blipFill>
          <a:blip r:embed="rId2"/>
          <a:stretch>
            <a:fillRect/>
          </a:stretch>
        </p:blipFill>
        <p:spPr>
          <a:xfrm>
            <a:off x="2364740" y="285750"/>
            <a:ext cx="7239000" cy="1714500"/>
          </a:xfrm>
          <a:prstGeom prst="rect">
            <a:avLst/>
          </a:prstGeom>
        </p:spPr>
      </p:pic>
      <p:pic>
        <p:nvPicPr>
          <p:cNvPr id="3" name="Picture 2">
            <a:extLst>
              <a:ext uri="{FF2B5EF4-FFF2-40B4-BE49-F238E27FC236}">
                <a16:creationId xmlns:a16="http://schemas.microsoft.com/office/drawing/2014/main" id="{1B34D7FC-2FFB-49F4-B049-1850D90A08D7}"/>
              </a:ext>
            </a:extLst>
          </p:cNvPr>
          <p:cNvPicPr>
            <a:picLocks noChangeAspect="1"/>
          </p:cNvPicPr>
          <p:nvPr/>
        </p:nvPicPr>
        <p:blipFill>
          <a:blip r:embed="rId3"/>
          <a:stretch>
            <a:fillRect/>
          </a:stretch>
        </p:blipFill>
        <p:spPr>
          <a:xfrm>
            <a:off x="2443162" y="2306955"/>
            <a:ext cx="7305675" cy="1695450"/>
          </a:xfrm>
          <a:prstGeom prst="rect">
            <a:avLst/>
          </a:prstGeom>
        </p:spPr>
      </p:pic>
      <p:pic>
        <p:nvPicPr>
          <p:cNvPr id="4" name="Picture 3">
            <a:extLst>
              <a:ext uri="{FF2B5EF4-FFF2-40B4-BE49-F238E27FC236}">
                <a16:creationId xmlns:a16="http://schemas.microsoft.com/office/drawing/2014/main" id="{E3FE12B7-DB12-496B-B207-20C341B3FDDF}"/>
              </a:ext>
            </a:extLst>
          </p:cNvPr>
          <p:cNvPicPr>
            <a:picLocks noChangeAspect="1"/>
          </p:cNvPicPr>
          <p:nvPr/>
        </p:nvPicPr>
        <p:blipFill>
          <a:blip r:embed="rId4"/>
          <a:stretch>
            <a:fillRect/>
          </a:stretch>
        </p:blipFill>
        <p:spPr>
          <a:xfrm>
            <a:off x="2364740" y="4038601"/>
            <a:ext cx="7239000" cy="1638300"/>
          </a:xfrm>
          <a:prstGeom prst="rect">
            <a:avLst/>
          </a:prstGeom>
        </p:spPr>
      </p:pic>
      <p:sp>
        <p:nvSpPr>
          <p:cNvPr id="5" name="Rectangle 4">
            <a:extLst>
              <a:ext uri="{FF2B5EF4-FFF2-40B4-BE49-F238E27FC236}">
                <a16:creationId xmlns:a16="http://schemas.microsoft.com/office/drawing/2014/main" id="{C8531AA3-22BB-4E7E-A952-1A5A712A8CAD}"/>
              </a:ext>
            </a:extLst>
          </p:cNvPr>
          <p:cNvSpPr/>
          <p:nvPr/>
        </p:nvSpPr>
        <p:spPr>
          <a:xfrm>
            <a:off x="9603740" y="219670"/>
            <a:ext cx="230223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Year 3</a:t>
            </a:r>
          </a:p>
        </p:txBody>
      </p:sp>
    </p:spTree>
    <p:extLst>
      <p:ext uri="{BB962C8B-B14F-4D97-AF65-F5344CB8AC3E}">
        <p14:creationId xmlns:p14="http://schemas.microsoft.com/office/powerpoint/2010/main" val="3480880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C55831E-75C1-4422-964C-289A5A37161D}"/>
              </a:ext>
            </a:extLst>
          </p:cNvPr>
          <p:cNvPicPr>
            <a:picLocks noChangeAspect="1"/>
          </p:cNvPicPr>
          <p:nvPr/>
        </p:nvPicPr>
        <p:blipFill>
          <a:blip r:embed="rId2"/>
          <a:stretch>
            <a:fillRect/>
          </a:stretch>
        </p:blipFill>
        <p:spPr>
          <a:xfrm>
            <a:off x="2486025" y="276542"/>
            <a:ext cx="7219950" cy="1590675"/>
          </a:xfrm>
          <a:prstGeom prst="rect">
            <a:avLst/>
          </a:prstGeom>
        </p:spPr>
      </p:pic>
      <p:pic>
        <p:nvPicPr>
          <p:cNvPr id="3" name="Picture 2">
            <a:extLst>
              <a:ext uri="{FF2B5EF4-FFF2-40B4-BE49-F238E27FC236}">
                <a16:creationId xmlns:a16="http://schemas.microsoft.com/office/drawing/2014/main" id="{2CB7EBDD-7474-44D6-8F72-F52A304D9D28}"/>
              </a:ext>
            </a:extLst>
          </p:cNvPr>
          <p:cNvPicPr>
            <a:picLocks noChangeAspect="1"/>
          </p:cNvPicPr>
          <p:nvPr/>
        </p:nvPicPr>
        <p:blipFill>
          <a:blip r:embed="rId3"/>
          <a:stretch>
            <a:fillRect/>
          </a:stretch>
        </p:blipFill>
        <p:spPr>
          <a:xfrm>
            <a:off x="2471737" y="2132965"/>
            <a:ext cx="7248525" cy="1657350"/>
          </a:xfrm>
          <a:prstGeom prst="rect">
            <a:avLst/>
          </a:prstGeom>
        </p:spPr>
      </p:pic>
      <p:pic>
        <p:nvPicPr>
          <p:cNvPr id="4" name="Picture 3">
            <a:extLst>
              <a:ext uri="{FF2B5EF4-FFF2-40B4-BE49-F238E27FC236}">
                <a16:creationId xmlns:a16="http://schemas.microsoft.com/office/drawing/2014/main" id="{3F7EDB44-0EB4-400C-A35F-FF887CA72CEB}"/>
              </a:ext>
            </a:extLst>
          </p:cNvPr>
          <p:cNvPicPr>
            <a:picLocks noChangeAspect="1"/>
          </p:cNvPicPr>
          <p:nvPr/>
        </p:nvPicPr>
        <p:blipFill>
          <a:blip r:embed="rId4"/>
          <a:stretch>
            <a:fillRect/>
          </a:stretch>
        </p:blipFill>
        <p:spPr>
          <a:xfrm>
            <a:off x="2438400" y="4255135"/>
            <a:ext cx="7267575" cy="1619250"/>
          </a:xfrm>
          <a:prstGeom prst="rect">
            <a:avLst/>
          </a:prstGeom>
        </p:spPr>
      </p:pic>
      <p:sp>
        <p:nvSpPr>
          <p:cNvPr id="5" name="Rectangle 4">
            <a:extLst>
              <a:ext uri="{FF2B5EF4-FFF2-40B4-BE49-F238E27FC236}">
                <a16:creationId xmlns:a16="http://schemas.microsoft.com/office/drawing/2014/main" id="{9F081E2A-D741-4577-B16C-BAC92EFFB6E1}"/>
              </a:ext>
            </a:extLst>
          </p:cNvPr>
          <p:cNvSpPr/>
          <p:nvPr/>
        </p:nvSpPr>
        <p:spPr>
          <a:xfrm>
            <a:off x="9628645" y="276542"/>
            <a:ext cx="230223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Year 4</a:t>
            </a:r>
          </a:p>
        </p:txBody>
      </p:sp>
    </p:spTree>
    <p:extLst>
      <p:ext uri="{BB962C8B-B14F-4D97-AF65-F5344CB8AC3E}">
        <p14:creationId xmlns:p14="http://schemas.microsoft.com/office/powerpoint/2010/main" val="2084793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2A32042-8D58-4DF6-BE7C-F3255579CB33}"/>
              </a:ext>
            </a:extLst>
          </p:cNvPr>
          <p:cNvPicPr>
            <a:picLocks noChangeAspect="1"/>
          </p:cNvPicPr>
          <p:nvPr/>
        </p:nvPicPr>
        <p:blipFill>
          <a:blip r:embed="rId2"/>
          <a:stretch>
            <a:fillRect/>
          </a:stretch>
        </p:blipFill>
        <p:spPr>
          <a:xfrm>
            <a:off x="2239327" y="295275"/>
            <a:ext cx="7286625" cy="1695450"/>
          </a:xfrm>
          <a:prstGeom prst="rect">
            <a:avLst/>
          </a:prstGeom>
        </p:spPr>
      </p:pic>
      <p:pic>
        <p:nvPicPr>
          <p:cNvPr id="3" name="Picture 2">
            <a:extLst>
              <a:ext uri="{FF2B5EF4-FFF2-40B4-BE49-F238E27FC236}">
                <a16:creationId xmlns:a16="http://schemas.microsoft.com/office/drawing/2014/main" id="{92DE6C8A-84E7-4433-9230-9556D15D446C}"/>
              </a:ext>
            </a:extLst>
          </p:cNvPr>
          <p:cNvPicPr>
            <a:picLocks noChangeAspect="1"/>
          </p:cNvPicPr>
          <p:nvPr/>
        </p:nvPicPr>
        <p:blipFill>
          <a:blip r:embed="rId3"/>
          <a:stretch>
            <a:fillRect/>
          </a:stretch>
        </p:blipFill>
        <p:spPr>
          <a:xfrm>
            <a:off x="2239327" y="2192020"/>
            <a:ext cx="7400925" cy="1905000"/>
          </a:xfrm>
          <a:prstGeom prst="rect">
            <a:avLst/>
          </a:prstGeom>
        </p:spPr>
      </p:pic>
      <p:pic>
        <p:nvPicPr>
          <p:cNvPr id="5" name="Picture 4">
            <a:extLst>
              <a:ext uri="{FF2B5EF4-FFF2-40B4-BE49-F238E27FC236}">
                <a16:creationId xmlns:a16="http://schemas.microsoft.com/office/drawing/2014/main" id="{B29254DD-75B3-4ABA-8027-7D6A68A25890}"/>
              </a:ext>
            </a:extLst>
          </p:cNvPr>
          <p:cNvPicPr>
            <a:picLocks noChangeAspect="1"/>
          </p:cNvPicPr>
          <p:nvPr/>
        </p:nvPicPr>
        <p:blipFill>
          <a:blip r:embed="rId4"/>
          <a:stretch>
            <a:fillRect/>
          </a:stretch>
        </p:blipFill>
        <p:spPr>
          <a:xfrm>
            <a:off x="2495550" y="4804092"/>
            <a:ext cx="6286500" cy="1171575"/>
          </a:xfrm>
          <a:prstGeom prst="rect">
            <a:avLst/>
          </a:prstGeom>
        </p:spPr>
      </p:pic>
      <p:sp>
        <p:nvSpPr>
          <p:cNvPr id="6" name="TextBox 5">
            <a:extLst>
              <a:ext uri="{FF2B5EF4-FFF2-40B4-BE49-F238E27FC236}">
                <a16:creationId xmlns:a16="http://schemas.microsoft.com/office/drawing/2014/main" id="{B18455D1-5079-4EAD-87EE-165D8F456DFA}"/>
              </a:ext>
            </a:extLst>
          </p:cNvPr>
          <p:cNvSpPr txBox="1"/>
          <p:nvPr/>
        </p:nvSpPr>
        <p:spPr>
          <a:xfrm>
            <a:off x="2495550" y="4434760"/>
            <a:ext cx="3244850" cy="369332"/>
          </a:xfrm>
          <a:prstGeom prst="rect">
            <a:avLst/>
          </a:prstGeom>
          <a:noFill/>
        </p:spPr>
        <p:txBody>
          <a:bodyPr wrap="square" rtlCol="0">
            <a:spAutoFit/>
          </a:bodyPr>
          <a:lstStyle/>
          <a:p>
            <a:r>
              <a:rPr lang="en-GB" dirty="0"/>
              <a:t>A Sense of Place</a:t>
            </a:r>
          </a:p>
        </p:txBody>
      </p:sp>
    </p:spTree>
    <p:extLst>
      <p:ext uri="{BB962C8B-B14F-4D97-AF65-F5344CB8AC3E}">
        <p14:creationId xmlns:p14="http://schemas.microsoft.com/office/powerpoint/2010/main" val="1550551746"/>
      </p:ext>
    </p:extLst>
  </p:cSld>
  <p:clrMapOvr>
    <a:masterClrMapping/>
  </p:clrMapOvr>
</p:sld>
</file>

<file path=ppt/theme/theme1.xml><?xml version="1.0" encoding="utf-8"?>
<a:theme xmlns:a="http://schemas.openxmlformats.org/drawingml/2006/main" name="Office Theme">
  <a:themeElements>
    <a:clrScheme name="Template">
      <a:dk1>
        <a:srgbClr val="000000"/>
      </a:dk1>
      <a:lt1>
        <a:sysClr val="window" lastClr="FFFFFF"/>
      </a:lt1>
      <a:dk2>
        <a:srgbClr val="44546A"/>
      </a:dk2>
      <a:lt2>
        <a:srgbClr val="E7E6E6"/>
      </a:lt2>
      <a:accent1>
        <a:srgbClr val="FFFFCC"/>
      </a:accent1>
      <a:accent2>
        <a:srgbClr val="CCFFCC"/>
      </a:accent2>
      <a:accent3>
        <a:srgbClr val="CCECFF"/>
      </a:accent3>
      <a:accent4>
        <a:srgbClr val="FFDBB7"/>
      </a:accent4>
      <a:accent5>
        <a:srgbClr val="CCCCFF"/>
      </a:accent5>
      <a:accent6>
        <a:srgbClr val="E6E7E5"/>
      </a:accent6>
      <a:hlink>
        <a:srgbClr val="023160"/>
      </a:hlink>
      <a:folHlink>
        <a:srgbClr val="02316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0C436E31-3B6D-458B-880F-B9508A4E8D2F}" vid="{6E0F1D72-D947-42BC-A17C-C34DB52FDA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766E143519B884C85C9966678F39B15" ma:contentTypeVersion="8" ma:contentTypeDescription="Create a new document." ma:contentTypeScope="" ma:versionID="66edf3cc50b1ed755940489e7e4e13f8">
  <xsd:schema xmlns:xsd="http://www.w3.org/2001/XMLSchema" xmlns:xs="http://www.w3.org/2001/XMLSchema" xmlns:p="http://schemas.microsoft.com/office/2006/metadata/properties" xmlns:ns3="5ab16166-38e5-4cd1-8bcb-4b9e2c469ff5" xmlns:ns4="49fed03b-671c-4b49-8b4f-277172b7f7b7" targetNamespace="http://schemas.microsoft.com/office/2006/metadata/properties" ma:root="true" ma:fieldsID="dfc7a03bb4a0822de3795a9710f71a14" ns3:_="" ns4:_="">
    <xsd:import namespace="5ab16166-38e5-4cd1-8bcb-4b9e2c469ff5"/>
    <xsd:import namespace="49fed03b-671c-4b49-8b4f-277172b7f7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b16166-38e5-4cd1-8bcb-4b9e2c469f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fed03b-671c-4b49-8b4f-277172b7f7b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F80A16-7BA4-4678-B0DE-EB1376B0DE55}">
  <ds:schemaRefs>
    <ds:schemaRef ds:uri="http://schemas.microsoft.com/sharepoint/v3/contenttype/forms"/>
  </ds:schemaRefs>
</ds:datastoreItem>
</file>

<file path=customXml/itemProps2.xml><?xml version="1.0" encoding="utf-8"?>
<ds:datastoreItem xmlns:ds="http://schemas.openxmlformats.org/officeDocument/2006/customXml" ds:itemID="{DB41ABC0-198A-4314-A6BA-628B97AC4D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b16166-38e5-4cd1-8bcb-4b9e2c469ff5"/>
    <ds:schemaRef ds:uri="49fed03b-671c-4b49-8b4f-277172b7f7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5445C6-F3CE-41F9-8673-DFD8BD3492B3}">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49fed03b-671c-4b49-8b4f-277172b7f7b7"/>
    <ds:schemaRef ds:uri="5ab16166-38e5-4cd1-8bcb-4b9e2c469ff5"/>
    <ds:schemaRef ds:uri="http://www.w3.org/XML/1998/namespace"/>
    <ds:schemaRef ds:uri="http://purl.org/dc/elements/1.1/"/>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Master Template</Template>
  <TotalTime>18384</TotalTime>
  <Words>1117</Words>
  <Application>Microsoft Office PowerPoint</Application>
  <PresentationFormat>Widescreen</PresentationFormat>
  <Paragraphs>82</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Century Gothic</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Josie Luff</dc:creator>
  <cp:lastModifiedBy>B. Rankin</cp:lastModifiedBy>
  <cp:revision>149</cp:revision>
  <dcterms:created xsi:type="dcterms:W3CDTF">2019-09-21T06:16:16Z</dcterms:created>
  <dcterms:modified xsi:type="dcterms:W3CDTF">2022-11-02T17:09:46Z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0x010100D766E143519B884C85C9966678F39B15</vt:lpwstr>
  </property>
</Properties>
</file>