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5" r:id="rId15"/>
    <p:sldId id="257" r:id="rId16"/>
    <p:sldId id="260" r:id="rId17"/>
    <p:sldId id="261" r:id="rId18"/>
    <p:sldId id="259" r:id="rId19"/>
    <p:sldId id="262" r:id="rId20"/>
    <p:sldId id="264" r:id="rId21"/>
    <p:sldId id="263" r:id="rId22"/>
    <p:sldId id="284" r:id="rId23"/>
    <p:sldId id="267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00" cy="498111"/>
          </a:xfrm>
          <a:prstGeom prst="rect">
            <a:avLst/>
          </a:prstGeom>
        </p:spPr>
        <p:txBody>
          <a:bodyPr vert="horz" lIns="88697" tIns="44348" rIns="88697" bIns="4434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946" y="0"/>
            <a:ext cx="2945199" cy="498111"/>
          </a:xfrm>
          <a:prstGeom prst="rect">
            <a:avLst/>
          </a:prstGeom>
        </p:spPr>
        <p:txBody>
          <a:bodyPr vert="horz" lIns="88697" tIns="44348" rIns="88697" bIns="44348" rtlCol="0"/>
          <a:lstStyle>
            <a:lvl1pPr algn="r">
              <a:defRPr sz="1200"/>
            </a:lvl1pPr>
          </a:lstStyle>
          <a:p>
            <a:fld id="{982577AC-DD0A-49AD-BF2C-B0AC1BA4ABCF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28"/>
            <a:ext cx="2945200" cy="498111"/>
          </a:xfrm>
          <a:prstGeom prst="rect">
            <a:avLst/>
          </a:prstGeom>
        </p:spPr>
        <p:txBody>
          <a:bodyPr vert="horz" lIns="88697" tIns="44348" rIns="88697" bIns="4434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946" y="9428528"/>
            <a:ext cx="2945199" cy="498111"/>
          </a:xfrm>
          <a:prstGeom prst="rect">
            <a:avLst/>
          </a:prstGeom>
        </p:spPr>
        <p:txBody>
          <a:bodyPr vert="horz" lIns="88697" tIns="44348" rIns="88697" bIns="44348" rtlCol="0" anchor="b"/>
          <a:lstStyle>
            <a:lvl1pPr algn="r">
              <a:defRPr sz="1200"/>
            </a:lvl1pPr>
          </a:lstStyle>
          <a:p>
            <a:fld id="{B44457B8-F88C-4DB8-8B58-927C4453C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7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2D618-EC30-BA4F-B433-2B840A05FC3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33F0-5CB1-D54B-8ED9-5E25EBC6E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5175" indent="-293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763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478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177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749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321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893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465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A690E6F-8061-C347-8040-3FFE40B2EC0E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0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2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18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5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45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8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1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9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0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1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5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7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2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1D04-0579-410B-911B-AF2A15BB26D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9F781-4021-4870-84BD-05041D37E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850" y="1773239"/>
            <a:ext cx="8915400" cy="1609725"/>
          </a:xfrm>
        </p:spPr>
        <p:txBody>
          <a:bodyPr/>
          <a:lstStyle/>
          <a:p>
            <a:pPr algn="ctr" eaLnBrk="1" hangingPunct="1"/>
            <a:r>
              <a:rPr lang="en-GB" altLang="en-US" sz="4200" dirty="0">
                <a:solidFill>
                  <a:schemeClr val="tx1"/>
                </a:solidFill>
              </a:rPr>
              <a:t>Year 6 SATs and Residential Meeting </a:t>
            </a:r>
            <a:br>
              <a:rPr lang="en-GB" altLang="en-US" sz="4200" dirty="0">
                <a:solidFill>
                  <a:schemeClr val="tx1"/>
                </a:solidFill>
              </a:rPr>
            </a:br>
            <a:r>
              <a:rPr lang="en-GB" altLang="en-US" sz="4200" dirty="0">
                <a:solidFill>
                  <a:schemeClr val="tx1"/>
                </a:solidFill>
              </a:rPr>
              <a:t>January 2023</a:t>
            </a:r>
            <a:br>
              <a:rPr lang="en-GB" altLang="en-US" sz="4200" dirty="0">
                <a:solidFill>
                  <a:schemeClr val="tx1"/>
                </a:solidFill>
              </a:rPr>
            </a:br>
            <a:r>
              <a:rPr lang="en-GB" altLang="en-US" sz="2400" b="1" i="1" dirty="0">
                <a:solidFill>
                  <a:srgbClr val="FF0000"/>
                </a:solidFill>
              </a:rPr>
              <a:t>Helping you and your child prepare for the SATs</a:t>
            </a:r>
          </a:p>
        </p:txBody>
      </p:sp>
      <p:pic>
        <p:nvPicPr>
          <p:cNvPr id="1026" name="Picture 2" descr="Image result for bledlow ridge school">
            <a:extLst>
              <a:ext uri="{FF2B5EF4-FFF2-40B4-BE49-F238E27FC236}">
                <a16:creationId xmlns:a16="http://schemas.microsoft.com/office/drawing/2014/main" id="{A345AC67-656E-4A1F-928B-01E10BC4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0" y="3644523"/>
            <a:ext cx="2368819" cy="23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63751" y="188913"/>
            <a:ext cx="6346825" cy="1320800"/>
          </a:xfrm>
        </p:spPr>
        <p:txBody>
          <a:bodyPr/>
          <a:lstStyle/>
          <a:p>
            <a:pPr eaLnBrk="1" hangingPunct="1"/>
            <a:r>
              <a:rPr lang="en-GB" altLang="en-US"/>
              <a:t>What children are required to do: Maths Test (40minutes)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12876"/>
            <a:ext cx="65341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30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95438" y="188913"/>
            <a:ext cx="8337550" cy="914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/>
              <a:t>What children are required to do: </a:t>
            </a:r>
            <a:br>
              <a:rPr lang="en-GB" dirty="0"/>
            </a:br>
            <a:r>
              <a:rPr lang="en-GB" dirty="0"/>
              <a:t>Reading Paper </a:t>
            </a:r>
            <a:r>
              <a:rPr lang="en-GB" sz="2400" dirty="0"/>
              <a:t>(60 minutes including reading time)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981075"/>
            <a:ext cx="65087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45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71626" y="188913"/>
            <a:ext cx="8748713" cy="914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/>
              <a:t>What children are required to do</a:t>
            </a:r>
            <a:r>
              <a:rPr lang="en-GB" sz="3200" dirty="0"/>
              <a:t>: </a:t>
            </a:r>
            <a:br>
              <a:rPr lang="en-GB" sz="3200" dirty="0"/>
            </a:br>
            <a:r>
              <a:rPr lang="en-GB" sz="3200" dirty="0"/>
              <a:t>Grammar, Punctuation and Spelling </a:t>
            </a:r>
            <a:r>
              <a:rPr lang="en-GB" sz="2800" dirty="0"/>
              <a:t>(45 </a:t>
            </a:r>
            <a:r>
              <a:rPr lang="en-GB" sz="2800" dirty="0" err="1"/>
              <a:t>mins</a:t>
            </a:r>
            <a:r>
              <a:rPr lang="en-GB" sz="2800" dirty="0"/>
              <a:t>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3036" r="7964" b="21785"/>
          <a:stretch>
            <a:fillRect/>
          </a:stretch>
        </p:blipFill>
        <p:spPr bwMode="auto">
          <a:xfrm>
            <a:off x="2566989" y="1484313"/>
            <a:ext cx="6624637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8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During the week of the tests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19288" y="1341438"/>
            <a:ext cx="7924800" cy="5040312"/>
          </a:xfrm>
        </p:spPr>
        <p:txBody>
          <a:bodyPr/>
          <a:lstStyle/>
          <a:p>
            <a:pPr eaLnBrk="1" hangingPunct="1"/>
            <a:r>
              <a:rPr lang="en-GB" altLang="en-US" sz="2600"/>
              <a:t>Holidays should not be taken during the “run-up” to SATs or during the SATs week</a:t>
            </a:r>
          </a:p>
          <a:p>
            <a:pPr eaLnBrk="1" hangingPunct="1"/>
            <a:r>
              <a:rPr lang="en-GB" altLang="en-US" sz="2600"/>
              <a:t>Unless absolutely unavoidable, children should be in school- levels </a:t>
            </a:r>
            <a:r>
              <a:rPr lang="en-GB" altLang="en-US" sz="2600" b="1" u="sng"/>
              <a:t>will not</a:t>
            </a:r>
            <a:r>
              <a:rPr lang="en-GB" altLang="en-US" sz="2600"/>
              <a:t> be awarded if a test has been missed</a:t>
            </a:r>
          </a:p>
          <a:p>
            <a:pPr eaLnBrk="1" hangingPunct="1"/>
            <a:r>
              <a:rPr lang="en-GB" altLang="en-US" sz="2600"/>
              <a:t>Be positive! Children shouldn’t feel worried or anxious, but they need to understand that the tests are important</a:t>
            </a:r>
          </a:p>
          <a:p>
            <a:pPr eaLnBrk="1" hangingPunct="1"/>
            <a:r>
              <a:rPr lang="en-GB" altLang="en-US" sz="2600"/>
              <a:t>Make sure children have enough sleep, a good breakfast and plenty of water to drink</a:t>
            </a:r>
          </a:p>
          <a:p>
            <a:pPr eaLnBrk="1" hangingPunct="1"/>
            <a:r>
              <a:rPr lang="en-GB" altLang="en-US" sz="2600"/>
              <a:t>Life should carry on as normal</a:t>
            </a:r>
          </a:p>
        </p:txBody>
      </p:sp>
    </p:spTree>
    <p:extLst>
      <p:ext uri="{BB962C8B-B14F-4D97-AF65-F5344CB8AC3E}">
        <p14:creationId xmlns:p14="http://schemas.microsoft.com/office/powerpoint/2010/main" val="131185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992" y="28762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/>
              <a:t>Hilltop Residential</a:t>
            </a:r>
            <a:br>
              <a:rPr lang="en-GB" sz="6600" b="1" dirty="0"/>
            </a:br>
            <a:endParaRPr lang="en-GB" sz="4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9D4D0-7C18-409F-ADF2-9947CB17C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8" t="9266" r="70826" b="74011"/>
          <a:stretch/>
        </p:blipFill>
        <p:spPr>
          <a:xfrm>
            <a:off x="4068305" y="2044094"/>
            <a:ext cx="2975674" cy="27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24" y="609600"/>
            <a:ext cx="8596668" cy="1320800"/>
          </a:xfrm>
        </p:spPr>
        <p:txBody>
          <a:bodyPr/>
          <a:lstStyle/>
          <a:p>
            <a:r>
              <a:rPr lang="en-GB" dirty="0"/>
              <a:t>Where are we going?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87" y="1541897"/>
            <a:ext cx="7320446" cy="3880773"/>
          </a:xfrm>
        </p:spPr>
        <p:txBody>
          <a:bodyPr>
            <a:normAutofit/>
          </a:bodyPr>
          <a:lstStyle/>
          <a:p>
            <a:r>
              <a:rPr lang="en-GB" sz="4000" dirty="0" err="1"/>
              <a:t>Sherringham</a:t>
            </a:r>
            <a:r>
              <a:rPr lang="en-GB" sz="4000" dirty="0"/>
              <a:t> in Norfolk</a:t>
            </a:r>
          </a:p>
          <a:p>
            <a:r>
              <a:rPr lang="en-GB" sz="4000" dirty="0"/>
              <a:t> Set in 26 acres of picturesque woodland.</a:t>
            </a:r>
          </a:p>
          <a:p>
            <a:r>
              <a:rPr lang="en-GB" sz="4000" dirty="0"/>
              <a:t>Close to the coast.</a:t>
            </a:r>
          </a:p>
          <a:p>
            <a:r>
              <a:rPr lang="en-GB" sz="4000" dirty="0"/>
              <a:t>Lots of fantastic facilities.</a:t>
            </a:r>
          </a:p>
          <a:p>
            <a:endParaRPr lang="en-GB" sz="4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12A8F-F9F1-4807-BC1E-45D4CF31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20" y="1113034"/>
            <a:ext cx="5252270" cy="34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r>
              <a:rPr lang="en-GB" sz="2400" dirty="0"/>
              <a:t>Hilltop will design an activity schedule for us which contains activities to support our Geography work as well as outdoor and adventurous activities.</a:t>
            </a:r>
          </a:p>
          <a:p>
            <a:r>
              <a:rPr lang="en-GB" sz="2400" dirty="0"/>
              <a:t>Examples of the activities we will be taking part in include:</a:t>
            </a:r>
          </a:p>
          <a:p>
            <a:pPr lvl="1"/>
            <a:r>
              <a:rPr lang="en-GB" sz="2200" dirty="0"/>
              <a:t>Coastal erosion activities on the beach</a:t>
            </a:r>
          </a:p>
          <a:p>
            <a:pPr lvl="1"/>
            <a:r>
              <a:rPr lang="en-GB" sz="2200" dirty="0"/>
              <a:t>Bush craft</a:t>
            </a:r>
          </a:p>
          <a:p>
            <a:pPr lvl="1"/>
            <a:r>
              <a:rPr lang="en-GB" sz="2200" dirty="0"/>
              <a:t>Assault Course </a:t>
            </a:r>
          </a:p>
          <a:p>
            <a:pPr lvl="1"/>
            <a:r>
              <a:rPr lang="en-GB" sz="2200" dirty="0"/>
              <a:t>Tree top trail</a:t>
            </a:r>
          </a:p>
          <a:p>
            <a:pPr lvl="1"/>
            <a:r>
              <a:rPr lang="en-GB" sz="2200" dirty="0"/>
              <a:t>Climbing wall</a:t>
            </a:r>
          </a:p>
          <a:p>
            <a:pPr lvl="1"/>
            <a:r>
              <a:rPr lang="en-GB" sz="2200" dirty="0"/>
              <a:t>Abseiling </a:t>
            </a:r>
          </a:p>
          <a:p>
            <a:pPr lvl="1"/>
            <a:r>
              <a:rPr lang="en-GB" sz="2200" dirty="0"/>
              <a:t>Air jump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204C5-53DA-4CC2-8952-5B893729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5" t="40792" r="33326" b="27344"/>
          <a:stretch/>
        </p:blipFill>
        <p:spPr>
          <a:xfrm>
            <a:off x="4192291" y="3939153"/>
            <a:ext cx="5579390" cy="26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9DC067-5CED-4CBD-9AD6-973F5046C23C}"/>
              </a:ext>
            </a:extLst>
          </p:cNvPr>
          <p:cNvSpPr txBox="1"/>
          <p:nvPr/>
        </p:nvSpPr>
        <p:spPr>
          <a:xfrm>
            <a:off x="886561" y="385312"/>
            <a:ext cx="714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Meals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C39BB-69A6-4D56-B0B2-B0EDDB469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74" t="33898" r="34152" b="46780"/>
          <a:stretch/>
        </p:blipFill>
        <p:spPr>
          <a:xfrm>
            <a:off x="3099661" y="93995"/>
            <a:ext cx="6327752" cy="1875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41912-7AA2-4CC9-BEF1-4B7D48EAF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74" t="20904" r="32118" b="14464"/>
          <a:stretch/>
        </p:blipFill>
        <p:spPr>
          <a:xfrm>
            <a:off x="3099661" y="2154264"/>
            <a:ext cx="4719235" cy="44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766"/>
            <a:ext cx="8596668" cy="3880773"/>
          </a:xfrm>
        </p:spPr>
        <p:txBody>
          <a:bodyPr>
            <a:noAutofit/>
          </a:bodyPr>
          <a:lstStyle/>
          <a:p>
            <a:r>
              <a:rPr lang="en-GB" sz="2400" dirty="0"/>
              <a:t>Children’s bedrooms have between 2-10 beds with the majority accommodating 4-6 children. Rooms are either </a:t>
            </a:r>
            <a:r>
              <a:rPr lang="en-GB" sz="2400" dirty="0" err="1"/>
              <a:t>en</a:t>
            </a:r>
            <a:r>
              <a:rPr lang="en-GB" sz="2400" dirty="0"/>
              <a:t>-suite or have facilities close by. Each bed is fitted with a waterproof mattress protector and a pillow and pillowcase are provided. Night lights are built in to children’s rooms via a ceiling light. </a:t>
            </a:r>
          </a:p>
          <a:p>
            <a:r>
              <a:rPr lang="en-GB" sz="2400" dirty="0"/>
              <a:t>Children’s bedding is NOT provided – please ensure each child brings a sleeping bag or duvet and duvet cover with a fitted sheet and their own towels.</a:t>
            </a:r>
            <a:br>
              <a:rPr lang="en-GB" sz="2400" dirty="0"/>
            </a:br>
            <a:r>
              <a:rPr lang="en-GB" sz="2400" b="1" dirty="0"/>
              <a:t>Pupils will be given opportunity to choose name of a friend they would like to share with.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746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 List - clothes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22" y="1761343"/>
            <a:ext cx="8596668" cy="43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/>
              <a:t>No need to buy new clothes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857F6-C47C-4D81-BB95-7E12310FD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6" t="13673" r="50551" b="10611"/>
          <a:stretch/>
        </p:blipFill>
        <p:spPr>
          <a:xfrm>
            <a:off x="4765729" y="412215"/>
            <a:ext cx="4637061" cy="60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4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800"/>
              <a:t>What are the Key Stage 2 SATs tests?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1484313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Statutory Assessment Tests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Designed to test children’s knowledge, skills and understanding in English and Mathematics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Provide a “snapshot” of a child’s attainment at the end of Key Stage 2</a:t>
            </a:r>
            <a:endParaRPr lang="en-GB" altLang="en-US" sz="3600" dirty="0"/>
          </a:p>
          <a:p>
            <a:pPr eaLnBrk="1" hangingPunct="1">
              <a:lnSpc>
                <a:spcPct val="90000"/>
              </a:lnSpc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</a:pP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8852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Bledlow</a:t>
            </a:r>
            <a:r>
              <a:rPr lang="en-GB" dirty="0"/>
              <a:t> Ridge School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48" y="1519707"/>
            <a:ext cx="8596668" cy="4457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 err="1"/>
              <a:t>Bledlow</a:t>
            </a:r>
            <a:r>
              <a:rPr lang="en-GB" sz="2000" b="1" dirty="0"/>
              <a:t> Ridge School Staff: Pupil ratio  = 1:8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Mrs Stanley- Y6 teacher, Deputy Head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Mrs Lyons– Y6 teacher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Ms Picasso- Year 6 TA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/>
              <a:t>All activities are led by trained instructors, school staff remain with groups at all times.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78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form will be given out at then end of this meeting where you can add any medical/dietary needs</a:t>
            </a:r>
          </a:p>
          <a:p>
            <a:r>
              <a:rPr lang="en-GB" sz="2800" dirty="0"/>
              <a:t>All medication to be brought to school in labelled plastic bag with relevant paperwork completed.</a:t>
            </a:r>
          </a:p>
          <a:p>
            <a:r>
              <a:rPr lang="en-GB" sz="2800" dirty="0"/>
              <a:t>Staff available to discuss any personal issues in private</a:t>
            </a:r>
          </a:p>
          <a:p>
            <a:endParaRPr lang="en-GB" sz="28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794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A2C8-3620-4229-B654-BB5E4C77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Letters to the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0EDD-A6C6-4F89-8C95-9BA725D19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Hilltop welcomes letters from parents, please ensure that envelopes are clearly addressed and include the child’s name and the name of their school to assist with distribution of mail. </a:t>
            </a:r>
          </a:p>
          <a:p>
            <a:r>
              <a:rPr lang="en-GB" dirty="0"/>
              <a:t>Hilltop E-telegram Visit: www.hilltopoutdoorcentre.co.uk/e-telegram Passcode: ht95432b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2EBE0-8659-450C-B62E-1EB718CC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4" t="12133" r="22373" b="4400"/>
          <a:stretch/>
        </p:blipFill>
        <p:spPr>
          <a:xfrm>
            <a:off x="5605582" y="3520248"/>
            <a:ext cx="3840635" cy="31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1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47850" y="476250"/>
            <a:ext cx="8553450" cy="914400"/>
          </a:xfrm>
        </p:spPr>
        <p:txBody>
          <a:bodyPr/>
          <a:lstStyle/>
          <a:p>
            <a:pPr eaLnBrk="1" hangingPunct="1"/>
            <a:r>
              <a:rPr lang="en-GB" altLang="en-US"/>
              <a:t>When are the tests administered?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03389" y="1268414"/>
            <a:ext cx="8569325" cy="51847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000" b="1" dirty="0"/>
              <a:t>All the tests will be taken in the classroom, some children will have adult readers for the reasoning and </a:t>
            </a:r>
            <a:r>
              <a:rPr lang="en-GB" sz="2000" b="1" dirty="0" err="1"/>
              <a:t>SPaG</a:t>
            </a:r>
            <a:r>
              <a:rPr lang="en-GB" sz="2000" b="1" dirty="0"/>
              <a:t> papers</a:t>
            </a:r>
          </a:p>
          <a:p>
            <a:r>
              <a:rPr lang="en-GB" sz="2000" b="1" dirty="0"/>
              <a:t>The tests will take place on </a:t>
            </a:r>
            <a:r>
              <a:rPr lang="en-GB" b="1" dirty="0"/>
              <a:t>Tuesday 9 May – Friday 12</a:t>
            </a:r>
            <a:r>
              <a:rPr lang="en-GB" b="1" baseline="30000" dirty="0"/>
              <a:t>th</a:t>
            </a:r>
            <a:r>
              <a:rPr lang="en-GB" b="1" dirty="0"/>
              <a:t> May </a:t>
            </a:r>
          </a:p>
          <a:p>
            <a:endParaRPr lang="en-GB" sz="2000" b="1" dirty="0"/>
          </a:p>
          <a:p>
            <a:endParaRPr lang="en-GB" sz="2000" b="1" dirty="0"/>
          </a:p>
          <a:p>
            <a:pPr lvl="1">
              <a:defRPr/>
            </a:pPr>
            <a:endParaRPr lang="en-GB" sz="2400" dirty="0"/>
          </a:p>
          <a:p>
            <a:pPr lvl="1">
              <a:defRPr/>
            </a:pPr>
            <a:endParaRPr lang="en-GB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1F4B7D-DBF5-4B8E-859C-15A622955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38796"/>
              </p:ext>
            </p:extLst>
          </p:nvPr>
        </p:nvGraphicFramePr>
        <p:xfrm>
          <a:off x="2136723" y="2723205"/>
          <a:ext cx="7273925" cy="3550012"/>
        </p:xfrm>
        <a:graphic>
          <a:graphicData uri="http://schemas.openxmlformats.org/drawingml/2006/table">
            <a:tbl>
              <a:tblPr/>
              <a:tblGrid>
                <a:gridCol w="363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Tuesday 9</a:t>
                      </a:r>
                      <a:r>
                        <a:rPr kumimoji="0" lang="en-GB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th</a:t>
                      </a: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 May</a:t>
                      </a: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English Paper 1: </a:t>
                      </a:r>
                      <a:r>
                        <a:rPr kumimoji="0" lang="en-GB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SPaG</a:t>
                      </a:r>
                      <a:b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English Paper 2: Spelling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Wednesday 10</a:t>
                      </a:r>
                      <a:r>
                        <a:rPr kumimoji="0" lang="en-GB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th</a:t>
                      </a: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 May</a:t>
                      </a: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English Reading Paper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8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Thursday 11</a:t>
                      </a:r>
                      <a:r>
                        <a:rPr kumimoji="0" lang="en-GB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th</a:t>
                      </a: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 May</a:t>
                      </a: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Maths Paper 1: Arithmetic Paper </a:t>
                      </a:r>
                      <a:b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</a:b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Maths Paper 2: Reasoning Paper</a:t>
                      </a: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Friday 12</a:t>
                      </a:r>
                      <a:r>
                        <a:rPr kumimoji="0" lang="en-GB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th</a:t>
                      </a: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 May</a:t>
                      </a: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defRPr sz="10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Maths Paper 3: Reasoning Paper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91454" marR="91454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7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609600"/>
            <a:ext cx="7491413" cy="1320800"/>
          </a:xfrm>
        </p:spPr>
        <p:txBody>
          <a:bodyPr/>
          <a:lstStyle/>
          <a:p>
            <a:pPr eaLnBrk="1" hangingPunct="1"/>
            <a:r>
              <a:rPr lang="en-GB" altLang="en-US" sz="3800"/>
              <a:t>How will writing be assessed?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1484314"/>
            <a:ext cx="7924800" cy="518477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Char char=""/>
              <a:defRPr/>
            </a:pPr>
            <a:r>
              <a:rPr lang="en-GB" sz="2800" dirty="0"/>
              <a:t>Writing will be assessed through teacher assessment:</a:t>
            </a:r>
          </a:p>
          <a:p>
            <a:pPr lvl="1" indent="-342900">
              <a:lnSpc>
                <a:spcPct val="90000"/>
              </a:lnSpc>
              <a:buFont typeface="Wingdings 3" panose="05040102010807070707" pitchFamily="18" charset="2"/>
              <a:buChar char=""/>
              <a:defRPr/>
            </a:pPr>
            <a:r>
              <a:rPr lang="en-GB" sz="2400" dirty="0"/>
              <a:t>Throughout the year we assess the children’s writing on a regular basis</a:t>
            </a:r>
          </a:p>
          <a:p>
            <a:pPr lvl="1" indent="-342900">
              <a:lnSpc>
                <a:spcPct val="90000"/>
              </a:lnSpc>
              <a:buFont typeface="Wingdings 3" panose="05040102010807070707" pitchFamily="18" charset="2"/>
              <a:buChar char=""/>
              <a:defRPr/>
            </a:pPr>
            <a:r>
              <a:rPr lang="en-GB" sz="2400" dirty="0"/>
              <a:t>Writing is assessed through all genre types</a:t>
            </a:r>
          </a:p>
          <a:p>
            <a:pPr lvl="1" indent="-342900">
              <a:lnSpc>
                <a:spcPct val="90000"/>
              </a:lnSpc>
              <a:buFont typeface="Wingdings 3" panose="05040102010807070707" pitchFamily="18" charset="2"/>
              <a:buChar char=""/>
              <a:defRPr/>
            </a:pPr>
            <a:r>
              <a:rPr lang="en-GB" sz="2400" dirty="0"/>
              <a:t>Writing targets and steps to success help children to know what they need to include in their writing</a:t>
            </a: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800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GB" sz="4000" dirty="0"/>
          </a:p>
          <a:p>
            <a:pPr>
              <a:lnSpc>
                <a:spcPct val="90000"/>
              </a:lnSpc>
              <a:defRPr/>
            </a:pPr>
            <a:endParaRPr lang="en-GB" sz="3600" dirty="0"/>
          </a:p>
          <a:p>
            <a:pPr>
              <a:lnSpc>
                <a:spcPct val="90000"/>
              </a:lnSpc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8901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55800" y="557213"/>
            <a:ext cx="7996238" cy="1320800"/>
          </a:xfrm>
        </p:spPr>
        <p:txBody>
          <a:bodyPr/>
          <a:lstStyle/>
          <a:p>
            <a:pPr eaLnBrk="1" hangingPunct="1"/>
            <a:r>
              <a:rPr lang="en-GB" altLang="en-US"/>
              <a:t>How are the tests administered?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54213" y="1295401"/>
            <a:ext cx="7924800" cy="36306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GB" altLang="en-US" sz="2800" dirty="0"/>
              <a:t>Test papers are not seen by school staff prior to the test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GB" altLang="en-US" sz="2800" dirty="0"/>
              <a:t>Pupils take the tests in classrooms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GB" altLang="en-US" sz="2800" dirty="0"/>
              <a:t>Access arrangements 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GB" altLang="en-US" sz="2800" dirty="0"/>
              <a:t>Children have to work independently and unaided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GB" altLang="en-US" sz="2800" dirty="0"/>
              <a:t>Questions in numeracy and the grammar test may be read out to an individual pupil </a:t>
            </a:r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GB" altLang="en-US" sz="2800" dirty="0"/>
              <a:t>Pupils who have an EHCP or statement will receive 10% extra time.</a:t>
            </a:r>
          </a:p>
          <a:p>
            <a:pPr marL="0" indent="0">
              <a:buNone/>
              <a:defRPr/>
            </a:pPr>
            <a:endParaRPr lang="en-GB" altLang="en-US" sz="2000" dirty="0"/>
          </a:p>
          <a:p>
            <a:pPr lvl="1" eaLnBrk="1" hangingPunct="1">
              <a:buFont typeface="Wingdings 3" panose="05040102010807070707" pitchFamily="18" charset="2"/>
              <a:buChar char=""/>
              <a:defRPr/>
            </a:pPr>
            <a:endParaRPr lang="en-GB" altLang="en-US" dirty="0"/>
          </a:p>
          <a:p>
            <a:pPr lvl="1" eaLnBrk="1" hangingPunct="1">
              <a:buFont typeface="Wingdings 3" panose="05040102010807070707" pitchFamily="18" charset="2"/>
              <a:buChar char=""/>
              <a:defRPr/>
            </a:pPr>
            <a:endParaRPr lang="en-GB" altLang="en-US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336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731838"/>
          </a:xfrm>
        </p:spPr>
        <p:txBody>
          <a:bodyPr/>
          <a:lstStyle/>
          <a:p>
            <a:pPr eaLnBrk="1" hangingPunct="1"/>
            <a:r>
              <a:rPr lang="en-GB" altLang="en-US"/>
              <a:t>How can parents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84313"/>
            <a:ext cx="7131050" cy="4557712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/>
              <a:t>From Friday, children will receive some arithmetic homework and comprehension homework in addition to spellings.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Encourage your children to read at home and to bring their reading record in every Friday.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/>
              <a:t>At the end of this meeting, please take home a sample pack of questions to look through with your child.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3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5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47850" y="427038"/>
            <a:ext cx="8769350" cy="914400"/>
          </a:xfrm>
        </p:spPr>
        <p:txBody>
          <a:bodyPr/>
          <a:lstStyle/>
          <a:p>
            <a:pPr eaLnBrk="1" hangingPunct="1"/>
            <a:r>
              <a:rPr lang="en-GB" altLang="en-US"/>
              <a:t>Receiving and interpreting 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47851" y="1341439"/>
            <a:ext cx="8139113" cy="51831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800" dirty="0"/>
              <a:t>Tests are marked externally</a:t>
            </a:r>
          </a:p>
          <a:p>
            <a:pPr>
              <a:defRPr/>
            </a:pPr>
            <a:r>
              <a:rPr lang="en-GB" sz="2800" dirty="0"/>
              <a:t>Results will be shared with parents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Child will achieve a level of:</a:t>
            </a:r>
          </a:p>
          <a:p>
            <a:pPr lvl="2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below expected standards</a:t>
            </a:r>
          </a:p>
          <a:p>
            <a:pPr lvl="2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at expected standards</a:t>
            </a:r>
          </a:p>
          <a:p>
            <a:pPr marL="457200" lvl="1" indent="0">
              <a:buNone/>
              <a:defRPr/>
            </a:pPr>
            <a:endParaRPr lang="en-GB" sz="2000" dirty="0"/>
          </a:p>
          <a:p>
            <a:pPr lvl="1">
              <a:defRPr/>
            </a:pPr>
            <a:endParaRPr lang="en-GB" sz="2000" dirty="0"/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are we preparing the children in school?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133600" y="1930401"/>
            <a:ext cx="7924800" cy="482441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Practising tests – November, February and April </a:t>
            </a:r>
          </a:p>
          <a:p>
            <a:pPr eaLnBrk="1" hangingPunct="1"/>
            <a:r>
              <a:rPr lang="en-GB" altLang="en-US" sz="2400" dirty="0"/>
              <a:t>Working through past paper questions in class including looking at model answers</a:t>
            </a:r>
          </a:p>
          <a:p>
            <a:pPr eaLnBrk="1" hangingPunct="1"/>
            <a:r>
              <a:rPr lang="en-GB" altLang="en-US" sz="2400" dirty="0"/>
              <a:t>Extra intervention sessions to help children to make progress</a:t>
            </a:r>
          </a:p>
          <a:p>
            <a:pPr eaLnBrk="1" hangingPunct="1"/>
            <a:r>
              <a:rPr lang="en-GB" altLang="en-US" sz="2400" dirty="0"/>
              <a:t>Breakfast club in the hall before school during SATs week</a:t>
            </a:r>
          </a:p>
        </p:txBody>
      </p:sp>
    </p:spTree>
    <p:extLst>
      <p:ext uri="{BB962C8B-B14F-4D97-AF65-F5344CB8AC3E}">
        <p14:creationId xmlns:p14="http://schemas.microsoft.com/office/powerpoint/2010/main" val="128129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children are required to do: Arithmetic test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6245" y="2104570"/>
            <a:ext cx="7924800" cy="297112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GB" dirty="0"/>
              <a:t>Under time pressure (30 minutes)</a:t>
            </a:r>
          </a:p>
          <a:p>
            <a:pPr>
              <a:defRPr/>
            </a:pPr>
            <a:r>
              <a:rPr lang="en-GB" dirty="0"/>
              <a:t>Recall of all of 4 operations</a:t>
            </a:r>
          </a:p>
          <a:p>
            <a:pPr>
              <a:defRPr/>
            </a:pPr>
            <a:r>
              <a:rPr lang="en-GB" dirty="0"/>
              <a:t>Using and applying known facts (e.g. x tables, metric conversions, calculating fractions and percentages)</a:t>
            </a:r>
          </a:p>
          <a:p>
            <a:pPr>
              <a:defRPr/>
            </a:pPr>
            <a:r>
              <a:rPr lang="en-GB" dirty="0"/>
              <a:t>Use a range of strategies </a:t>
            </a:r>
          </a:p>
          <a:p>
            <a:pPr>
              <a:defRPr/>
            </a:pPr>
            <a:r>
              <a:rPr lang="en-GB" dirty="0"/>
              <a:t>36 questions a maximum of 40 marks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4E5C02-C6DA-4C97-A0A2-7AE3D16EA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4" t="20000" r="34152"/>
          <a:stretch/>
        </p:blipFill>
        <p:spPr>
          <a:xfrm>
            <a:off x="7841836" y="1356101"/>
            <a:ext cx="3828388" cy="50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930</Words>
  <Application>Microsoft Office PowerPoint</Application>
  <PresentationFormat>Widescreen</PresentationFormat>
  <Paragraphs>119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Year 6 SATs and Residential Meeting  January 2023 Helping you and your child prepare for the SATs</vt:lpstr>
      <vt:lpstr>What are the Key Stage 2 SATs tests?</vt:lpstr>
      <vt:lpstr>When are the tests administered?</vt:lpstr>
      <vt:lpstr>How will writing be assessed? </vt:lpstr>
      <vt:lpstr>How are the tests administered?</vt:lpstr>
      <vt:lpstr>How can parents help?</vt:lpstr>
      <vt:lpstr>Receiving and interpreting results</vt:lpstr>
      <vt:lpstr>How are we preparing the children in school?</vt:lpstr>
      <vt:lpstr>What children are required to do: Arithmetic test</vt:lpstr>
      <vt:lpstr>What children are required to do: Maths Test (40minutes)</vt:lpstr>
      <vt:lpstr>What children are required to do:  Reading Paper (60 minutes including reading time)</vt:lpstr>
      <vt:lpstr>What children are required to do:  Grammar, Punctuation and Spelling (45 mins)</vt:lpstr>
      <vt:lpstr>During the week of the tests </vt:lpstr>
      <vt:lpstr>Hilltop Residential </vt:lpstr>
      <vt:lpstr>Where are we going?</vt:lpstr>
      <vt:lpstr>Activities</vt:lpstr>
      <vt:lpstr>PowerPoint Presentation</vt:lpstr>
      <vt:lpstr>Accommodation</vt:lpstr>
      <vt:lpstr>Kit List - clothes</vt:lpstr>
      <vt:lpstr>Bledlow Ridge School Staff</vt:lpstr>
      <vt:lpstr>Medical Issues</vt:lpstr>
      <vt:lpstr>Letters to the children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 Liddington 2014</dc:title>
  <dc:creator>F.Maynard</dc:creator>
  <cp:lastModifiedBy>Rachel stanley</cp:lastModifiedBy>
  <cp:revision>41</cp:revision>
  <cp:lastPrinted>2019-02-04T10:00:52Z</cp:lastPrinted>
  <dcterms:created xsi:type="dcterms:W3CDTF">2014-03-18T15:06:37Z</dcterms:created>
  <dcterms:modified xsi:type="dcterms:W3CDTF">2023-01-13T12:17:49Z</dcterms:modified>
</cp:coreProperties>
</file>