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99" r:id="rId2"/>
    <p:sldId id="296" r:id="rId3"/>
    <p:sldId id="297" r:id="rId4"/>
    <p:sldId id="298" r:id="rId5"/>
    <p:sldId id="259" r:id="rId6"/>
    <p:sldId id="260" r:id="rId7"/>
    <p:sldId id="261" r:id="rId8"/>
    <p:sldId id="324" r:id="rId9"/>
    <p:sldId id="338" r:id="rId10"/>
    <p:sldId id="339" r:id="rId11"/>
    <p:sldId id="346" r:id="rId12"/>
    <p:sldId id="340" r:id="rId13"/>
    <p:sldId id="347" r:id="rId14"/>
    <p:sldId id="348" r:id="rId15"/>
    <p:sldId id="341" r:id="rId16"/>
    <p:sldId id="349" r:id="rId17"/>
    <p:sldId id="350" r:id="rId18"/>
    <p:sldId id="351" r:id="rId19"/>
    <p:sldId id="352" r:id="rId20"/>
    <p:sldId id="344" r:id="rId21"/>
    <p:sldId id="345" r:id="rId22"/>
    <p:sldId id="333" r:id="rId23"/>
    <p:sldId id="332" r:id="rId24"/>
    <p:sldId id="334" r:id="rId25"/>
    <p:sldId id="335" r:id="rId26"/>
    <p:sldId id="336" r:id="rId27"/>
    <p:sldId id="33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512373"/>
    <a:srgbClr val="EF85CE"/>
    <a:srgbClr val="FF6699"/>
    <a:srgbClr val="F5B1E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6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9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362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1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272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5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3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1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4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6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6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5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8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6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4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8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744" y="2679542"/>
            <a:ext cx="5926606" cy="2436849"/>
          </a:xfrm>
        </p:spPr>
        <p:txBody>
          <a:bodyPr>
            <a:normAutofit/>
          </a:bodyPr>
          <a:lstStyle/>
          <a:p>
            <a:pPr algn="ctr" defTabSz="685814">
              <a:spcBef>
                <a:spcPts val="450"/>
              </a:spcBef>
              <a:defRPr/>
            </a:pPr>
            <a:r>
              <a:rPr lang="en-US" sz="2700" b="1" kern="0" dirty="0">
                <a:solidFill>
                  <a:srgbClr val="225D94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/>
            </a:r>
            <a:br>
              <a:rPr lang="en-US" sz="2700" b="1" kern="0" dirty="0">
                <a:solidFill>
                  <a:srgbClr val="225D94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</a:br>
            <a:r>
              <a:rPr lang="en-GB" sz="2700" i="1" kern="0" dirty="0">
                <a:solidFill>
                  <a:srgbClr val="171717"/>
                </a:solidFill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  <a:t/>
            </a:r>
            <a:br>
              <a:rPr lang="en-GB" sz="2700" i="1" kern="0" dirty="0">
                <a:solidFill>
                  <a:srgbClr val="171717"/>
                </a:solidFill>
                <a:latin typeface="Franklin Gothic Book"/>
                <a:ea typeface="Franklin Gothic Book" panose="020B0503020102020204" pitchFamily="34" charset="0"/>
                <a:cs typeface="Franklin Gothic Book" panose="020B0503020102020204" pitchFamily="34" charset="0"/>
              </a:rPr>
            </a:br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7D7FE91-F190-B051-21E8-6C7A54EBC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6" y="549965"/>
            <a:ext cx="4794248" cy="52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Black History Month?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7041"/>
            <a:ext cx="8596668" cy="4324322"/>
          </a:xfrm>
        </p:spPr>
        <p:txBody>
          <a:bodyPr>
            <a:noAutofit/>
          </a:bodyPr>
          <a:lstStyle/>
          <a:p>
            <a:r>
              <a:rPr sz="4000" dirty="0"/>
              <a:t>- A time to celebrate the achievements of Black people</a:t>
            </a:r>
          </a:p>
          <a:p>
            <a:r>
              <a:rPr sz="4000" dirty="0"/>
              <a:t>- Remember their contributions to history, culture, and society</a:t>
            </a:r>
          </a:p>
          <a:p>
            <a:r>
              <a:rPr sz="4000" dirty="0"/>
              <a:t>- Learn from the past to build a better future</a:t>
            </a:r>
          </a:p>
        </p:txBody>
      </p:sp>
    </p:spTree>
    <p:extLst>
      <p:ext uri="{BB962C8B-B14F-4D97-AF65-F5344CB8AC3E}">
        <p14:creationId xmlns:p14="http://schemas.microsoft.com/office/powerpoint/2010/main" val="7953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Do We Celebrate?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832" y="1503362"/>
            <a:ext cx="9328888" cy="52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3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Do We Celebrate?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7681"/>
            <a:ext cx="8596668" cy="4283682"/>
          </a:xfrm>
        </p:spPr>
        <p:txBody>
          <a:bodyPr>
            <a:noAutofit/>
          </a:bodyPr>
          <a:lstStyle/>
          <a:p>
            <a:r>
              <a:rPr sz="4400" dirty="0"/>
              <a:t>- To </a:t>
            </a:r>
            <a:r>
              <a:rPr sz="4400" dirty="0" err="1"/>
              <a:t>recognise</a:t>
            </a:r>
            <a:r>
              <a:rPr sz="4400" dirty="0"/>
              <a:t> important leaders and role models</a:t>
            </a:r>
          </a:p>
          <a:p>
            <a:r>
              <a:rPr sz="4400" dirty="0"/>
              <a:t>- To learn about </a:t>
            </a:r>
            <a:r>
              <a:rPr sz="4400" dirty="0">
                <a:solidFill>
                  <a:srgbClr val="FF0000"/>
                </a:solidFill>
              </a:rPr>
              <a:t>equality</a:t>
            </a:r>
            <a:r>
              <a:rPr sz="4400" dirty="0"/>
              <a:t> and fairness</a:t>
            </a:r>
          </a:p>
          <a:p>
            <a:r>
              <a:rPr sz="4400" dirty="0"/>
              <a:t>- To be inspired by stories of courage and strength</a:t>
            </a:r>
          </a:p>
        </p:txBody>
      </p:sp>
    </p:spTree>
    <p:extLst>
      <p:ext uri="{BB962C8B-B14F-4D97-AF65-F5344CB8AC3E}">
        <p14:creationId xmlns:p14="http://schemas.microsoft.com/office/powerpoint/2010/main" val="343834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mean?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‘equality’</a:t>
            </a:r>
          </a:p>
          <a:p>
            <a:pPr marL="0" indent="0">
              <a:buNone/>
            </a:pP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5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mean?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2401"/>
            <a:ext cx="8596668" cy="46189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‘equality’</a:t>
            </a:r>
          </a:p>
          <a:p>
            <a:pPr marL="0" indent="0">
              <a:buNone/>
            </a:pPr>
            <a:endParaRPr lang="en-GB" sz="5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5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everyone fairly.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5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sure everyone has the same chances.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5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Respecting people no matter their skin </a:t>
            </a:r>
            <a:r>
              <a:rPr lang="en-US" altLang="en-US" sz="5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altLang="en-US" sz="5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religion, gender, or background.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5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means everyone </a:t>
            </a:r>
            <a:r>
              <a:rPr lang="en-US" altLang="en-US" sz="5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5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protected characteristics </a:t>
            </a:r>
            <a:endParaRPr lang="en-US" altLang="en-US" sz="5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40" y="184666"/>
            <a:ext cx="5030644" cy="26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4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Famous Black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1"/>
            <a:ext cx="8596668" cy="4364962"/>
          </a:xfrm>
        </p:spPr>
        <p:txBody>
          <a:bodyPr>
            <a:noAutofit/>
          </a:bodyPr>
          <a:lstStyle/>
          <a:p>
            <a:r>
              <a:rPr sz="3600" dirty="0"/>
              <a:t>- Martin Luther King Jr. – fought for civil rights</a:t>
            </a:r>
          </a:p>
          <a:p>
            <a:r>
              <a:rPr sz="3600" dirty="0"/>
              <a:t>- Rosa Parks – stood up for equality on a bus</a:t>
            </a:r>
          </a:p>
          <a:p>
            <a:r>
              <a:rPr sz="3600" dirty="0"/>
              <a:t>- Mary </a:t>
            </a:r>
            <a:r>
              <a:rPr sz="3600" dirty="0" err="1"/>
              <a:t>Seacole</a:t>
            </a:r>
            <a:r>
              <a:rPr sz="3600" dirty="0"/>
              <a:t> – nurse who cared for soldiers</a:t>
            </a:r>
          </a:p>
          <a:p>
            <a:r>
              <a:rPr sz="3600" dirty="0"/>
              <a:t>- Barack Obama – first Black President of the USA</a:t>
            </a:r>
          </a:p>
        </p:txBody>
      </p:sp>
    </p:spTree>
    <p:extLst>
      <p:ext uri="{BB962C8B-B14F-4D97-AF65-F5344CB8AC3E}">
        <p14:creationId xmlns:p14="http://schemas.microsoft.com/office/powerpoint/2010/main" val="248006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Blair </a:t>
            </a:r>
            <a:r>
              <a:rPr lang="en-GB" b="1" dirty="0"/>
              <a:t>Imani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1949"/>
            <a:ext cx="6251786" cy="3880773"/>
          </a:xfrm>
        </p:spPr>
        <p:txBody>
          <a:bodyPr/>
          <a:lstStyle/>
          <a:p>
            <a:r>
              <a:rPr lang="en-GB" sz="2400" dirty="0" smtClean="0"/>
              <a:t>Blair </a:t>
            </a:r>
            <a:r>
              <a:rPr lang="en-GB" sz="2400" dirty="0"/>
              <a:t>Imani is an American author, historian, educator, and activist. </a:t>
            </a:r>
          </a:p>
          <a:p>
            <a:r>
              <a:rPr lang="en-GB" sz="2400" dirty="0"/>
              <a:t>K</a:t>
            </a:r>
            <a:r>
              <a:rPr lang="en-GB" sz="2400" dirty="0" smtClean="0"/>
              <a:t>nown </a:t>
            </a:r>
            <a:r>
              <a:rPr lang="en-GB" sz="2400" dirty="0"/>
              <a:t>for speaking out about racism and injustice; she was arrested while protesting </a:t>
            </a:r>
            <a:endParaRPr lang="en-GB" sz="2400" dirty="0" smtClean="0"/>
          </a:p>
          <a:p>
            <a:r>
              <a:rPr lang="en-GB" sz="2400" dirty="0" smtClean="0"/>
              <a:t>Has </a:t>
            </a:r>
            <a:r>
              <a:rPr lang="en-GB" sz="2400" dirty="0"/>
              <a:t>written and taught about </a:t>
            </a:r>
            <a:r>
              <a:rPr lang="en-GB" sz="2400" dirty="0" smtClean="0"/>
              <a:t>history</a:t>
            </a:r>
            <a:endParaRPr lang="en-GB" sz="2400" dirty="0"/>
          </a:p>
          <a:p>
            <a:r>
              <a:rPr lang="en-GB" sz="2400" dirty="0"/>
              <a:t>Her work encourages young people to learn history, stand up for fairness, and believe their voice matters.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0" y="492020"/>
            <a:ext cx="4652724" cy="61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Blair Imani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840" y="2032468"/>
            <a:ext cx="5860242" cy="3880773"/>
          </a:xfrm>
        </p:spPr>
        <p:txBody>
          <a:bodyPr/>
          <a:lstStyle/>
          <a:p>
            <a:r>
              <a:rPr lang="en-GB" sz="3600" dirty="0"/>
              <a:t>- Born in the USA in 1993</a:t>
            </a:r>
          </a:p>
          <a:p>
            <a:r>
              <a:rPr lang="en-GB" sz="3600" dirty="0"/>
              <a:t>- Historian, author, and teacher</a:t>
            </a:r>
          </a:p>
          <a:p>
            <a:r>
              <a:rPr lang="en-GB" sz="3600" dirty="0"/>
              <a:t>- Helps people learn about history in a fun and easy way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019" y="1188598"/>
            <a:ext cx="3225966" cy="47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She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607386" cy="3880773"/>
          </a:xfrm>
        </p:spPr>
        <p:txBody>
          <a:bodyPr/>
          <a:lstStyle/>
          <a:p>
            <a:r>
              <a:rPr lang="en-GB" sz="3600" dirty="0"/>
              <a:t>- Speaks up for fairness and equality</a:t>
            </a:r>
          </a:p>
          <a:p>
            <a:r>
              <a:rPr lang="en-GB" sz="3600" dirty="0"/>
              <a:t>- Teaches about race, gender, and identity</a:t>
            </a:r>
          </a:p>
          <a:p>
            <a:r>
              <a:rPr lang="en-GB" sz="3600" dirty="0"/>
              <a:t>- Creates short videos called 'Smarter in Seconds'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74" y="609600"/>
            <a:ext cx="4115011" cy="45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5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She Inspires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597226" cy="3880773"/>
          </a:xfrm>
        </p:spPr>
        <p:txBody>
          <a:bodyPr>
            <a:normAutofit fontScale="92500"/>
          </a:bodyPr>
          <a:lstStyle/>
          <a:p>
            <a:r>
              <a:rPr lang="en-GB" sz="4400" dirty="0"/>
              <a:t>- Teaches us to be brave</a:t>
            </a:r>
          </a:p>
          <a:p>
            <a:r>
              <a:rPr lang="en-GB" sz="4400" dirty="0"/>
              <a:t>- Reminds us to be kind and fair</a:t>
            </a:r>
          </a:p>
          <a:p>
            <a:r>
              <a:rPr lang="en-GB" sz="4400" dirty="0"/>
              <a:t>- Shows us we can use our voices to help others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0" y="315485"/>
            <a:ext cx="3729318" cy="59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40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Curiosity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is open to learning new things about themselves, all that surrounds them and how the two fit together.</a:t>
            </a:r>
          </a:p>
        </p:txBody>
      </p:sp>
      <p:pic>
        <p:nvPicPr>
          <p:cNvPr id="15" name="Graphic 14" descr="Thought with solid fill">
            <a:extLst>
              <a:ext uri="{FF2B5EF4-FFF2-40B4-BE49-F238E27FC236}">
                <a16:creationId xmlns:a16="http://schemas.microsoft.com/office/drawing/2014/main" id="{8A86EBD6-9629-E1C5-3D26-B2B695D95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1715" y="722334"/>
            <a:ext cx="1574571" cy="15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6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4161"/>
            <a:ext cx="8596668" cy="4507202"/>
          </a:xfrm>
        </p:spPr>
        <p:txBody>
          <a:bodyPr/>
          <a:lstStyle/>
          <a:p>
            <a:r>
              <a:rPr lang="en-GB" sz="3600" dirty="0"/>
              <a:t>How can we use our voices to make school and the world a fairer place?</a:t>
            </a:r>
          </a:p>
          <a:p>
            <a:r>
              <a:rPr lang="en-GB" sz="3600" dirty="0"/>
              <a:t>- Show kindness</a:t>
            </a:r>
          </a:p>
          <a:p>
            <a:r>
              <a:rPr lang="en-GB" sz="3600" dirty="0"/>
              <a:t>- Be fair</a:t>
            </a:r>
          </a:p>
          <a:p>
            <a:r>
              <a:rPr lang="en-GB" sz="3600" dirty="0"/>
              <a:t>- Speak up if something is wrong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23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Closing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800" dirty="0"/>
              <a:t>Black History Month reminds us to celebrate diversity, learn from the past, and create a fair and equal future.</a:t>
            </a:r>
          </a:p>
        </p:txBody>
      </p:sp>
    </p:spTree>
    <p:extLst>
      <p:ext uri="{BB962C8B-B14F-4D97-AF65-F5344CB8AC3E}">
        <p14:creationId xmlns:p14="http://schemas.microsoft.com/office/powerpoint/2010/main" val="165067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809" y="297059"/>
            <a:ext cx="7766936" cy="1646302"/>
          </a:xfrm>
        </p:spPr>
        <p:txBody>
          <a:bodyPr/>
          <a:lstStyle/>
          <a:p>
            <a:pPr algn="l"/>
            <a:r>
              <a:rPr lang="en-GB" dirty="0"/>
              <a:t>Pupil Leaders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809" y="1943361"/>
            <a:ext cx="7766936" cy="3221788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chemeClr val="tx1"/>
                </a:solidFill>
              </a:rPr>
              <a:t>School Council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House Captains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Head Boys and Head Girls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Eco Team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Sports Leaders</a:t>
            </a:r>
          </a:p>
          <a:p>
            <a:pPr algn="l"/>
            <a:r>
              <a:rPr lang="en-GB" sz="3600" dirty="0" smtClean="0">
                <a:solidFill>
                  <a:schemeClr val="tx1"/>
                </a:solidFill>
              </a:rPr>
              <a:t>JRSOs</a:t>
            </a:r>
          </a:p>
          <a:p>
            <a:pPr algn="l"/>
            <a:r>
              <a:rPr lang="en-GB" sz="3600" dirty="0" smtClean="0">
                <a:solidFill>
                  <a:schemeClr val="tx1"/>
                </a:solidFill>
              </a:rPr>
              <a:t>World Friendship Ambassadors </a:t>
            </a:r>
            <a:endParaRPr lang="en-GB" sz="3600" dirty="0">
              <a:solidFill>
                <a:schemeClr val="tx1"/>
              </a:solidFill>
            </a:endParaRPr>
          </a:p>
          <a:p>
            <a:pPr algn="ctr"/>
            <a:endParaRPr lang="en-GB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39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Celebrating Differences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/>
          <a:lstStyle/>
          <a:p>
            <a:r>
              <a:rPr lang="en-GB" sz="3200" dirty="0"/>
              <a:t>- Diwali is known as the Festival of Lights</a:t>
            </a:r>
          </a:p>
          <a:p>
            <a:r>
              <a:rPr lang="en-GB" sz="3200" dirty="0"/>
              <a:t>- Celebrated by Hindus, Sikhs, Jains, and some Buddhists</a:t>
            </a:r>
          </a:p>
          <a:p>
            <a:r>
              <a:rPr lang="en-GB" sz="3200" dirty="0"/>
              <a:t>- A time of joy, family, and traditions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9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Diwali Celebrated?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4989"/>
            <a:ext cx="5865706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/>
              <a:t>- Families decorate homes with lights and </a:t>
            </a:r>
            <a:r>
              <a:rPr lang="en-GB" sz="3600" dirty="0" err="1"/>
              <a:t>rangoli</a:t>
            </a:r>
            <a:endParaRPr lang="en-GB" sz="3600" dirty="0"/>
          </a:p>
          <a:p>
            <a:r>
              <a:rPr lang="en-GB" sz="3600" dirty="0"/>
              <a:t>- People exchange sweets and gifts</a:t>
            </a:r>
          </a:p>
          <a:p>
            <a:r>
              <a:rPr lang="en-GB" sz="3600" dirty="0"/>
              <a:t>- Fireworks and celebrations take place</a:t>
            </a:r>
          </a:p>
          <a:p>
            <a:r>
              <a:rPr lang="en-GB" sz="3600" dirty="0"/>
              <a:t>- Many visit temples to pray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933" y="567406"/>
            <a:ext cx="4046767" cy="32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Symbols of Diwali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54" y="1530669"/>
            <a:ext cx="6038426" cy="3880773"/>
          </a:xfrm>
        </p:spPr>
        <p:txBody>
          <a:bodyPr/>
          <a:lstStyle/>
          <a:p>
            <a:r>
              <a:rPr lang="en-GB" sz="3600" dirty="0"/>
              <a:t>- </a:t>
            </a:r>
            <a:r>
              <a:rPr lang="en-GB" sz="3600" dirty="0" err="1"/>
              <a:t>Diyas</a:t>
            </a:r>
            <a:r>
              <a:rPr lang="en-GB" sz="3600" dirty="0"/>
              <a:t> (oil lamps) and candles</a:t>
            </a:r>
          </a:p>
          <a:p>
            <a:r>
              <a:rPr lang="en-GB" sz="3600" dirty="0"/>
              <a:t>- </a:t>
            </a:r>
            <a:r>
              <a:rPr lang="en-GB" sz="3600" dirty="0" err="1"/>
              <a:t>Rangoli</a:t>
            </a:r>
            <a:r>
              <a:rPr lang="en-GB" sz="3600" dirty="0"/>
              <a:t> patterns</a:t>
            </a:r>
          </a:p>
          <a:p>
            <a:r>
              <a:rPr lang="en-GB" sz="3600" dirty="0"/>
              <a:t>- Fireworks</a:t>
            </a:r>
          </a:p>
          <a:p>
            <a:r>
              <a:rPr lang="en-GB" sz="3600" dirty="0"/>
              <a:t>- Sharing food and sweets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147" y="162560"/>
            <a:ext cx="3540057" cy="337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3225205"/>
            <a:ext cx="2616334" cy="33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43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Values of Diwali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/>
              <a:t>- Light over darkness</a:t>
            </a:r>
          </a:p>
          <a:p>
            <a:r>
              <a:rPr lang="en-GB" sz="4400" dirty="0"/>
              <a:t>- Goodness over evil</a:t>
            </a:r>
          </a:p>
          <a:p>
            <a:r>
              <a:rPr lang="en-GB" sz="4400" dirty="0"/>
              <a:t>- Knowledge over ignorance</a:t>
            </a:r>
          </a:p>
          <a:p>
            <a:r>
              <a:rPr lang="en-GB" sz="4400" dirty="0"/>
              <a:t>- Hope for a brighter future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75" y="609600"/>
            <a:ext cx="3971854" cy="29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9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961"/>
            <a:ext cx="6251786" cy="4710402"/>
          </a:xfrm>
        </p:spPr>
        <p:txBody>
          <a:bodyPr>
            <a:normAutofit fontScale="92500" lnSpcReduction="10000"/>
          </a:bodyPr>
          <a:lstStyle/>
          <a:p>
            <a:r>
              <a:rPr lang="en-GB" sz="3500" dirty="0"/>
              <a:t>- How can we bring light into other people’s lives?</a:t>
            </a:r>
          </a:p>
          <a:p>
            <a:r>
              <a:rPr lang="en-GB" sz="3500" dirty="0"/>
              <a:t>- Can we be kind, helpful, and caring each day</a:t>
            </a:r>
            <a:r>
              <a:rPr lang="en-GB" sz="3500" dirty="0" smtClean="0"/>
              <a:t>?</a:t>
            </a:r>
          </a:p>
          <a:p>
            <a:endParaRPr lang="en-GB" sz="3500" dirty="0"/>
          </a:p>
          <a:p>
            <a:endParaRPr lang="en-GB" sz="3500" dirty="0" smtClean="0"/>
          </a:p>
          <a:p>
            <a:r>
              <a:rPr lang="en-GB" sz="3500" dirty="0"/>
              <a:t>Diwali reminds us to celebrate goodness, share joy, and bring light to the world around us.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651" y="865398"/>
            <a:ext cx="4635738" cy="41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7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40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Health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has the skills and tools to maintain a healthy balance of their mental, physical and emotional wellbeing.</a:t>
            </a:r>
          </a:p>
        </p:txBody>
      </p:sp>
      <p:pic>
        <p:nvPicPr>
          <p:cNvPr id="13" name="Graphic 12" descr="Yoga with solid fill">
            <a:extLst>
              <a:ext uri="{FF2B5EF4-FFF2-40B4-BE49-F238E27FC236}">
                <a16:creationId xmlns:a16="http://schemas.microsoft.com/office/drawing/2014/main" id="{C23F60DE-BCE9-74CB-AFD9-B72DB2373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41397" y="785878"/>
            <a:ext cx="1614889" cy="16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1651095" y="2504630"/>
            <a:ext cx="8283017" cy="4001453"/>
          </a:xfrm>
          <a:prstGeom prst="rect">
            <a:avLst/>
          </a:prstGeom>
          <a:noFill/>
        </p:spPr>
        <p:txBody>
          <a:bodyPr wrap="square" lIns="65314" tIns="32657" rIns="65314" bIns="32657" rtlCol="0" anchor="t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Confidence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believes in themselves, stands up for what is right and has the confidence to reflect and learn from their actions.</a:t>
            </a:r>
          </a:p>
        </p:txBody>
      </p:sp>
      <p:pic>
        <p:nvPicPr>
          <p:cNvPr id="7" name="Graphic 6" descr="Hero Female with solid fill">
            <a:extLst>
              <a:ext uri="{FF2B5EF4-FFF2-40B4-BE49-F238E27FC236}">
                <a16:creationId xmlns:a16="http://schemas.microsoft.com/office/drawing/2014/main" id="{62E29B0D-9A16-0BC8-EE61-06F435A5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39897" y="762516"/>
            <a:ext cx="1645559" cy="16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473744"/>
          </a:xfrm>
          <a:prstGeom prst="rect">
            <a:avLst/>
          </a:prstGeom>
          <a:noFill/>
        </p:spPr>
        <p:txBody>
          <a:bodyPr wrap="square" lIns="65314" tIns="32657" rIns="65314" bIns="32657" rtlCol="0" anchor="t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Resilience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keeps trying to better themselves, even when things are difficult or when we make mistakes.</a:t>
            </a:r>
          </a:p>
        </p:txBody>
      </p:sp>
      <p:pic>
        <p:nvPicPr>
          <p:cNvPr id="8" name="Graphic 7" descr="Muscular arm with solid fill">
            <a:extLst>
              <a:ext uri="{FF2B5EF4-FFF2-40B4-BE49-F238E27FC236}">
                <a16:creationId xmlns:a16="http://schemas.microsoft.com/office/drawing/2014/main" id="{C2F478C5-941C-A67C-7161-C04E2443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47016" y="710107"/>
            <a:ext cx="1697967" cy="16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50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Empathy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is kind, caring and considerate of the feelings of one another.</a:t>
            </a:r>
          </a:p>
        </p:txBody>
      </p:sp>
      <p:pic>
        <p:nvPicPr>
          <p:cNvPr id="9" name="Graphic 8" descr="Care with solid fill">
            <a:extLst>
              <a:ext uri="{FF2B5EF4-FFF2-40B4-BE49-F238E27FC236}">
                <a16:creationId xmlns:a16="http://schemas.microsoft.com/office/drawing/2014/main" id="{64AA67C3-1D60-B911-17A6-8B3D91DF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94469" y="607941"/>
            <a:ext cx="1803061" cy="18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0327B4B-0120-BFA0-0476-0ED96789E30B}"/>
              </a:ext>
            </a:extLst>
          </p:cNvPr>
          <p:cNvSpPr/>
          <p:nvPr/>
        </p:nvSpPr>
        <p:spPr>
          <a:xfrm>
            <a:off x="5067429" y="514312"/>
            <a:ext cx="2057143" cy="2057143"/>
          </a:xfrm>
          <a:prstGeom prst="ellipse">
            <a:avLst/>
          </a:prstGeom>
          <a:solidFill>
            <a:srgbClr val="FDD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8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542B5-0F44-1838-B979-A8085BFB0018}"/>
              </a:ext>
            </a:extLst>
          </p:cNvPr>
          <p:cNvSpPr txBox="1"/>
          <p:nvPr/>
        </p:nvSpPr>
        <p:spPr>
          <a:xfrm>
            <a:off x="2130490" y="2504630"/>
            <a:ext cx="7931021" cy="3500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857" b="1" dirty="0">
                <a:solidFill>
                  <a:srgbClr val="0047BB"/>
                </a:solidFill>
              </a:rPr>
              <a:t>Respect</a:t>
            </a:r>
            <a:endParaRPr lang="en-GB" sz="3429" b="1" dirty="0">
              <a:solidFill>
                <a:srgbClr val="0047BB"/>
              </a:solidFill>
            </a:endParaRPr>
          </a:p>
          <a:p>
            <a:pPr algn="ctr"/>
            <a:r>
              <a:rPr lang="en-GB" sz="3429" dirty="0">
                <a:solidFill>
                  <a:srgbClr val="0047BB"/>
                </a:solidFill>
              </a:rPr>
              <a:t>Everyone treats our environment with respect and appreciates the cultures, beliefs and views of one another.</a:t>
            </a:r>
          </a:p>
        </p:txBody>
      </p:sp>
      <p:pic>
        <p:nvPicPr>
          <p:cNvPr id="3" name="Graphic 2" descr="Cheers with solid fill">
            <a:extLst>
              <a:ext uri="{FF2B5EF4-FFF2-40B4-BE49-F238E27FC236}">
                <a16:creationId xmlns:a16="http://schemas.microsoft.com/office/drawing/2014/main" id="{ED1C8AC9-BCC6-9795-60A6-47E9A879A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38139" y="727434"/>
            <a:ext cx="1681792" cy="16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4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Pupil Leadership Teams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281"/>
            <a:ext cx="8596668" cy="469008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dirty="0" smtClean="0"/>
              <a:t>Why do we have Pupil Leaders at </a:t>
            </a:r>
            <a:r>
              <a:rPr lang="en-GB" sz="2800" b="1" dirty="0" err="1" smtClean="0"/>
              <a:t>Bledlow</a:t>
            </a:r>
            <a:r>
              <a:rPr lang="en-GB" sz="2800" b="1" dirty="0" smtClean="0"/>
              <a:t> Ridge School? 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40" y="2511986"/>
            <a:ext cx="8940960" cy="34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Black History Month Assembly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Primary School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54596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673</Words>
  <Application>Microsoft Office PowerPoint</Application>
  <PresentationFormat>Widescreen</PresentationFormat>
  <Paragraphs>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Franklin Gothic Book</vt:lpstr>
      <vt:lpstr>Microsoft Yi Baiti</vt:lpstr>
      <vt:lpstr>Trebuchet MS</vt:lpstr>
      <vt:lpstr>Wingdings 3</vt:lpstr>
      <vt:lpstr>Facet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Pupil Leadership Teams </vt:lpstr>
      <vt:lpstr>Black History Month Assembly</vt:lpstr>
      <vt:lpstr>What is Black History Month?</vt:lpstr>
      <vt:lpstr>Why Do We Celebrate?</vt:lpstr>
      <vt:lpstr>Why Do We Celebrate?</vt:lpstr>
      <vt:lpstr>What does this mean? </vt:lpstr>
      <vt:lpstr>What does this mean? </vt:lpstr>
      <vt:lpstr>Famous Black Figures</vt:lpstr>
      <vt:lpstr>Blair Imani </vt:lpstr>
      <vt:lpstr>Blair Imani</vt:lpstr>
      <vt:lpstr>What Did She Do?</vt:lpstr>
      <vt:lpstr>Why She Inspires Us</vt:lpstr>
      <vt:lpstr>Reflection</vt:lpstr>
      <vt:lpstr>Closing Thought</vt:lpstr>
      <vt:lpstr>Pupil Leaders</vt:lpstr>
      <vt:lpstr>Celebrating Differences </vt:lpstr>
      <vt:lpstr>How is Diwali Celebrated?</vt:lpstr>
      <vt:lpstr>Symbols of Diwali</vt:lpstr>
      <vt:lpstr>Values of Diwali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would you follow and why?</dc:title>
  <dc:creator>user</dc:creator>
  <cp:lastModifiedBy>tashah81@gmail.com</cp:lastModifiedBy>
  <cp:revision>93</cp:revision>
  <dcterms:created xsi:type="dcterms:W3CDTF">2019-08-01T06:39:26Z</dcterms:created>
  <dcterms:modified xsi:type="dcterms:W3CDTF">2025-09-17T08:47:14Z</dcterms:modified>
</cp:coreProperties>
</file>