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8" r:id="rId7"/>
    <p:sldId id="263" r:id="rId8"/>
    <p:sldId id="262" r:id="rId9"/>
    <p:sldId id="265" r:id="rId10"/>
    <p:sldId id="266" r:id="rId11"/>
    <p:sldId id="267" r:id="rId12"/>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231596-B681-57B7-49BC-23C6DB6FBAD0}" v="2420" dt="2022-10-10T13:22:41.407"/>
    <p1510:client id="{633E85D2-A603-431F-8016-D956D4A966BD}" v="589" dt="2022-10-10T12:24:23.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10/10/2022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10/10/2022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10/10/2022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10/10/2022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10/10/2022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10/10/2022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ukc-powerpoint.officeapps.live.com/pods/ppt.aspx?wdPodsUrl=https%3A%2F%2Fukc-powerpoint.officeapps.live.com%2Fpods%2F&amp;wdPopsUrl=https%3A%2F%2Fukc-powerpoint.officeapps.live.com%2F&amp;fastBoot=true&amp;sw=1644&amp;sh=813&amp;thPanel=866&amp;ro=false&amp;sftc=1&amp;NoAuth=1&amp;jsApi=1&amp;jsapiver=v1&amp;wdOrigin=OFFICECOM-WEB.START.NEW-INSTANT&amp;wdoverrides=devicepixelratio:1,RenderGifSlideShow:true&amp;ui=en-GB&amp;rs=en-GB&amp;mscc=1&amp;postMessageToken=223F6DA0-C075-5000-4367-CE9D81C70BEA&amp;wdEnableRoaming=1&amp;wdODB=1&amp;new=1&amp;hid=223F6DA0-C075-5000-4367-CE9D81C70BEA&amp;usid=633e85d2-a603-431f-8016-d956d4a966bd&amp;fileGetUrlBool=false#_ftnref1"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ukc-powerpoint.officeapps.live.com/pods/ppt.aspx?wdPodsUrl=https%3A%2F%2Fukc-powerpoint.officeapps.live.com%2Fpods%2F&amp;wdPopsUrl=https%3A%2F%2Fukc-powerpoint.officeapps.live.com%2F&amp;fastBoot=true&amp;sw=1644&amp;sh=813&amp;thPanel=866&amp;ro=false&amp;sftc=1&amp;NoAuth=1&amp;jsApi=1&amp;jsapiver=v1&amp;wdOrigin=OFFICECOM-WEB.START.NEW-INSTANT&amp;wdoverrides=devicepixelratio:1,RenderGifSlideShow:true&amp;ui=en-GB&amp;rs=en-GB&amp;mscc=1&amp;postMessageToken=223F6DA0-C075-5000-4367-CE9D81C70BEA&amp;wdEnableRoaming=1&amp;wdODB=1&amp;new=1&amp;hid=223F6DA0-C075-5000-4367-CE9D81C70BEA&amp;usid=633e85d2-a603-431f-8016-d956d4a966bd&amp;fileGetUrlBool=false#_ftnref1" TargetMode="External"/><Relationship Id="rId2" Type="http://schemas.openxmlformats.org/officeDocument/2006/relationships/hyperlink" Target="https://ukc-powerpoint.officeapps.live.com/pods/ppt.aspx?wdPodsUrl=https%3A%2F%2Fukc-powerpoint.officeapps.live.com%2Fpods%2F&amp;wdPopsUrl=https%3A%2F%2Fukc-powerpoint.officeapps.live.com%2F&amp;fastBoot=true&amp;sw=1644&amp;sh=813&amp;thPanel=866&amp;ro=false&amp;sftc=1&amp;NoAuth=1&amp;jsApi=1&amp;jsapiver=v1&amp;wdOrigin=OFFICECOM-WEB.START.NEW-INSTANT&amp;wdoverrides=devicepixelratio:1,RenderGifSlideShow:true&amp;ui=en-GB&amp;rs=en-GB&amp;mscc=1&amp;postMessageToken=223F6DA0-C075-5000-4367-CE9D81C70BEA&amp;wdEnableRoaming=1&amp;wdODB=1&amp;new=1&amp;hid=223F6DA0-C075-5000-4367-CE9D81C70BEA&amp;usid=633e85d2-a603-431f-8016-d956d4a966bd&amp;fileGetUrlBool=false#_ftn1"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57861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sz="5000" b="1" dirty="0">
              <a:latin typeface="Arial Nova"/>
            </a:endParaRPr>
          </a:p>
          <a:p>
            <a:pPr algn="ctr"/>
            <a:r>
              <a:rPr lang="en-GB" sz="5000" b="1" dirty="0">
                <a:latin typeface="Arial Nova"/>
              </a:rPr>
              <a:t>Making choices during Child Initiated Learning in the Early Years Foundation Stage (EYFS)</a:t>
            </a:r>
            <a:endParaRPr lang="en-GB"/>
          </a:p>
          <a:p>
            <a:pPr algn="ctr"/>
            <a:endParaRPr lang="en-GB" sz="5000" b="1" dirty="0">
              <a:latin typeface="Arial Nova"/>
            </a:endParaRPr>
          </a:p>
          <a:p>
            <a:pPr algn="r"/>
            <a:endParaRPr lang="en-GB" sz="1500" dirty="0">
              <a:latin typeface="Arial Nova"/>
            </a:endParaRPr>
          </a:p>
          <a:p>
            <a:pPr algn="r"/>
            <a:endParaRPr lang="en-GB" sz="1500" dirty="0">
              <a:latin typeface="Arial Nova"/>
            </a:endParaRPr>
          </a:p>
          <a:p>
            <a:pPr algn="r"/>
            <a:endParaRPr lang="en-GB" sz="1500" dirty="0">
              <a:latin typeface="Arial Nova"/>
            </a:endParaRPr>
          </a:p>
          <a:p>
            <a:pPr algn="r"/>
            <a:endParaRPr lang="en-GB" sz="1500" dirty="0">
              <a:latin typeface="Arial Nova"/>
            </a:endParaRPr>
          </a:p>
          <a:p>
            <a:pPr algn="r"/>
            <a:endParaRPr lang="en-GB" sz="1500" dirty="0">
              <a:latin typeface="Arial Nova"/>
            </a:endParaRPr>
          </a:p>
          <a:p>
            <a:pPr algn="r"/>
            <a:endParaRPr lang="en-GB" sz="1500" dirty="0">
              <a:latin typeface="Arial Nova"/>
            </a:endParaRPr>
          </a:p>
          <a:p>
            <a:pPr algn="r"/>
            <a:r>
              <a:rPr lang="en-GB" sz="1500" dirty="0">
                <a:latin typeface="Arial Nova"/>
              </a:rPr>
              <a:t>B. Dowling</a:t>
            </a:r>
            <a:endParaRPr lang="en-GB" sz="3000" b="1" dirty="0">
              <a:latin typeface="Arial Nova"/>
            </a:endParaRPr>
          </a:p>
          <a:p>
            <a:pPr algn="r"/>
            <a:r>
              <a:rPr lang="en-GB" sz="1500" dirty="0">
                <a:latin typeface="Arial Nova"/>
              </a:rPr>
              <a:t>11th October 2022</a:t>
            </a:r>
          </a:p>
        </p:txBody>
      </p:sp>
      <p:pic>
        <p:nvPicPr>
          <p:cNvPr id="2" name="Picture 2" descr="Diagram&#10;&#10;Description automatically generated">
            <a:extLst>
              <a:ext uri="{FF2B5EF4-FFF2-40B4-BE49-F238E27FC236}">
                <a16:creationId xmlns:a16="http://schemas.microsoft.com/office/drawing/2014/main" id="{E00E8648-4E20-0A2D-2C00-302FDF41C379}"/>
              </a:ext>
            </a:extLst>
          </p:cNvPr>
          <p:cNvPicPr>
            <a:picLocks noChangeAspect="1"/>
          </p:cNvPicPr>
          <p:nvPr/>
        </p:nvPicPr>
        <p:blipFill>
          <a:blip r:embed="rId2"/>
          <a:stretch>
            <a:fillRect/>
          </a:stretch>
        </p:blipFill>
        <p:spPr>
          <a:xfrm>
            <a:off x="319741" y="4920264"/>
            <a:ext cx="2390775" cy="171450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83CB63-1B32-CEFB-DBC6-91CFAF9D5A0A}"/>
              </a:ext>
            </a:extLst>
          </p:cNvPr>
          <p:cNvSpPr txBox="1"/>
          <p:nvPr/>
        </p:nvSpPr>
        <p:spPr>
          <a:xfrm>
            <a:off x="550717" y="559375"/>
            <a:ext cx="11099222"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b="1" dirty="0">
                <a:latin typeface="Arial Nova"/>
                <a:cs typeface="Arial"/>
              </a:rPr>
              <a:t>Next Steps:</a:t>
            </a:r>
            <a:endParaRPr lang="en-US" dirty="0"/>
          </a:p>
          <a:p>
            <a:pPr algn="just"/>
            <a:r>
              <a:rPr lang="en-GB" dirty="0">
                <a:latin typeface="Arial Nova"/>
                <a:cs typeface="Arial"/>
              </a:rPr>
              <a:t>​</a:t>
            </a:r>
            <a:r>
              <a:rPr lang="en-US" dirty="0">
                <a:latin typeface="Arial Nova"/>
                <a:cs typeface="Arial"/>
              </a:rPr>
              <a:t>​</a:t>
            </a:r>
          </a:p>
          <a:p>
            <a:pPr marL="285750" indent="-285750" algn="just">
              <a:buFont typeface="Arial"/>
              <a:buChar char="•"/>
            </a:pPr>
            <a:r>
              <a:rPr lang="en-GB" dirty="0">
                <a:latin typeface="Arial Nova"/>
                <a:cs typeface="Arial"/>
              </a:rPr>
              <a:t>Speak with the school office to organise a DBS Certificate.</a:t>
            </a:r>
          </a:p>
          <a:p>
            <a:pPr algn="just"/>
            <a:endParaRPr lang="en-GB" dirty="0">
              <a:latin typeface="Arial Nova"/>
              <a:cs typeface="Arial"/>
            </a:endParaRPr>
          </a:p>
          <a:p>
            <a:pPr marL="285750" indent="-285750" algn="just">
              <a:buFont typeface="Arial"/>
              <a:buChar char="•"/>
            </a:pPr>
            <a:r>
              <a:rPr lang="en-GB" dirty="0">
                <a:latin typeface="Arial Nova"/>
                <a:cs typeface="Arial"/>
              </a:rPr>
              <a:t>If you are interested in seeing PITM in action, please sign up for a Stay &amp; Play session. These will begin after half term and continue throughout the year.</a:t>
            </a:r>
          </a:p>
          <a:p>
            <a:pPr algn="just"/>
            <a:endParaRPr lang="en-GB" dirty="0">
              <a:latin typeface="Arial Nova"/>
              <a:cs typeface="Arial"/>
            </a:endParaRPr>
          </a:p>
          <a:p>
            <a:pPr marL="285750" indent="-285750" algn="just">
              <a:buFont typeface="Arial"/>
              <a:buChar char="•"/>
            </a:pPr>
            <a:r>
              <a:rPr lang="en-GB" dirty="0">
                <a:latin typeface="Arial Nova"/>
                <a:cs typeface="Arial"/>
              </a:rPr>
              <a:t>Once you have signed up for a session, we will let your child know by writing the information on our calendar. This will enable your child to engage with the countdown to when you visit in class.</a:t>
            </a:r>
          </a:p>
          <a:p>
            <a:pPr marL="285750" indent="-285750" algn="just">
              <a:buFont typeface="Arial"/>
              <a:buChar char="•"/>
            </a:pPr>
            <a:endParaRPr lang="en-GB" dirty="0">
              <a:latin typeface="Arial Nova"/>
              <a:cs typeface="Arial"/>
            </a:endParaRPr>
          </a:p>
          <a:p>
            <a:pPr marL="285750" indent="-285750" algn="just">
              <a:buFont typeface="Arial"/>
              <a:buChar char="•"/>
            </a:pPr>
            <a:r>
              <a:rPr lang="en-GB" dirty="0">
                <a:latin typeface="Arial Nova"/>
                <a:cs typeface="Arial"/>
              </a:rPr>
              <a:t>Do keep asking questions to develop your understanding – we want everyone around the child to be involved in his/her learning.</a:t>
            </a:r>
          </a:p>
          <a:p>
            <a:pPr marL="285750" indent="-285750" algn="just">
              <a:buFont typeface="Arial"/>
              <a:buChar char="•"/>
            </a:pPr>
            <a:endParaRPr lang="en-GB" dirty="0">
              <a:latin typeface="Arial Nova"/>
              <a:cs typeface="Arial"/>
            </a:endParaRPr>
          </a:p>
          <a:p>
            <a:pPr marL="285750" indent="-285750" algn="just">
              <a:buFont typeface="Arial"/>
              <a:buChar char="•"/>
            </a:pPr>
            <a:r>
              <a:rPr lang="en-GB" dirty="0">
                <a:latin typeface="Arial Nova"/>
                <a:cs typeface="Arial"/>
              </a:rPr>
              <a:t>Ask your child about their learning experiences in class by focusing on one element of their day (E.g. Visiting a favourite area in the classroom; what s/he has been learning in Maths and T4W and other whole class activities.)</a:t>
            </a:r>
          </a:p>
          <a:p>
            <a:pPr marL="285750" indent="-285750" algn="just">
              <a:buFont typeface="Arial"/>
              <a:buChar char="•"/>
            </a:pPr>
            <a:endParaRPr lang="en-GB" dirty="0">
              <a:latin typeface="Arial Nova"/>
              <a:cs typeface="Arial"/>
            </a:endParaRPr>
          </a:p>
          <a:p>
            <a:pPr marL="285750" indent="-285750" algn="just">
              <a:buFont typeface="Arial"/>
              <a:buChar char="•"/>
            </a:pPr>
            <a:r>
              <a:rPr lang="en-GB" dirty="0">
                <a:latin typeface="Arial Nova"/>
                <a:cs typeface="Arial"/>
              </a:rPr>
              <a:t>Engage with the Reception Class Learning Blog on a weekly basis.</a:t>
            </a:r>
          </a:p>
        </p:txBody>
      </p:sp>
    </p:spTree>
    <p:extLst>
      <p:ext uri="{BB962C8B-B14F-4D97-AF65-F5344CB8AC3E}">
        <p14:creationId xmlns:p14="http://schemas.microsoft.com/office/powerpoint/2010/main" val="3295767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283CB63-1B32-CEFB-DBC6-91CFAF9D5A0A}"/>
              </a:ext>
            </a:extLst>
          </p:cNvPr>
          <p:cNvSpPr txBox="1"/>
          <p:nvPr/>
        </p:nvSpPr>
        <p:spPr>
          <a:xfrm>
            <a:off x="550717" y="559375"/>
            <a:ext cx="11099222"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sz="3000" b="1" dirty="0">
              <a:latin typeface="Arial Nova"/>
              <a:cs typeface="Arial"/>
            </a:endParaRPr>
          </a:p>
          <a:p>
            <a:pPr algn="ctr"/>
            <a:endParaRPr lang="en-GB" sz="3000" b="1" dirty="0">
              <a:latin typeface="Arial Nova"/>
              <a:cs typeface="Arial"/>
            </a:endParaRPr>
          </a:p>
          <a:p>
            <a:pPr algn="ctr"/>
            <a:endParaRPr lang="en-GB" sz="3000" b="1" dirty="0">
              <a:latin typeface="Arial Nova"/>
              <a:cs typeface="Arial"/>
            </a:endParaRPr>
          </a:p>
          <a:p>
            <a:pPr algn="ctr"/>
            <a:endParaRPr lang="en-GB" sz="3000" b="1" dirty="0">
              <a:latin typeface="Arial Nova"/>
              <a:cs typeface="Arial"/>
            </a:endParaRPr>
          </a:p>
          <a:p>
            <a:pPr algn="ctr"/>
            <a:r>
              <a:rPr lang="en-GB" sz="3000" b="1" dirty="0">
                <a:latin typeface="Arial Nova"/>
                <a:cs typeface="Arial"/>
              </a:rPr>
              <a:t>Thank you for your continuing support.</a:t>
            </a:r>
            <a:endParaRPr lang="en-US" sz="3000" dirty="0">
              <a:cs typeface="Calibri"/>
            </a:endParaRPr>
          </a:p>
          <a:p>
            <a:pPr algn="just"/>
            <a:endParaRPr lang="en-GB" sz="3000" b="1" dirty="0">
              <a:latin typeface="Arial Nova"/>
              <a:cs typeface="Arial"/>
            </a:endParaRPr>
          </a:p>
          <a:p>
            <a:pPr algn="ctr"/>
            <a:r>
              <a:rPr lang="en-GB" sz="3000" b="1" dirty="0">
                <a:latin typeface="Arial Nova"/>
                <a:cs typeface="Arial"/>
              </a:rPr>
              <a:t>We look forward to developing our working in partnership relationship with you.</a:t>
            </a:r>
          </a:p>
        </p:txBody>
      </p:sp>
    </p:spTree>
    <p:extLst>
      <p:ext uri="{BB962C8B-B14F-4D97-AF65-F5344CB8AC3E}">
        <p14:creationId xmlns:p14="http://schemas.microsoft.com/office/powerpoint/2010/main" val="243778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3000" b="1" dirty="0">
                <a:latin typeface="Arial Nova"/>
              </a:rPr>
              <a:t>Why are we focusing on this element?</a:t>
            </a:r>
            <a:endParaRPr lang="en-GB" sz="3000">
              <a:cs typeface="Calibri"/>
            </a:endParaRPr>
          </a:p>
          <a:p>
            <a:pPr algn="ctr"/>
            <a:endParaRPr lang="en-GB" sz="3000" b="1" dirty="0">
              <a:latin typeface="Arial Nova"/>
            </a:endParaRPr>
          </a:p>
          <a:p>
            <a:pPr algn="ctr"/>
            <a:endParaRPr lang="en-GB" sz="3000" b="1" dirty="0">
              <a:latin typeface="Arial Nova"/>
            </a:endParaRPr>
          </a:p>
          <a:p>
            <a:pPr algn="just"/>
            <a:r>
              <a:rPr lang="en-GB" sz="3000" i="1" dirty="0">
                <a:latin typeface="Arial Nova"/>
              </a:rPr>
              <a:t>"develop further the new and successful leadership of the Early Years Foundation Stage so that staff are more confident in encouraging children's free choice activities."</a:t>
            </a:r>
          </a:p>
          <a:p>
            <a:pPr algn="just"/>
            <a:endParaRPr lang="en-GB" sz="3000" dirty="0">
              <a:latin typeface="Arial Nova"/>
            </a:endParaRPr>
          </a:p>
          <a:p>
            <a:pPr algn="r"/>
            <a:r>
              <a:rPr lang="en-GB" sz="3000" dirty="0">
                <a:latin typeface="Arial Nova"/>
              </a:rPr>
              <a:t>- Ofsted (2010)</a:t>
            </a:r>
          </a:p>
        </p:txBody>
      </p:sp>
      <p:pic>
        <p:nvPicPr>
          <p:cNvPr id="2" name="Picture 2" descr="Logo, company name&#10;&#10;Description automatically generated">
            <a:extLst>
              <a:ext uri="{FF2B5EF4-FFF2-40B4-BE49-F238E27FC236}">
                <a16:creationId xmlns:a16="http://schemas.microsoft.com/office/drawing/2014/main" id="{44DC7238-0233-34C0-DE68-36D21B2C7B85}"/>
              </a:ext>
            </a:extLst>
          </p:cNvPr>
          <p:cNvPicPr>
            <a:picLocks noChangeAspect="1"/>
          </p:cNvPicPr>
          <p:nvPr/>
        </p:nvPicPr>
        <p:blipFill>
          <a:blip r:embed="rId2"/>
          <a:stretch>
            <a:fillRect/>
          </a:stretch>
        </p:blipFill>
        <p:spPr>
          <a:xfrm>
            <a:off x="471055" y="4883727"/>
            <a:ext cx="2400300" cy="1714500"/>
          </a:xfrm>
          <a:prstGeom prst="rect">
            <a:avLst/>
          </a:prstGeom>
        </p:spPr>
      </p:pic>
    </p:spTree>
    <p:extLst>
      <p:ext uri="{BB962C8B-B14F-4D97-AF65-F5344CB8AC3E}">
        <p14:creationId xmlns:p14="http://schemas.microsoft.com/office/powerpoint/2010/main" val="366871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65864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3000" b="1" dirty="0">
                <a:latin typeface="Arial Nova"/>
              </a:rPr>
              <a:t>How we are fulfilling this expectation</a:t>
            </a:r>
            <a:endParaRPr lang="en-US" dirty="0"/>
          </a:p>
          <a:p>
            <a:pPr algn="ctr"/>
            <a:endParaRPr lang="en-GB" sz="3000" b="1" dirty="0">
              <a:latin typeface="Arial Nova"/>
            </a:endParaRPr>
          </a:p>
          <a:p>
            <a:pPr algn="just"/>
            <a:r>
              <a:rPr lang="en-GB" sz="2000" dirty="0">
                <a:latin typeface="Arial Nova"/>
              </a:rPr>
              <a:t>Our Intent in EYFS:</a:t>
            </a:r>
            <a:endParaRPr lang="en-GB" sz="2000" i="1">
              <a:latin typeface="Arial Nova"/>
            </a:endParaRPr>
          </a:p>
          <a:p>
            <a:pPr algn="just"/>
            <a:endParaRPr lang="en-GB" sz="2000" dirty="0">
              <a:latin typeface="Arial Nova"/>
            </a:endParaRPr>
          </a:p>
          <a:p>
            <a:pPr algn="just"/>
            <a:r>
              <a:rPr lang="en-GB" sz="2000" b="1" u="sng" dirty="0">
                <a:latin typeface="Arial Nova"/>
                <a:ea typeface="+mn-lt"/>
                <a:cs typeface="+mn-lt"/>
              </a:rPr>
              <a:t>Why do we do what we do?</a:t>
            </a:r>
            <a:r>
              <a:rPr lang="en-GB" sz="2000" dirty="0">
                <a:latin typeface="Arial Nova"/>
                <a:ea typeface="+mn-lt"/>
                <a:cs typeface="+mn-lt"/>
              </a:rPr>
              <a:t> </a:t>
            </a:r>
            <a:endParaRPr lang="en-GB" sz="2000">
              <a:latin typeface="Arial Nova"/>
              <a:cs typeface="Calibri"/>
            </a:endParaRPr>
          </a:p>
          <a:p>
            <a:pPr algn="just"/>
            <a:r>
              <a:rPr lang="en-GB" sz="2000" dirty="0">
                <a:latin typeface="Arial Nova"/>
                <a:ea typeface="+mn-lt"/>
                <a:cs typeface="+mn-lt"/>
              </a:rPr>
              <a:t>We believe that every child, regardless of ability or advantage is a strong, confident and capable learner, who is able to fulfil his or her potential by connecting with their unique talents to “find their element” </a:t>
            </a:r>
            <a:r>
              <a:rPr lang="en-GB" sz="2000" dirty="0">
                <a:solidFill>
                  <a:schemeClr val="accent1"/>
                </a:solidFill>
                <a:latin typeface="Arial Nova"/>
                <a:ea typeface="+mn-lt"/>
                <a:cs typeface="+mn-lt"/>
              </a:rPr>
              <a:t>[1]</a:t>
            </a:r>
            <a:r>
              <a:rPr lang="en-GB" sz="2000" dirty="0">
                <a:latin typeface="Arial Nova"/>
                <a:ea typeface="+mn-lt"/>
                <a:cs typeface="+mn-lt"/>
              </a:rPr>
              <a:t> to live their life well and thrive. </a:t>
            </a:r>
            <a:endParaRPr lang="en-GB" sz="2000" dirty="0">
              <a:latin typeface="Arial Nova"/>
              <a:cs typeface="Calibri"/>
            </a:endParaRPr>
          </a:p>
          <a:p>
            <a:pPr algn="just"/>
            <a:r>
              <a:rPr lang="en-GB" sz="3000" dirty="0">
                <a:ea typeface="+mn-lt"/>
                <a:cs typeface="+mn-lt"/>
              </a:rPr>
              <a:t>  </a:t>
            </a:r>
            <a:endParaRPr lang="en-GB"/>
          </a:p>
          <a:p>
            <a:pPr algn="just"/>
            <a:r>
              <a:rPr lang="en-GB" sz="2000" b="1" i="1" dirty="0">
                <a:latin typeface="Arial Nova"/>
                <a:ea typeface="+mn-lt"/>
                <a:cs typeface="+mn-lt"/>
              </a:rPr>
              <a:t>We want our children to be happy, friendly and respectful members of the Bledlow Ridge School learning community and beyond, with a passion for life-long learning. We want to develop our children into confident risk takers throughout all learning opportunities across the curriculum. We want our children to develop a strong foundation in all areas of learning and development in the Early Years Foundation Stage (EYFS), be curious and  inquisitive learners and challenge and be challenged to become the best version of themselves. </a:t>
            </a:r>
            <a:endParaRPr lang="en-GB" sz="2000" b="1" i="1">
              <a:latin typeface="Arial Nova"/>
            </a:endParaRPr>
          </a:p>
          <a:p>
            <a:pPr algn="just"/>
            <a:br>
              <a:rPr lang="en-US" dirty="0"/>
            </a:br>
            <a:br>
              <a:rPr lang="en-US" dirty="0"/>
            </a:br>
            <a:endParaRPr lang="en-US" dirty="0"/>
          </a:p>
          <a:p>
            <a:pPr algn="just"/>
            <a:r>
              <a:rPr lang="en-GB" sz="800" dirty="0">
                <a:ea typeface="+mn-lt"/>
                <a:cs typeface="+mn-lt"/>
                <a:hlinkClick r:id="rId2"/>
              </a:rPr>
              <a:t>[1]</a:t>
            </a:r>
            <a:r>
              <a:rPr lang="en-GB" sz="800" dirty="0">
                <a:ea typeface="+mn-lt"/>
                <a:cs typeface="+mn-lt"/>
              </a:rPr>
              <a:t> “The things [children] love to do and the things they are good at coming together,” in Robinson, K &amp; Aronica, L (2009:xiii), </a:t>
            </a:r>
            <a:r>
              <a:rPr lang="en-GB" sz="800" i="1" u="sng" dirty="0">
                <a:ea typeface="+mn-lt"/>
                <a:cs typeface="+mn-lt"/>
              </a:rPr>
              <a:t>The Element: How Finding Your Passion Changes Everything</a:t>
            </a:r>
            <a:r>
              <a:rPr lang="en-GB" sz="800" dirty="0">
                <a:ea typeface="+mn-lt"/>
                <a:cs typeface="+mn-lt"/>
              </a:rPr>
              <a:t>, Penguin (London.) </a:t>
            </a:r>
            <a:endParaRPr lang="en-GB" sz="800">
              <a:cs typeface="Calibri"/>
            </a:endParaRPr>
          </a:p>
          <a:p>
            <a:pPr algn="just"/>
            <a:endParaRPr lang="en-GB" sz="3000" dirty="0">
              <a:latin typeface="Arial Nova"/>
            </a:endParaRPr>
          </a:p>
        </p:txBody>
      </p:sp>
    </p:spTree>
    <p:extLst>
      <p:ext uri="{BB962C8B-B14F-4D97-AF65-F5344CB8AC3E}">
        <p14:creationId xmlns:p14="http://schemas.microsoft.com/office/powerpoint/2010/main" val="2194405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000" b="1" u="sng" dirty="0">
                <a:latin typeface="Arial Nova"/>
                <a:ea typeface="+mn-lt"/>
                <a:cs typeface="+mn-lt"/>
              </a:rPr>
              <a:t>How we implement what we believe:</a:t>
            </a:r>
            <a:r>
              <a:rPr lang="en-GB" sz="2000" dirty="0">
                <a:latin typeface="Arial Nova"/>
                <a:ea typeface="+mn-lt"/>
                <a:cs typeface="+mn-lt"/>
              </a:rPr>
              <a:t> </a:t>
            </a:r>
            <a:endParaRPr lang="en-GB" sz="2000" dirty="0">
              <a:latin typeface="Arial Nova"/>
              <a:cs typeface="Calibri" panose="020F0502020204030204"/>
            </a:endParaRPr>
          </a:p>
          <a:p>
            <a:pPr algn="just"/>
            <a:endParaRPr lang="en-GB" sz="2000" dirty="0">
              <a:latin typeface="Arial Nova"/>
              <a:ea typeface="+mn-lt"/>
              <a:cs typeface="+mn-lt"/>
            </a:endParaRPr>
          </a:p>
          <a:p>
            <a:pPr algn="just"/>
            <a:r>
              <a:rPr lang="en-GB" sz="2000" dirty="0">
                <a:latin typeface="Arial Nova"/>
                <a:ea typeface="+mn-lt"/>
                <a:cs typeface="+mn-lt"/>
              </a:rPr>
              <a:t>In order to fulfil our belief, we follow a </a:t>
            </a:r>
            <a:r>
              <a:rPr lang="en-GB" sz="2000" b="1" dirty="0">
                <a:latin typeface="Arial Nova"/>
                <a:ea typeface="+mn-lt"/>
                <a:cs typeface="+mn-lt"/>
              </a:rPr>
              <a:t>‘planning in the moment’ </a:t>
            </a:r>
            <a:r>
              <a:rPr lang="en-GB" sz="2000" dirty="0">
                <a:latin typeface="Arial Nova"/>
                <a:ea typeface="+mn-lt"/>
                <a:cs typeface="+mn-lt"/>
              </a:rPr>
              <a:t>curriculum. </a:t>
            </a:r>
            <a:endParaRPr lang="en-GB" sz="2000">
              <a:latin typeface="Arial Nova"/>
              <a:ea typeface="+mn-lt"/>
              <a:cs typeface="+mn-lt"/>
            </a:endParaRPr>
          </a:p>
          <a:p>
            <a:pPr algn="just"/>
            <a:endParaRPr lang="en-GB" sz="2000" dirty="0">
              <a:latin typeface="Arial Nova"/>
              <a:ea typeface="+mn-lt"/>
              <a:cs typeface="+mn-lt"/>
            </a:endParaRPr>
          </a:p>
          <a:p>
            <a:pPr algn="just"/>
            <a:r>
              <a:rPr lang="en-GB" sz="2000" dirty="0">
                <a:latin typeface="Arial Nova"/>
                <a:ea typeface="+mn-lt"/>
                <a:cs typeface="+mn-lt"/>
              </a:rPr>
              <a:t>  </a:t>
            </a:r>
            <a:endParaRPr lang="en-GB" sz="2000">
              <a:latin typeface="Arial Nova"/>
            </a:endParaRPr>
          </a:p>
          <a:p>
            <a:pPr algn="just"/>
            <a:r>
              <a:rPr lang="en-GB" sz="2000" u="sng" dirty="0">
                <a:latin typeface="Arial Nova"/>
                <a:ea typeface="+mn-lt"/>
                <a:cs typeface="+mn-lt"/>
              </a:rPr>
              <a:t>What is ‘Planning in the Moment’?</a:t>
            </a:r>
            <a:r>
              <a:rPr lang="en-GB" sz="2000" dirty="0">
                <a:latin typeface="Arial Nova"/>
                <a:ea typeface="+mn-lt"/>
                <a:cs typeface="+mn-lt"/>
              </a:rPr>
              <a:t> </a:t>
            </a:r>
            <a:endParaRPr lang="en-GB" sz="2000">
              <a:latin typeface="Arial Nova"/>
            </a:endParaRPr>
          </a:p>
          <a:p>
            <a:pPr algn="just"/>
            <a:r>
              <a:rPr lang="en-GB" sz="2000" dirty="0">
                <a:latin typeface="Arial Nova"/>
                <a:ea typeface="+mn-lt"/>
                <a:cs typeface="+mn-lt"/>
              </a:rPr>
              <a:t>Our Reception class is organised and managed by adults, but led by the children by building on their natural and innate desire to learn. </a:t>
            </a:r>
            <a:endParaRPr lang="en-GB" sz="2000">
              <a:latin typeface="Arial Nova"/>
            </a:endParaRPr>
          </a:p>
          <a:p>
            <a:pPr algn="just"/>
            <a:r>
              <a:rPr lang="en-GB" sz="2000" dirty="0">
                <a:latin typeface="Arial Nova"/>
                <a:ea typeface="+mn-lt"/>
                <a:cs typeface="+mn-lt"/>
              </a:rPr>
              <a:t>  </a:t>
            </a:r>
            <a:endParaRPr lang="en-GB" sz="2000">
              <a:latin typeface="Arial Nova"/>
            </a:endParaRPr>
          </a:p>
          <a:p>
            <a:pPr algn="just"/>
            <a:r>
              <a:rPr lang="en-GB" sz="2000" dirty="0">
                <a:latin typeface="Arial Nova"/>
                <a:ea typeface="+mn-lt"/>
                <a:cs typeface="+mn-lt"/>
              </a:rPr>
              <a:t>The core principle to our practice is that </a:t>
            </a:r>
            <a:r>
              <a:rPr lang="en-GB" sz="2000" b="1" dirty="0">
                <a:latin typeface="Arial Nova"/>
                <a:ea typeface="+mn-lt"/>
                <a:cs typeface="+mn-lt"/>
              </a:rPr>
              <a:t>children follow their own interests within a well organised and stimulating environment</a:t>
            </a:r>
            <a:r>
              <a:rPr lang="en-GB" sz="2000" dirty="0">
                <a:latin typeface="Arial Nova"/>
                <a:ea typeface="+mn-lt"/>
                <a:cs typeface="+mn-lt"/>
              </a:rPr>
              <a:t>. Practitioners observe, support and extend children’s learning by identifying the teachable moment during children’s play and plan for and support their next steps to enable them to make progress.</a:t>
            </a:r>
            <a:r>
              <a:rPr lang="en-GB" sz="2000" dirty="0">
                <a:latin typeface="Arial Nova"/>
                <a:ea typeface="+mn-lt"/>
                <a:cs typeface="+mn-lt"/>
                <a:hlinkClick r:id="rId2"/>
              </a:rPr>
              <a:t>[2]</a:t>
            </a:r>
            <a:r>
              <a:rPr lang="en-GB" sz="2000" dirty="0">
                <a:latin typeface="Arial Nova"/>
                <a:ea typeface="+mn-lt"/>
                <a:cs typeface="+mn-lt"/>
              </a:rPr>
              <a:t> </a:t>
            </a:r>
            <a:endParaRPr lang="en-GB" sz="2000">
              <a:latin typeface="Arial Nova"/>
            </a:endParaRPr>
          </a:p>
          <a:p>
            <a:pPr algn="just"/>
            <a:br>
              <a:rPr lang="en-US" dirty="0"/>
            </a:br>
            <a:br>
              <a:rPr lang="en-US" dirty="0"/>
            </a:br>
            <a:endParaRPr lang="en-US" dirty="0"/>
          </a:p>
          <a:p>
            <a:pPr algn="just"/>
            <a:endParaRPr lang="en-US" dirty="0"/>
          </a:p>
          <a:p>
            <a:pPr algn="just"/>
            <a:endParaRPr lang="en-US" dirty="0">
              <a:latin typeface="Calibri" panose="020F0502020204030204"/>
              <a:ea typeface="+mn-lt"/>
              <a:cs typeface="+mn-lt"/>
            </a:endParaRPr>
          </a:p>
          <a:p>
            <a:pPr algn="just"/>
            <a:endParaRPr lang="en-US" dirty="0">
              <a:latin typeface="Calibri" panose="020F0502020204030204"/>
              <a:ea typeface="+mn-lt"/>
              <a:cs typeface="+mn-lt"/>
            </a:endParaRPr>
          </a:p>
          <a:p>
            <a:pPr algn="just"/>
            <a:r>
              <a:rPr lang="en-GB" sz="800" dirty="0">
                <a:latin typeface="Arial Nova"/>
                <a:ea typeface="+mn-lt"/>
                <a:cs typeface="+mn-lt"/>
                <a:hlinkClick r:id="rId3"/>
              </a:rPr>
              <a:t>[2]</a:t>
            </a:r>
            <a:r>
              <a:rPr lang="en-GB" sz="800" dirty="0">
                <a:latin typeface="Arial Nova"/>
                <a:ea typeface="+mn-lt"/>
                <a:cs typeface="+mn-lt"/>
              </a:rPr>
              <a:t> Ephgrave, A (2013:2), </a:t>
            </a:r>
            <a:r>
              <a:rPr lang="en-GB" sz="800" i="1" u="sng" dirty="0">
                <a:latin typeface="Arial Nova"/>
                <a:ea typeface="+mn-lt"/>
                <a:cs typeface="+mn-lt"/>
              </a:rPr>
              <a:t>The Reception Year in Action: A month-by-month guide to success in the classroom</a:t>
            </a:r>
            <a:r>
              <a:rPr lang="en-GB" sz="800" i="1" dirty="0">
                <a:latin typeface="Arial Nova"/>
                <a:ea typeface="+mn-lt"/>
                <a:cs typeface="+mn-lt"/>
              </a:rPr>
              <a:t>, Routledge (London.)</a:t>
            </a:r>
            <a:r>
              <a:rPr lang="en-GB" sz="800" dirty="0">
                <a:latin typeface="Arial Nova"/>
                <a:ea typeface="+mn-lt"/>
                <a:cs typeface="+mn-lt"/>
              </a:rPr>
              <a:t> </a:t>
            </a:r>
            <a:endParaRPr lang="en-GB" sz="800">
              <a:latin typeface="Arial Nova"/>
              <a:cs typeface="Calibri"/>
            </a:endParaRPr>
          </a:p>
          <a:p>
            <a:pPr algn="just"/>
            <a:endParaRPr lang="en-GB" sz="800" dirty="0">
              <a:latin typeface="Arial Nova"/>
            </a:endParaRPr>
          </a:p>
        </p:txBody>
      </p:sp>
    </p:spTree>
    <p:extLst>
      <p:ext uri="{BB962C8B-B14F-4D97-AF65-F5344CB8AC3E}">
        <p14:creationId xmlns:p14="http://schemas.microsoft.com/office/powerpoint/2010/main" val="256386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000" b="1" u="sng" dirty="0">
                <a:latin typeface="Arial Nova"/>
                <a:ea typeface="+mn-lt"/>
                <a:cs typeface="+mn-lt"/>
              </a:rPr>
              <a:t>Examples of Planning in the Moment (PITM:)</a:t>
            </a:r>
            <a:r>
              <a:rPr lang="en-GB" sz="2000" dirty="0">
                <a:latin typeface="Arial Nova"/>
                <a:ea typeface="+mn-lt"/>
                <a:cs typeface="+mn-lt"/>
              </a:rPr>
              <a:t> </a:t>
            </a:r>
            <a:endParaRPr lang="en-GB" sz="2000" dirty="0">
              <a:latin typeface="Arial Nova"/>
              <a:cs typeface="Calibri" panose="020F0502020204030204"/>
            </a:endParaRPr>
          </a:p>
          <a:p>
            <a:pPr algn="just"/>
            <a:endParaRPr lang="en-GB" sz="2000" dirty="0">
              <a:latin typeface="Arial Nova"/>
              <a:ea typeface="+mn-lt"/>
              <a:cs typeface="+mn-lt"/>
            </a:endParaRPr>
          </a:p>
          <a:p>
            <a:pPr algn="just"/>
            <a:r>
              <a:rPr lang="en-GB" sz="2000" u="sng" dirty="0">
                <a:latin typeface="Arial Nova"/>
                <a:cs typeface="Calibri" panose="020F0502020204030204"/>
              </a:rPr>
              <a:t>Individual Planned Focus:</a:t>
            </a:r>
          </a:p>
          <a:p>
            <a:pPr algn="just"/>
            <a:endParaRPr lang="en-GB" sz="2000" u="sng" dirty="0">
              <a:latin typeface="Arial Nova"/>
              <a:cs typeface="Calibri" panose="020F0502020204030204"/>
            </a:endParaRPr>
          </a:p>
          <a:p>
            <a:pPr algn="just"/>
            <a:r>
              <a:rPr lang="en-GB" sz="2000" dirty="0">
                <a:latin typeface="Arial Nova"/>
                <a:cs typeface="Calibri" panose="020F0502020204030204"/>
              </a:rPr>
              <a:t>Observation:</a:t>
            </a:r>
            <a:endParaRPr lang="en-GB" sz="2000" i="1" u="sng">
              <a:latin typeface="Arial Nova"/>
              <a:cs typeface="Calibri" panose="020F0502020204030204"/>
            </a:endParaRPr>
          </a:p>
          <a:p>
            <a:pPr algn="just"/>
            <a:r>
              <a:rPr lang="en-GB" sz="2000" i="1" dirty="0">
                <a:latin typeface="Arial Nova"/>
                <a:ea typeface="+mn-lt"/>
                <a:cs typeface="+mn-lt"/>
              </a:rPr>
              <a:t>Child showed T a model made from Kid K’Nex construction and explained, “It’s a twister, so I can move it.”</a:t>
            </a:r>
            <a:endParaRPr lang="en-GB" sz="2000" i="1">
              <a:latin typeface="Arial Nova"/>
              <a:ea typeface="+mn-lt"/>
              <a:cs typeface="+mn-lt"/>
            </a:endParaRPr>
          </a:p>
          <a:p>
            <a:pPr algn="just"/>
            <a:endParaRPr lang="en-GB" sz="2000" dirty="0">
              <a:latin typeface="Arial Nova"/>
              <a:cs typeface="Calibri"/>
            </a:endParaRPr>
          </a:p>
          <a:p>
            <a:pPr algn="just"/>
            <a:r>
              <a:rPr lang="en-GB" sz="2000" dirty="0">
                <a:latin typeface="Arial Nova"/>
                <a:cs typeface="Calibri"/>
              </a:rPr>
              <a:t>Teachable Moment:</a:t>
            </a:r>
            <a:endParaRPr lang="en-GB" sz="2000">
              <a:latin typeface="Arial Nova"/>
              <a:cs typeface="Calibri"/>
            </a:endParaRPr>
          </a:p>
          <a:p>
            <a:pPr algn="just"/>
            <a:r>
              <a:rPr lang="en-GB" sz="2000" i="1" dirty="0">
                <a:latin typeface="Arial Nova"/>
                <a:ea typeface="+mn-lt"/>
                <a:cs typeface="+mn-lt"/>
              </a:rPr>
              <a:t>T. </a:t>
            </a:r>
            <a:r>
              <a:rPr lang="en-GB" sz="2000" i="1" dirty="0">
                <a:highlight>
                  <a:srgbClr val="FFFF00"/>
                </a:highlight>
                <a:latin typeface="Arial Nova"/>
                <a:ea typeface="+mn-lt"/>
                <a:cs typeface="+mn-lt"/>
              </a:rPr>
              <a:t>modelled questioning</a:t>
            </a:r>
            <a:r>
              <a:rPr lang="en-GB" sz="2000" i="1" dirty="0">
                <a:latin typeface="Arial Nova"/>
                <a:ea typeface="+mn-lt"/>
                <a:cs typeface="+mn-lt"/>
              </a:rPr>
              <a:t>, “What does your model do?”</a:t>
            </a:r>
          </a:p>
          <a:p>
            <a:pPr algn="just"/>
            <a:endParaRPr lang="en-GB" sz="2000" i="1" dirty="0">
              <a:latin typeface="Arial Nova"/>
              <a:cs typeface="Calibri"/>
            </a:endParaRPr>
          </a:p>
          <a:p>
            <a:pPr algn="just"/>
            <a:r>
              <a:rPr lang="en-GB" sz="2000" dirty="0">
                <a:latin typeface="Arial Nova"/>
                <a:cs typeface="Calibri"/>
              </a:rPr>
              <a:t>Outcome:</a:t>
            </a:r>
            <a:endParaRPr lang="en-GB" sz="2000">
              <a:latin typeface="Arial Nova"/>
              <a:cs typeface="Calibri"/>
            </a:endParaRPr>
          </a:p>
          <a:p>
            <a:pPr algn="just"/>
            <a:r>
              <a:rPr lang="en-GB" sz="2000" i="1" dirty="0">
                <a:latin typeface="Arial Nova"/>
                <a:ea typeface="+mn-lt"/>
                <a:cs typeface="+mn-lt"/>
              </a:rPr>
              <a:t>“It’s a curler. You put things into here (pointing to spiralled ends) and wrap them round and they go curly.” </a:t>
            </a:r>
            <a:endParaRPr lang="en-GB" sz="2000" i="1">
              <a:latin typeface="Arial Nova"/>
              <a:cs typeface="Calibri"/>
            </a:endParaRPr>
          </a:p>
          <a:p>
            <a:pPr algn="just"/>
            <a:r>
              <a:rPr lang="en-GB" sz="2000" i="1" dirty="0">
                <a:latin typeface="Arial Nova"/>
                <a:ea typeface="+mn-lt"/>
                <a:cs typeface="+mn-lt"/>
              </a:rPr>
              <a:t>Identify with rotational schema – </a:t>
            </a:r>
            <a:r>
              <a:rPr lang="en-GB" sz="2000" i="1" dirty="0">
                <a:highlight>
                  <a:srgbClr val="FF00FF"/>
                </a:highlight>
                <a:latin typeface="Arial Nova"/>
                <a:ea typeface="+mn-lt"/>
                <a:cs typeface="+mn-lt"/>
              </a:rPr>
              <a:t>provide ribbons and music/movement on IWB to facilitate this schema.</a:t>
            </a:r>
            <a:endParaRPr lang="en-GB" sz="2000" i="1">
              <a:highlight>
                <a:srgbClr val="FF00FF"/>
              </a:highlight>
              <a:latin typeface="Arial Nova"/>
              <a:ea typeface="+mn-lt"/>
              <a:cs typeface="+mn-lt"/>
            </a:endParaRPr>
          </a:p>
          <a:p>
            <a:pPr algn="just"/>
            <a:r>
              <a:rPr lang="en-GB" sz="2000" i="1" dirty="0">
                <a:highlight>
                  <a:srgbClr val="FF00FF"/>
                </a:highlight>
                <a:latin typeface="Arial Nova"/>
                <a:cs typeface="Calibri"/>
              </a:rPr>
              <a:t>Continue to support child in familiarising herself with the Reception Class environment.</a:t>
            </a:r>
            <a:endParaRPr lang="en-GB" sz="2000" i="1">
              <a:highlight>
                <a:srgbClr val="FF00FF"/>
              </a:highlight>
              <a:latin typeface="Arial Nova"/>
              <a:cs typeface="Calibri"/>
            </a:endParaRPr>
          </a:p>
        </p:txBody>
      </p:sp>
    </p:spTree>
    <p:extLst>
      <p:ext uri="{BB962C8B-B14F-4D97-AF65-F5344CB8AC3E}">
        <p14:creationId xmlns:p14="http://schemas.microsoft.com/office/powerpoint/2010/main" val="220125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000" b="1" dirty="0">
                <a:latin typeface="Arial Nova"/>
                <a:ea typeface="+mn-lt"/>
                <a:cs typeface="+mn-lt"/>
              </a:rPr>
              <a:t>Personalised Planning Folders</a:t>
            </a:r>
            <a:r>
              <a:rPr lang="en-GB" sz="2000" dirty="0">
                <a:latin typeface="Arial Nova"/>
                <a:ea typeface="+mn-lt"/>
                <a:cs typeface="+mn-lt"/>
              </a:rPr>
              <a:t> </a:t>
            </a:r>
            <a:endParaRPr lang="en-GB" sz="2000" dirty="0">
              <a:latin typeface="Arial Nova"/>
              <a:cs typeface="Calibri" panose="020F0502020204030204"/>
            </a:endParaRPr>
          </a:p>
          <a:p>
            <a:pPr algn="just"/>
            <a:endParaRPr lang="en-GB" sz="2000" dirty="0">
              <a:latin typeface="Arial Nova"/>
              <a:ea typeface="+mn-lt"/>
              <a:cs typeface="+mn-lt"/>
            </a:endParaRPr>
          </a:p>
          <a:p>
            <a:pPr algn="just"/>
            <a:r>
              <a:rPr lang="en-GB" sz="2000" dirty="0">
                <a:latin typeface="Arial Nova"/>
                <a:cs typeface="Calibri"/>
              </a:rPr>
              <a:t>Our Planning in the Moment focus is further supported with Personalised Planning. This supports the unique child and focuses on a particular skill or knowledge that is developed throughout Child Initiated Learning (CIL.)</a:t>
            </a:r>
          </a:p>
          <a:p>
            <a:pPr algn="just"/>
            <a:endParaRPr lang="en-GB" sz="2000" dirty="0">
              <a:latin typeface="Arial Nova"/>
              <a:cs typeface="Calibri"/>
            </a:endParaRPr>
          </a:p>
          <a:p>
            <a:pPr algn="just"/>
            <a:r>
              <a:rPr lang="en-GB" sz="2000" dirty="0">
                <a:latin typeface="Arial Nova"/>
                <a:cs typeface="Calibri"/>
              </a:rPr>
              <a:t>Each child will have a specific skills focus dependent on their stage of learning and development.</a:t>
            </a:r>
          </a:p>
          <a:p>
            <a:pPr algn="just"/>
            <a:endParaRPr lang="en-GB" sz="2000" dirty="0">
              <a:latin typeface="Arial Nova"/>
              <a:cs typeface="Calibri"/>
            </a:endParaRPr>
          </a:p>
          <a:p>
            <a:pPr algn="just"/>
            <a:r>
              <a:rPr lang="en-GB" sz="2000" dirty="0">
                <a:latin typeface="Arial Nova"/>
                <a:cs typeface="Calibri"/>
              </a:rPr>
              <a:t>Each week, four children are selected for an in-depth focus. We will make contact the week before to enable you to provide information and support through our Focus Child Sheet and the Tapestry Learning Journal.</a:t>
            </a:r>
          </a:p>
          <a:p>
            <a:pPr algn="just"/>
            <a:endParaRPr lang="en-GB" sz="2000" dirty="0">
              <a:latin typeface="Arial Nova"/>
              <a:cs typeface="Calibri"/>
            </a:endParaRPr>
          </a:p>
          <a:p>
            <a:pPr algn="just"/>
            <a:r>
              <a:rPr lang="en-GB" sz="2000" dirty="0">
                <a:latin typeface="Arial Nova"/>
                <a:cs typeface="Calibri"/>
              </a:rPr>
              <a:t>This will begin on 1st November 2022.</a:t>
            </a:r>
          </a:p>
          <a:p>
            <a:pPr algn="just"/>
            <a:endParaRPr lang="en-GB" sz="2000" dirty="0">
              <a:latin typeface="Arial Nova"/>
              <a:cs typeface="Calibri"/>
            </a:endParaRPr>
          </a:p>
          <a:p>
            <a:pPr algn="just"/>
            <a:endParaRPr lang="en-GB" sz="2000" dirty="0">
              <a:latin typeface="Arial Nova"/>
              <a:cs typeface="Calibri"/>
            </a:endParaRPr>
          </a:p>
          <a:p>
            <a:pPr algn="just"/>
            <a:endParaRPr lang="en-GB" sz="2000" dirty="0">
              <a:latin typeface="Arial Nova"/>
              <a:cs typeface="Calibri"/>
            </a:endParaRPr>
          </a:p>
          <a:p>
            <a:pPr algn="just"/>
            <a:endParaRPr lang="en-GB" sz="2000" dirty="0">
              <a:latin typeface="Arial Nova"/>
              <a:cs typeface="Calibri"/>
            </a:endParaRPr>
          </a:p>
        </p:txBody>
      </p:sp>
      <p:pic>
        <p:nvPicPr>
          <p:cNvPr id="2" name="Picture 2" descr="A picture containing text&#10;&#10;Description automatically generated">
            <a:extLst>
              <a:ext uri="{FF2B5EF4-FFF2-40B4-BE49-F238E27FC236}">
                <a16:creationId xmlns:a16="http://schemas.microsoft.com/office/drawing/2014/main" id="{4D4A8850-39EF-DC2F-7745-8835A9EE03D2}"/>
              </a:ext>
            </a:extLst>
          </p:cNvPr>
          <p:cNvPicPr>
            <a:picLocks noChangeAspect="1"/>
          </p:cNvPicPr>
          <p:nvPr/>
        </p:nvPicPr>
        <p:blipFill>
          <a:blip r:embed="rId2"/>
          <a:stretch>
            <a:fillRect/>
          </a:stretch>
        </p:blipFill>
        <p:spPr>
          <a:xfrm>
            <a:off x="9795089" y="4326800"/>
            <a:ext cx="1921959" cy="2262768"/>
          </a:xfrm>
          <a:prstGeom prst="rect">
            <a:avLst/>
          </a:prstGeom>
        </p:spPr>
      </p:pic>
    </p:spTree>
    <p:extLst>
      <p:ext uri="{BB962C8B-B14F-4D97-AF65-F5344CB8AC3E}">
        <p14:creationId xmlns:p14="http://schemas.microsoft.com/office/powerpoint/2010/main" val="185490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000" b="1" u="sng" dirty="0">
                <a:latin typeface="Arial Nova"/>
                <a:ea typeface="+mn-lt"/>
                <a:cs typeface="+mn-lt"/>
              </a:rPr>
              <a:t>Examples of Planning in the Moment (PITM:)</a:t>
            </a:r>
            <a:r>
              <a:rPr lang="en-GB" sz="2000" dirty="0">
                <a:latin typeface="Arial Nova"/>
                <a:ea typeface="+mn-lt"/>
                <a:cs typeface="+mn-lt"/>
              </a:rPr>
              <a:t> </a:t>
            </a:r>
            <a:endParaRPr lang="en-GB" sz="2000" dirty="0">
              <a:latin typeface="Arial Nova"/>
              <a:cs typeface="Calibri" panose="020F0502020204030204"/>
            </a:endParaRPr>
          </a:p>
          <a:p>
            <a:pPr algn="just"/>
            <a:endParaRPr lang="en-GB" sz="2000" dirty="0">
              <a:latin typeface="Arial Nova"/>
              <a:ea typeface="+mn-lt"/>
              <a:cs typeface="+mn-lt"/>
            </a:endParaRPr>
          </a:p>
          <a:p>
            <a:pPr algn="just"/>
            <a:r>
              <a:rPr lang="en-GB" sz="2000" u="sng" dirty="0">
                <a:latin typeface="Arial Nova"/>
                <a:cs typeface="Calibri" panose="020F0502020204030204"/>
              </a:rPr>
              <a:t>Class Provision Focus:</a:t>
            </a:r>
          </a:p>
          <a:p>
            <a:pPr algn="just"/>
            <a:endParaRPr lang="en-GB" sz="2000" u="sng" dirty="0">
              <a:latin typeface="Arial Nova"/>
              <a:cs typeface="Calibri" panose="020F0502020204030204"/>
            </a:endParaRPr>
          </a:p>
          <a:p>
            <a:pPr algn="just"/>
            <a:r>
              <a:rPr lang="en-GB" sz="2000" dirty="0">
                <a:latin typeface="Arial Nova"/>
                <a:cs typeface="Calibri" panose="020F0502020204030204"/>
              </a:rPr>
              <a:t>Observation:</a:t>
            </a:r>
            <a:endParaRPr lang="en-GB" sz="2000" i="1" u="sng">
              <a:latin typeface="Arial Nova"/>
              <a:cs typeface="Calibri" panose="020F0502020204030204"/>
            </a:endParaRPr>
          </a:p>
          <a:p>
            <a:pPr algn="just"/>
            <a:r>
              <a:rPr lang="en-GB" sz="2000" i="1" dirty="0">
                <a:latin typeface="Arial Nova"/>
                <a:ea typeface="+mn-lt"/>
                <a:cs typeface="+mn-lt"/>
              </a:rPr>
              <a:t>Children working in the play dough area cutting out their biscuits and talking about where they would put them.</a:t>
            </a:r>
            <a:endParaRPr lang="en-GB" sz="2000" i="1">
              <a:latin typeface="Arial Nova"/>
            </a:endParaRPr>
          </a:p>
          <a:p>
            <a:pPr algn="just"/>
            <a:endParaRPr lang="en-GB" sz="2000" dirty="0">
              <a:latin typeface="Arial Nova"/>
              <a:cs typeface="Calibri"/>
            </a:endParaRPr>
          </a:p>
          <a:p>
            <a:pPr algn="just"/>
            <a:r>
              <a:rPr lang="en-GB" sz="2000" dirty="0">
                <a:latin typeface="Arial Nova"/>
                <a:cs typeface="Calibri"/>
              </a:rPr>
              <a:t>Teachable Moment:</a:t>
            </a:r>
            <a:endParaRPr lang="en-GB" sz="2000">
              <a:latin typeface="Arial Nova"/>
              <a:cs typeface="Calibri"/>
            </a:endParaRPr>
          </a:p>
          <a:p>
            <a:pPr algn="just"/>
            <a:r>
              <a:rPr lang="en-GB" sz="2000" i="1" dirty="0">
                <a:latin typeface="Arial Nova"/>
                <a:ea typeface="+mn-lt"/>
                <a:cs typeface="+mn-lt"/>
              </a:rPr>
              <a:t>T. </a:t>
            </a:r>
            <a:r>
              <a:rPr lang="en-GB" sz="2000" i="1" dirty="0">
                <a:highlight>
                  <a:srgbClr val="FFFF00"/>
                </a:highlight>
                <a:latin typeface="Arial Nova"/>
                <a:ea typeface="+mn-lt"/>
                <a:cs typeface="+mn-lt"/>
              </a:rPr>
              <a:t>suggested</a:t>
            </a:r>
            <a:r>
              <a:rPr lang="en-GB" sz="2000" i="1" dirty="0">
                <a:latin typeface="Arial Nova"/>
                <a:ea typeface="+mn-lt"/>
                <a:cs typeface="+mn-lt"/>
              </a:rPr>
              <a:t> putting plates into the area.</a:t>
            </a:r>
            <a:endParaRPr lang="en-GB" sz="2000" i="1">
              <a:latin typeface="Arial Nova"/>
            </a:endParaRPr>
          </a:p>
          <a:p>
            <a:pPr algn="just"/>
            <a:endParaRPr lang="en-GB" sz="2000" i="1" dirty="0">
              <a:latin typeface="Arial Nova"/>
              <a:cs typeface="Calibri"/>
            </a:endParaRPr>
          </a:p>
          <a:p>
            <a:pPr algn="just"/>
            <a:r>
              <a:rPr lang="en-GB" sz="2000" dirty="0">
                <a:latin typeface="Arial Nova"/>
                <a:cs typeface="Calibri"/>
              </a:rPr>
              <a:t>Outcome:</a:t>
            </a:r>
            <a:endParaRPr lang="en-GB" sz="2000">
              <a:latin typeface="Arial Nova"/>
              <a:cs typeface="Calibri"/>
            </a:endParaRPr>
          </a:p>
          <a:p>
            <a:pPr algn="just"/>
            <a:r>
              <a:rPr lang="en-GB" sz="2000" i="1" dirty="0">
                <a:latin typeface="Arial Nova"/>
                <a:ea typeface="+mn-lt"/>
                <a:cs typeface="+mn-lt"/>
              </a:rPr>
              <a:t>Children agreed and also asked for a tray. </a:t>
            </a:r>
          </a:p>
          <a:p>
            <a:pPr algn="just"/>
            <a:r>
              <a:rPr lang="en-GB" sz="2000" i="1" dirty="0">
                <a:highlight>
                  <a:srgbClr val="FF00FF"/>
                </a:highlight>
                <a:latin typeface="Arial Nova"/>
                <a:ea typeface="+mn-lt"/>
                <a:cs typeface="+mn-lt"/>
              </a:rPr>
              <a:t>4/10 (pm) Place plates and trays onto Play Dough shelves. </a:t>
            </a:r>
            <a:endParaRPr lang="en-GB" sz="2000" i="1">
              <a:highlight>
                <a:srgbClr val="FF00FF"/>
              </a:highlight>
              <a:latin typeface="Arial Nova"/>
            </a:endParaRPr>
          </a:p>
        </p:txBody>
      </p:sp>
    </p:spTree>
    <p:extLst>
      <p:ext uri="{BB962C8B-B14F-4D97-AF65-F5344CB8AC3E}">
        <p14:creationId xmlns:p14="http://schemas.microsoft.com/office/powerpoint/2010/main" val="109301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3DA478A-45F3-A756-8E3E-DEDE63129C62}"/>
              </a:ext>
            </a:extLst>
          </p:cNvPr>
          <p:cNvSpPr txBox="1"/>
          <p:nvPr/>
        </p:nvSpPr>
        <p:spPr>
          <a:xfrm>
            <a:off x="473927" y="538975"/>
            <a:ext cx="11244146"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sz="2000" b="1" u="sng" dirty="0">
                <a:latin typeface="Arial Nova"/>
                <a:ea typeface="+mn-lt"/>
                <a:cs typeface="+mn-lt"/>
              </a:rPr>
              <a:t>Examples of Planning in the Moment (PITM:)</a:t>
            </a:r>
            <a:r>
              <a:rPr lang="en-GB" sz="2000" dirty="0">
                <a:latin typeface="Arial Nova"/>
                <a:ea typeface="+mn-lt"/>
                <a:cs typeface="+mn-lt"/>
              </a:rPr>
              <a:t> </a:t>
            </a:r>
            <a:endParaRPr lang="en-GB" sz="2000" dirty="0">
              <a:latin typeface="Arial Nova"/>
              <a:cs typeface="Calibri" panose="020F0502020204030204"/>
            </a:endParaRPr>
          </a:p>
          <a:p>
            <a:pPr algn="just"/>
            <a:endParaRPr lang="en-GB" sz="2000" dirty="0">
              <a:latin typeface="Arial Nova"/>
              <a:ea typeface="+mn-lt"/>
              <a:cs typeface="+mn-lt"/>
            </a:endParaRPr>
          </a:p>
          <a:p>
            <a:pPr algn="just"/>
            <a:r>
              <a:rPr lang="en-GB" sz="2000" u="sng" dirty="0">
                <a:latin typeface="Arial Nova"/>
                <a:cs typeface="Calibri" panose="020F0502020204030204"/>
              </a:rPr>
              <a:t>Whole Class Focus:</a:t>
            </a:r>
          </a:p>
          <a:p>
            <a:pPr algn="just"/>
            <a:endParaRPr lang="en-GB" sz="2000" u="sng" dirty="0">
              <a:latin typeface="Arial Nova"/>
              <a:cs typeface="Calibri" panose="020F0502020204030204"/>
            </a:endParaRPr>
          </a:p>
          <a:p>
            <a:pPr algn="just"/>
            <a:r>
              <a:rPr lang="en-GB" sz="2000" dirty="0">
                <a:latin typeface="Arial Nova"/>
                <a:cs typeface="Calibri" panose="020F0502020204030204"/>
              </a:rPr>
              <a:t>Observation:</a:t>
            </a:r>
            <a:endParaRPr lang="en-GB" sz="2000" i="1" u="sng">
              <a:latin typeface="Arial Nova"/>
              <a:cs typeface="Calibri" panose="020F0502020204030204"/>
            </a:endParaRPr>
          </a:p>
          <a:p>
            <a:pPr algn="just"/>
            <a:r>
              <a:rPr lang="en-GB" sz="2000" i="1" dirty="0">
                <a:latin typeface="Arial Nova"/>
                <a:cs typeface="Calibri"/>
              </a:rPr>
              <a:t>During Carpet Time, a child shared items he had found during an Autumn walk with his family.</a:t>
            </a:r>
          </a:p>
          <a:p>
            <a:pPr algn="just"/>
            <a:endParaRPr lang="en-GB" sz="2000" dirty="0">
              <a:latin typeface="Arial Nova"/>
              <a:cs typeface="Calibri"/>
            </a:endParaRPr>
          </a:p>
          <a:p>
            <a:pPr algn="just"/>
            <a:r>
              <a:rPr lang="en-GB" sz="2000" dirty="0">
                <a:latin typeface="Arial Nova"/>
                <a:cs typeface="Calibri"/>
              </a:rPr>
              <a:t>Teachable Moment:</a:t>
            </a:r>
            <a:endParaRPr lang="en-GB" sz="2000">
              <a:latin typeface="Arial Nova"/>
              <a:cs typeface="Calibri"/>
            </a:endParaRPr>
          </a:p>
          <a:p>
            <a:pPr algn="just"/>
            <a:r>
              <a:rPr lang="en-GB" sz="2000" i="1" dirty="0">
                <a:latin typeface="Arial Nova"/>
                <a:ea typeface="+mn-lt"/>
                <a:cs typeface="+mn-lt"/>
              </a:rPr>
              <a:t>T. </a:t>
            </a:r>
            <a:r>
              <a:rPr lang="en-GB" sz="2000" i="1" dirty="0">
                <a:highlight>
                  <a:srgbClr val="FFFF00"/>
                </a:highlight>
                <a:latin typeface="Arial Nova"/>
                <a:ea typeface="+mn-lt"/>
                <a:cs typeface="+mn-lt"/>
              </a:rPr>
              <a:t>introduced </a:t>
            </a:r>
            <a:r>
              <a:rPr lang="en-GB" sz="2000" i="1" dirty="0">
                <a:latin typeface="Arial Nova"/>
                <a:ea typeface="+mn-lt"/>
                <a:cs typeface="+mn-lt"/>
              </a:rPr>
              <a:t> vocabulary – conkers, pine cones, acorns, oak, horse chestnut, fir, deciduous, evergreen, needles</a:t>
            </a:r>
            <a:endParaRPr lang="en-GB" sz="2000" i="1" dirty="0">
              <a:latin typeface="Arial Nova"/>
              <a:cs typeface="Calibri"/>
            </a:endParaRPr>
          </a:p>
          <a:p>
            <a:pPr algn="just"/>
            <a:endParaRPr lang="en-GB" sz="2000" i="1" dirty="0">
              <a:latin typeface="Arial Nova"/>
              <a:cs typeface="Calibri"/>
            </a:endParaRPr>
          </a:p>
          <a:p>
            <a:pPr algn="just"/>
            <a:r>
              <a:rPr lang="en-GB" sz="2000" dirty="0">
                <a:latin typeface="Arial Nova"/>
                <a:cs typeface="Calibri"/>
              </a:rPr>
              <a:t>Outcome:</a:t>
            </a:r>
            <a:endParaRPr lang="en-GB" sz="2000">
              <a:latin typeface="Arial Nova"/>
              <a:cs typeface="Calibri"/>
            </a:endParaRPr>
          </a:p>
          <a:p>
            <a:pPr algn="just"/>
            <a:r>
              <a:rPr lang="en-GB" sz="2000" i="1" dirty="0">
                <a:highlight>
                  <a:srgbClr val="FF00FF"/>
                </a:highlight>
                <a:latin typeface="Arial Nova"/>
                <a:ea typeface="+mn-lt"/>
                <a:cs typeface="+mn-lt"/>
              </a:rPr>
              <a:t>30/9 Take class out for an Autumn leaf and stick hunt to develop nature table. Focus on vocabulary introduced during outdoor learning session.</a:t>
            </a:r>
            <a:endParaRPr lang="en-GB" sz="2000" i="1" dirty="0">
              <a:highlight>
                <a:srgbClr val="FF00FF"/>
              </a:highlight>
              <a:latin typeface="Arial Nova"/>
              <a:cs typeface="Calibri"/>
            </a:endParaRPr>
          </a:p>
        </p:txBody>
      </p:sp>
    </p:spTree>
    <p:extLst>
      <p:ext uri="{BB962C8B-B14F-4D97-AF65-F5344CB8AC3E}">
        <p14:creationId xmlns:p14="http://schemas.microsoft.com/office/powerpoint/2010/main" val="47721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D42E8C-CA05-5D55-7E6E-60CC4D33C868}"/>
              </a:ext>
            </a:extLst>
          </p:cNvPr>
          <p:cNvSpPr txBox="1"/>
          <p:nvPr/>
        </p:nvSpPr>
        <p:spPr>
          <a:xfrm>
            <a:off x="654627" y="247650"/>
            <a:ext cx="11151177" cy="61401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GB" b="1" dirty="0">
                <a:latin typeface="Arial Nova"/>
                <a:cs typeface="Segoe UI"/>
              </a:rPr>
              <a:t>The impact of Planning in the Moment (PITM:)</a:t>
            </a:r>
            <a:r>
              <a:rPr lang="en-GB" dirty="0">
                <a:latin typeface="Arial Nova"/>
                <a:cs typeface="Segoe UI"/>
              </a:rPr>
              <a:t> ​</a:t>
            </a:r>
          </a:p>
          <a:p>
            <a:pPr algn="just"/>
            <a:r>
              <a:rPr lang="en-GB" dirty="0">
                <a:latin typeface="Arial Nova"/>
                <a:cs typeface="Segoe UI"/>
              </a:rPr>
              <a:t>​</a:t>
            </a:r>
          </a:p>
          <a:p>
            <a:pPr algn="just"/>
            <a:r>
              <a:rPr lang="en-GB" sz="1700" u="sng" dirty="0">
                <a:latin typeface="Arial Nova"/>
                <a:ea typeface="+mn-lt"/>
                <a:cs typeface="+mn-lt"/>
              </a:rPr>
              <a:t>Children: </a:t>
            </a:r>
          </a:p>
          <a:p>
            <a:pPr marL="285750" indent="-285750" algn="just">
              <a:buFont typeface="Arial"/>
              <a:buChar char="•"/>
            </a:pPr>
            <a:r>
              <a:rPr lang="en-GB" sz="1700" dirty="0">
                <a:latin typeface="Arial Nova"/>
                <a:ea typeface="+mn-lt"/>
                <a:cs typeface="+mn-lt"/>
              </a:rPr>
              <a:t>Feel safe, valued and important. </a:t>
            </a:r>
            <a:endParaRPr lang="en-GB" sz="1700">
              <a:latin typeface="Arial Nova"/>
            </a:endParaRPr>
          </a:p>
          <a:p>
            <a:pPr marL="285750" indent="-285750" algn="just">
              <a:buFont typeface="Arial"/>
              <a:buChar char="•"/>
            </a:pPr>
            <a:r>
              <a:rPr lang="en-GB" sz="1700" dirty="0">
                <a:latin typeface="Arial Nova"/>
                <a:ea typeface="+mn-lt"/>
                <a:cs typeface="+mn-lt"/>
              </a:rPr>
              <a:t>Are the focus of the learning because practitioners react to the child’s interests immediately.</a:t>
            </a:r>
            <a:endParaRPr lang="en-GB" sz="1700">
              <a:latin typeface="Arial Nova"/>
            </a:endParaRPr>
          </a:p>
          <a:p>
            <a:pPr marL="285750" indent="-285750" algn="just">
              <a:buFont typeface="Arial"/>
              <a:buChar char="•"/>
            </a:pPr>
            <a:r>
              <a:rPr lang="en-GB" sz="1700" dirty="0">
                <a:latin typeface="Arial Nova"/>
                <a:ea typeface="+mn-lt"/>
                <a:cs typeface="+mn-lt"/>
              </a:rPr>
              <a:t>Through spontaneous interactions, are provided with the most beneficial experiences, thus opening up a wider range of learning opportunities and possibilities.</a:t>
            </a:r>
            <a:endParaRPr lang="en-GB" sz="1700">
              <a:latin typeface="Arial Nova"/>
            </a:endParaRPr>
          </a:p>
          <a:p>
            <a:pPr marL="285750" indent="-285750" algn="just">
              <a:buFont typeface="Arial"/>
              <a:buChar char="•"/>
            </a:pPr>
            <a:r>
              <a:rPr lang="en-GB" sz="1700" dirty="0">
                <a:latin typeface="Arial Nova"/>
                <a:ea typeface="+mn-lt"/>
                <a:cs typeface="+mn-lt"/>
              </a:rPr>
              <a:t>Show high levels of involvement, leading to deeper thinking and creating stronger connections in their learning.</a:t>
            </a:r>
            <a:endParaRPr lang="en-GB" sz="1700">
              <a:latin typeface="Arial Nova"/>
            </a:endParaRPr>
          </a:p>
          <a:p>
            <a:pPr marL="285750" indent="-285750" algn="just">
              <a:buFont typeface="Arial"/>
              <a:buChar char="•"/>
            </a:pPr>
            <a:r>
              <a:rPr lang="en-GB" sz="1700" dirty="0">
                <a:latin typeface="Arial Nova"/>
                <a:ea typeface="+mn-lt"/>
                <a:cs typeface="+mn-lt"/>
              </a:rPr>
              <a:t>Complete the planning cycle in the actual moment, several times daily, assuming progress at a quicker rate.</a:t>
            </a:r>
            <a:endParaRPr lang="en-GB" sz="1700">
              <a:latin typeface="Arial Nova"/>
            </a:endParaRPr>
          </a:p>
          <a:p>
            <a:pPr algn="just"/>
            <a:r>
              <a:rPr lang="en-GB" sz="1700" dirty="0">
                <a:latin typeface="Arial Nova"/>
                <a:ea typeface="+mn-lt"/>
                <a:cs typeface="+mn-lt"/>
              </a:rPr>
              <a:t>  </a:t>
            </a:r>
            <a:endParaRPr lang="en-GB" sz="1700">
              <a:latin typeface="Arial Nova"/>
            </a:endParaRPr>
          </a:p>
          <a:p>
            <a:pPr algn="just"/>
            <a:r>
              <a:rPr lang="en-GB" sz="1700" u="sng" dirty="0">
                <a:latin typeface="Arial Nova"/>
                <a:ea typeface="+mn-lt"/>
                <a:cs typeface="+mn-lt"/>
              </a:rPr>
              <a:t>Practitioners: </a:t>
            </a:r>
            <a:endParaRPr lang="en-GB" sz="1700" u="sng">
              <a:latin typeface="Arial Nova"/>
            </a:endParaRPr>
          </a:p>
          <a:p>
            <a:pPr marL="285750" indent="-285750" algn="just">
              <a:buFont typeface="Arial"/>
              <a:buChar char="•"/>
            </a:pPr>
            <a:r>
              <a:rPr lang="en-GB" sz="1700" dirty="0">
                <a:latin typeface="Arial Nova"/>
                <a:ea typeface="+mn-lt"/>
                <a:cs typeface="+mn-lt"/>
              </a:rPr>
              <a:t>Demonstrate an excellent understanding of child development by considering each child’s individual needs.</a:t>
            </a:r>
            <a:endParaRPr lang="en-GB" sz="1700">
              <a:latin typeface="Arial Nova"/>
            </a:endParaRPr>
          </a:p>
          <a:p>
            <a:pPr marL="285750" indent="-285750" algn="just">
              <a:buFont typeface="Arial"/>
              <a:buChar char="•"/>
            </a:pPr>
            <a:r>
              <a:rPr lang="en-GB" sz="1700" dirty="0">
                <a:latin typeface="Arial Nova"/>
                <a:ea typeface="+mn-lt"/>
                <a:cs typeface="+mn-lt"/>
              </a:rPr>
              <a:t>Become facilitators and partners in the children’s learning by continually reflecting and building upon any insights gathered from the session, leading to a coherent curriculum.</a:t>
            </a:r>
            <a:endParaRPr lang="en-GB" sz="1700">
              <a:latin typeface="Arial Nova"/>
            </a:endParaRPr>
          </a:p>
          <a:p>
            <a:pPr marL="285750" indent="-285750" algn="just">
              <a:buFont typeface="Arial"/>
              <a:buChar char="•"/>
            </a:pPr>
            <a:r>
              <a:rPr lang="en-GB" sz="1700" dirty="0">
                <a:latin typeface="Arial Nova"/>
                <a:ea typeface="+mn-lt"/>
                <a:cs typeface="+mn-lt"/>
              </a:rPr>
              <a:t>Spend more time focusing on and working with the children because planning documentation is significantly reduced.</a:t>
            </a:r>
            <a:endParaRPr lang="en-GB" sz="1700">
              <a:latin typeface="Arial Nova"/>
            </a:endParaRPr>
          </a:p>
          <a:p>
            <a:pPr algn="just"/>
            <a:r>
              <a:rPr lang="en-GB" sz="1700" dirty="0">
                <a:latin typeface="Arial Nova"/>
                <a:ea typeface="+mn-lt"/>
                <a:cs typeface="+mn-lt"/>
              </a:rPr>
              <a:t>  </a:t>
            </a:r>
            <a:endParaRPr lang="en-GB" sz="1700">
              <a:latin typeface="Arial Nova"/>
            </a:endParaRPr>
          </a:p>
          <a:p>
            <a:pPr algn="just"/>
            <a:r>
              <a:rPr lang="en-GB" sz="1700" u="sng" dirty="0">
                <a:latin typeface="Arial Nova"/>
                <a:ea typeface="+mn-lt"/>
                <a:cs typeface="+mn-lt"/>
              </a:rPr>
              <a:t>Through an Enabling Environment: </a:t>
            </a:r>
            <a:endParaRPr lang="en-GB" sz="1700" u="sng">
              <a:latin typeface="Arial Nova"/>
            </a:endParaRPr>
          </a:p>
          <a:p>
            <a:pPr marL="285750" indent="-285750" algn="just">
              <a:buFont typeface="Arial"/>
              <a:buChar char="•"/>
            </a:pPr>
            <a:r>
              <a:rPr lang="en-GB" sz="1700" dirty="0">
                <a:latin typeface="Arial Nova"/>
                <a:ea typeface="+mn-lt"/>
                <a:cs typeface="+mn-lt"/>
              </a:rPr>
              <a:t>Children experience a sense of belonging, through meaningful engagement with resources and activities.</a:t>
            </a:r>
            <a:endParaRPr lang="en-GB" sz="1700">
              <a:latin typeface="Arial Nova"/>
            </a:endParaRPr>
          </a:p>
          <a:p>
            <a:pPr marL="285750" indent="-285750" algn="just">
              <a:buFont typeface="Arial"/>
              <a:buChar char="•"/>
            </a:pPr>
            <a:r>
              <a:rPr lang="en-GB" sz="1700" dirty="0">
                <a:latin typeface="Arial Nova"/>
                <a:ea typeface="+mn-lt"/>
                <a:cs typeface="+mn-lt"/>
              </a:rPr>
              <a:t>The learning provision is organised to reflect the children’s interests to engender exploration, curiosity and critical thinking.</a:t>
            </a:r>
            <a:endParaRPr lang="en-GB" sz="1700">
              <a:latin typeface="Arial Nova"/>
            </a:endParaRPr>
          </a:p>
          <a:p>
            <a:pPr marL="285750" indent="-285750" algn="just">
              <a:buFont typeface="Arial"/>
              <a:buChar char="•"/>
            </a:pPr>
            <a:r>
              <a:rPr lang="en-GB" sz="1700" dirty="0">
                <a:latin typeface="Arial Nova"/>
                <a:ea typeface="+mn-lt"/>
                <a:cs typeface="+mn-lt"/>
              </a:rPr>
              <a:t>Everything that a child requires to learn freely, is available and accessible.</a:t>
            </a:r>
            <a:endParaRPr lang="en-GB" sz="1700">
              <a:latin typeface="Arial Nova"/>
            </a:endParaRPr>
          </a:p>
          <a:p>
            <a:pPr algn="just"/>
            <a:endParaRPr lang="en-GB" sz="1700" dirty="0">
              <a:latin typeface="Arial Nova"/>
              <a:cs typeface="Segoe UI"/>
            </a:endParaRPr>
          </a:p>
        </p:txBody>
      </p:sp>
    </p:spTree>
    <p:extLst>
      <p:ext uri="{BB962C8B-B14F-4D97-AF65-F5344CB8AC3E}">
        <p14:creationId xmlns:p14="http://schemas.microsoft.com/office/powerpoint/2010/main" val="19874590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1229</Words>
  <Application>Microsoft Office PowerPoint</Application>
  <PresentationFormat>Widescreen</PresentationFormat>
  <Paragraphs>129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Nova</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basia Dowling</dc:creator>
  <cp:lastModifiedBy>basia Dowling</cp:lastModifiedBy>
  <cp:revision>363</cp:revision>
  <dcterms:created xsi:type="dcterms:W3CDTF">2022-10-10T12:01:19Z</dcterms:created>
  <dcterms:modified xsi:type="dcterms:W3CDTF">2022-10-10T13:32:07Z</dcterms:modified>
</cp:coreProperties>
</file>