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6"/>
  </p:notesMasterIdLst>
  <p:sldIdLst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2" r:id="rId14"/>
    <p:sldId id="269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1F5D8-4157-E6AF-7AB1-397AE7A33AF3}" v="113" dt="2022-08-27T06:05:03.446"/>
    <p1510:client id="{308700DA-23D6-E682-DD5E-29D571B2CD65}" v="1710" dt="2022-08-08T13:26:31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0051-9645-4BFE-81BA-196C0B346506}" type="datetimeFigureOut">
              <a:t>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8AB3-C030-4967-90B4-47AB4D3F58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9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19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3813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1825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376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418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4926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016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0995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221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059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86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297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737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9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64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746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6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6623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5796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70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981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1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7328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910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73005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4798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3243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397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368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0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1681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1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6051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3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of text">
  <p:cSld name="Two columns of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c5bb89a78_0_119"/>
          <p:cNvSpPr txBox="1">
            <a:spLocks noGrp="1"/>
          </p:cNvSpPr>
          <p:nvPr>
            <p:ph type="body" idx="1"/>
          </p:nvPr>
        </p:nvSpPr>
        <p:spPr>
          <a:xfrm>
            <a:off x="838200" y="1"/>
            <a:ext cx="4302000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Verdana"/>
              <a:buNone/>
              <a:defRPr sz="1067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800"/>
              <a:buFont typeface="Verdana"/>
              <a:buNone/>
              <a:defRPr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Font typeface="Verdana"/>
              <a:buNone/>
              <a:defRPr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gec5bb89a78_0_119"/>
          <p:cNvSpPr txBox="1">
            <a:spLocks noGrp="1"/>
          </p:cNvSpPr>
          <p:nvPr>
            <p:ph type="title"/>
          </p:nvPr>
        </p:nvSpPr>
        <p:spPr>
          <a:xfrm>
            <a:off x="839788" y="708029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6F4"/>
              </a:buClr>
              <a:buSzPts val="2700"/>
              <a:buFont typeface="Verdana"/>
              <a:buNone/>
              <a:defRPr sz="3600" b="1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ec5bb89a78_0_119"/>
          <p:cNvSpPr txBox="1">
            <a:spLocks noGrp="1"/>
          </p:cNvSpPr>
          <p:nvPr>
            <p:ph type="body" idx="2"/>
          </p:nvPr>
        </p:nvSpPr>
        <p:spPr>
          <a:xfrm>
            <a:off x="839788" y="2024067"/>
            <a:ext cx="51580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gec5bb89a78_0_119"/>
          <p:cNvSpPr txBox="1">
            <a:spLocks noGrp="1"/>
          </p:cNvSpPr>
          <p:nvPr>
            <p:ph type="body" idx="3"/>
          </p:nvPr>
        </p:nvSpPr>
        <p:spPr>
          <a:xfrm>
            <a:off x="839788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gec5bb89a78_0_119"/>
          <p:cNvSpPr txBox="1">
            <a:spLocks noGrp="1"/>
          </p:cNvSpPr>
          <p:nvPr>
            <p:ph type="body" idx="4"/>
          </p:nvPr>
        </p:nvSpPr>
        <p:spPr>
          <a:xfrm>
            <a:off x="6172200" y="2024067"/>
            <a:ext cx="51832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gec5bb89a78_0_119"/>
          <p:cNvSpPr txBox="1">
            <a:spLocks noGrp="1"/>
          </p:cNvSpPr>
          <p:nvPr>
            <p:ph type="body" idx="5"/>
          </p:nvPr>
        </p:nvSpPr>
        <p:spPr>
          <a:xfrm>
            <a:off x="6172200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gec5bb89a78_0_119"/>
          <p:cNvSpPr txBox="1">
            <a:spLocks noGrp="1"/>
          </p:cNvSpPr>
          <p:nvPr>
            <p:ph type="body" idx="6"/>
          </p:nvPr>
        </p:nvSpPr>
        <p:spPr>
          <a:xfrm>
            <a:off x="839788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gec5bb89a78_0_119"/>
          <p:cNvSpPr txBox="1">
            <a:spLocks noGrp="1"/>
          </p:cNvSpPr>
          <p:nvPr>
            <p:ph type="body" idx="7"/>
          </p:nvPr>
        </p:nvSpPr>
        <p:spPr>
          <a:xfrm>
            <a:off x="839788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gec5bb89a78_0_119"/>
          <p:cNvSpPr txBox="1">
            <a:spLocks noGrp="1"/>
          </p:cNvSpPr>
          <p:nvPr>
            <p:ph type="body" idx="8"/>
          </p:nvPr>
        </p:nvSpPr>
        <p:spPr>
          <a:xfrm>
            <a:off x="6172200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gec5bb89a78_0_119"/>
          <p:cNvSpPr txBox="1">
            <a:spLocks noGrp="1"/>
          </p:cNvSpPr>
          <p:nvPr>
            <p:ph type="body" idx="9"/>
          </p:nvPr>
        </p:nvSpPr>
        <p:spPr>
          <a:xfrm>
            <a:off x="6172200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8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4793842" y="1728062"/>
            <a:ext cx="5656978" cy="32134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lnSpcReduction="10000"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'Meet The Teacher'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September 2022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Welcome to Year 2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Mrs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Rankin and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Mrs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Parke</a:t>
            </a:r>
          </a:p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6A8F39C-700E-A831-3443-6C5C15A40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04" y="1298514"/>
            <a:ext cx="3765692" cy="426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6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71404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Teacher Feedback 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Research shows that the most effective feedback is given verbally, ‘in the moment’ – this will be evidenced as a ‘VF’ in pupils’ books</a:t>
            </a:r>
            <a:endParaRPr lang="en-US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Adults may also sometimes provide written feedback and modelling in pupils’ books using a green pen</a:t>
            </a:r>
            <a:endParaRPr lang="en-US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We expect pupils to respond to feedback given by adults. We ask the pupils to do this in purple pen to help them and the adults see the corrections/edits they are</a:t>
            </a:r>
            <a:r>
              <a:rPr lang="en-GB" sz="3200" dirty="0">
                <a:ea typeface="+mn-lt"/>
                <a:cs typeface="+mn-lt"/>
              </a:rPr>
              <a:t> </a:t>
            </a:r>
            <a:endParaRPr lang="en-GB" sz="3200" dirty="0"/>
          </a:p>
          <a:p>
            <a:endParaRPr lang="en-GB" sz="2800" b="1" dirty="0">
              <a:ea typeface="+mn-lt"/>
              <a:cs typeface="+mn-lt"/>
            </a:endParaRPr>
          </a:p>
          <a:p>
            <a:pPr>
              <a:buFont typeface="Arial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9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5370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Read, read and read some more! </a:t>
            </a:r>
          </a:p>
          <a:p>
            <a:pPr marL="28575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lvl="0"/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lvl="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</p:txBody>
      </p:sp>
      <p:pic>
        <p:nvPicPr>
          <p:cNvPr id="4" name="Picture 5" descr="Text&#10;&#10;Description automatically generated">
            <a:extLst>
              <a:ext uri="{FF2B5EF4-FFF2-40B4-BE49-F238E27FC236}">
                <a16:creationId xmlns:a16="http://schemas.microsoft.com/office/drawing/2014/main" id="{5C4F273B-DD31-3124-01D9-72FCA5BCB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306" y="1872094"/>
            <a:ext cx="4600574" cy="44354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734805-CC36-C534-1907-B7E5A10E66ED}"/>
              </a:ext>
            </a:extLst>
          </p:cNvPr>
          <p:cNvSpPr txBox="1"/>
          <p:nvPr/>
        </p:nvSpPr>
        <p:spPr>
          <a:xfrm>
            <a:off x="857250" y="2196703"/>
            <a:ext cx="6155529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Statistic: Parents who read 1 picture book with their children every day provide their children with exposure to an estimated 78,000 words each a year. Cumulatively, over the 5 years, estimated that children from literacy-rich homes hear a cumulative 1.4 million more words during storybook reading than children who are never read to.</a:t>
            </a: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​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934640" y="898921"/>
            <a:ext cx="10537028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Number bonds and times tables – practise these everywhere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Practise telling the time on a clock with hands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Regular attendance is key – 95% is the minimum expectation. Pupils whose attendance is of concern will be invited to discuss this in order that the school can support parents and pupils as best possible.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Communication! Please come and talk to us if you have any concerns/questions  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Any questions 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ea typeface="+mn-lt"/>
              <a:cs typeface="+mn-lt"/>
            </a:endParaRPr>
          </a:p>
          <a:p>
            <a:endParaRPr lang="en-GB" sz="2800" b="1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rgbClr val="174261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Arrival and Dismissal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168045"/>
            <a:ext cx="1289192" cy="14352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82BD70-A3F7-DA79-8DC0-6E178E6A4C89}"/>
              </a:ext>
            </a:extLst>
          </p:cNvPr>
          <p:cNvSpPr txBox="1"/>
          <p:nvPr/>
        </p:nvSpPr>
        <p:spPr>
          <a:xfrm>
            <a:off x="720329" y="1357312"/>
            <a:ext cx="11060903" cy="46782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Morning Drop Off: 8.30am to 8.40am (to allow a natural stagger)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Pupils enter the school via front gate; make their way to their designated doors through the school playground, to their class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Registration is at 8.40am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, pupils arriving after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8.40am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will be marked as late 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Afternoon Collection: 3.00pm</a:t>
            </a:r>
          </a:p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All pupils will be collected from the outside door of their classroom. </a:t>
            </a:r>
            <a:endParaRPr lang="en-GB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21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Timetable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51389"/>
            <a:ext cx="1289192" cy="14352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DE3967-56E9-4BE7-BFA4-77F4E502A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31" y="1014009"/>
            <a:ext cx="1006792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5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Termly Curriculum Overview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215670"/>
            <a:ext cx="1289192" cy="14352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990BB4-CFC4-4D73-9CD7-C041368D1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7741" y="1014009"/>
            <a:ext cx="4038795" cy="58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3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Trips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6011" y="5168045"/>
            <a:ext cx="1289192" cy="14352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425A4D-EAD1-C099-03FC-A19C37EA0FFE}"/>
              </a:ext>
            </a:extLst>
          </p:cNvPr>
          <p:cNvSpPr txBox="1"/>
          <p:nvPr/>
        </p:nvSpPr>
        <p:spPr>
          <a:xfrm>
            <a:off x="737944" y="919744"/>
            <a:ext cx="10025060" cy="5786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Autumn Term trip: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Claydon House – September 22nd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    Exploring the connection between Florence Nightingale and Claydon   House. Finding out about nursing in the Crimea.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visit from a Nightingale nurse – October 6th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Two nature walks in locality – visiting ‘Fiona’s garden’ to find out how her plants are doing and identify habitats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Spring Term trip: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trip to Science Oxford – to further our studies about materials.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Two nature walks in locality – visiting ‘Fiona’s garden’ and observing changes in flora and fauna as we go</a:t>
            </a:r>
          </a:p>
          <a:p>
            <a:endParaRPr lang="en-GB" sz="2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Summer Term trip: tbc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40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Homework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15670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607731" y="1179146"/>
            <a:ext cx="10025060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Maths homework will be set on Mathletics each Friday.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If you can, please read every day with your child and encourage them to complete a ‘grid activity’ in their Big Green Book each week.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Class 2 will begin each week with a new spelling focus (see list) and a short spelling and dictation test will follow each Friday.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Learning Logs will be set every three weeks. The idea behind the logs is to give your child freedom in how they approach a task, and the opportunity to be creative in their thinking. The children will be given challenge, but how they present the work, is up to them - with the freedom the children have, no two Learning Logs are ever the same. 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9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Equipment/what to bring to school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386" y="5275202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83470" y="2228671"/>
            <a:ext cx="10025060" cy="240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In EYFS and Key Stage 1, we will provide the stationery your child needs – bring in reading book and diary everyday, water bottle </a:t>
            </a:r>
          </a:p>
          <a:p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3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54784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lessons are taught on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Wednesday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and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Friday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can wear their PE kit to school and remain in their PE kit for the duration of the day, only on the days that they have PE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just"/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Uniform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White polo shirt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Navy blue shorts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Trainers (not plimsoles)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Plain navy-blue tracksuit top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Plain navy blue tracksuit trousers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8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672703" y="1232296"/>
            <a:ext cx="9786935" cy="65248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Curricular targets for English (writing) and mathematics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Every child has targets for writing and mathematics.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Writing targets match the year group National Curriculum 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have a copy of their targets in the back of their Maths and English books.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When a target is met, the target sheet is ticked and dated to help each child understand the progress they are making.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Copies of your child’s targets will be shared and discussed at parent consultations in October. </a:t>
            </a:r>
          </a:p>
          <a:p>
            <a:endParaRPr lang="en-GB" sz="2800" b="1" dirty="0">
              <a:ea typeface="+mn-lt"/>
              <a:cs typeface="+mn-lt"/>
            </a:endParaRPr>
          </a:p>
          <a:p>
            <a:pPr>
              <a:buFont typeface="Arial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798</Words>
  <Application>Microsoft Office PowerPoint</Application>
  <PresentationFormat>Widescreen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Symbol</vt:lpstr>
      <vt:lpstr>Symbol,Sans-Serif</vt:lpstr>
      <vt:lpstr>Trebuchet MS</vt:lpstr>
      <vt:lpstr>Verdana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Grimaldi</dc:creator>
  <cp:lastModifiedBy>B. Rankin</cp:lastModifiedBy>
  <cp:revision>288</cp:revision>
  <dcterms:created xsi:type="dcterms:W3CDTF">2022-08-08T12:18:00Z</dcterms:created>
  <dcterms:modified xsi:type="dcterms:W3CDTF">2022-09-11T13:26:55Z</dcterms:modified>
</cp:coreProperties>
</file>