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</p:sldMasterIdLst>
  <p:notesMasterIdLst>
    <p:notesMasterId r:id="rId18"/>
  </p:notesMasterIdLst>
  <p:sldIdLst>
    <p:sldId id="258" r:id="rId3"/>
    <p:sldId id="259" r:id="rId4"/>
    <p:sldId id="261" r:id="rId5"/>
    <p:sldId id="262" r:id="rId6"/>
    <p:sldId id="266" r:id="rId7"/>
    <p:sldId id="281" r:id="rId8"/>
    <p:sldId id="263" r:id="rId9"/>
    <p:sldId id="275" r:id="rId10"/>
    <p:sldId id="257" r:id="rId11"/>
    <p:sldId id="282" r:id="rId12"/>
    <p:sldId id="274" r:id="rId13"/>
    <p:sldId id="284" r:id="rId14"/>
    <p:sldId id="260" r:id="rId15"/>
    <p:sldId id="278" r:id="rId16"/>
    <p:sldId id="269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67" d="100"/>
          <a:sy n="67" d="100"/>
        </p:scale>
        <p:origin x="45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80051-9645-4BFE-81BA-196C0B346506}" type="datetimeFigureOut">
              <a:t>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18AB3-C030-4967-90B4-47AB4D3F589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89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4187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9261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0161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84863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09954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3376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1737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69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9643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7466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6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6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6623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5796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0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7981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732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9109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73005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147986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93243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3971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83688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0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216815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2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6051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936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of text">
  <p:cSld name="Two columns of 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c5bb89a78_0_119"/>
          <p:cNvSpPr txBox="1">
            <a:spLocks noGrp="1"/>
          </p:cNvSpPr>
          <p:nvPr>
            <p:ph type="body" idx="1"/>
          </p:nvPr>
        </p:nvSpPr>
        <p:spPr>
          <a:xfrm>
            <a:off x="838200" y="1"/>
            <a:ext cx="43020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800"/>
              <a:buFont typeface="Verdana"/>
              <a:buNone/>
              <a:defRPr sz="1067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800"/>
              <a:buFont typeface="Verdana"/>
              <a:buNone/>
              <a:defRPr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Font typeface="Verdana"/>
              <a:buNone/>
              <a:defRPr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gec5bb89a78_0_119"/>
          <p:cNvSpPr txBox="1">
            <a:spLocks noGrp="1"/>
          </p:cNvSpPr>
          <p:nvPr>
            <p:ph type="title"/>
          </p:nvPr>
        </p:nvSpPr>
        <p:spPr>
          <a:xfrm>
            <a:off x="839788" y="708029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26F4"/>
              </a:buClr>
              <a:buSzPts val="2700"/>
              <a:buFont typeface="Verdana"/>
              <a:buNone/>
              <a:defRPr sz="3600" b="1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ec5bb89a78_0_119"/>
          <p:cNvSpPr txBox="1">
            <a:spLocks noGrp="1"/>
          </p:cNvSpPr>
          <p:nvPr>
            <p:ph type="body" idx="2"/>
          </p:nvPr>
        </p:nvSpPr>
        <p:spPr>
          <a:xfrm>
            <a:off x="839788" y="2024067"/>
            <a:ext cx="51580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gec5bb89a78_0_119"/>
          <p:cNvSpPr txBox="1">
            <a:spLocks noGrp="1"/>
          </p:cNvSpPr>
          <p:nvPr>
            <p:ph type="body" idx="3"/>
          </p:nvPr>
        </p:nvSpPr>
        <p:spPr>
          <a:xfrm>
            <a:off x="839788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gec5bb89a78_0_119"/>
          <p:cNvSpPr txBox="1">
            <a:spLocks noGrp="1"/>
          </p:cNvSpPr>
          <p:nvPr>
            <p:ph type="body" idx="4"/>
          </p:nvPr>
        </p:nvSpPr>
        <p:spPr>
          <a:xfrm>
            <a:off x="6172200" y="2024067"/>
            <a:ext cx="51832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gec5bb89a78_0_119"/>
          <p:cNvSpPr txBox="1">
            <a:spLocks noGrp="1"/>
          </p:cNvSpPr>
          <p:nvPr>
            <p:ph type="body" idx="5"/>
          </p:nvPr>
        </p:nvSpPr>
        <p:spPr>
          <a:xfrm>
            <a:off x="6172200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ec5bb89a78_0_119"/>
          <p:cNvSpPr txBox="1">
            <a:spLocks noGrp="1"/>
          </p:cNvSpPr>
          <p:nvPr>
            <p:ph type="body" idx="6"/>
          </p:nvPr>
        </p:nvSpPr>
        <p:spPr>
          <a:xfrm>
            <a:off x="839788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gec5bb89a78_0_119"/>
          <p:cNvSpPr txBox="1">
            <a:spLocks noGrp="1"/>
          </p:cNvSpPr>
          <p:nvPr>
            <p:ph type="body" idx="7"/>
          </p:nvPr>
        </p:nvSpPr>
        <p:spPr>
          <a:xfrm>
            <a:off x="839788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gec5bb89a78_0_119"/>
          <p:cNvSpPr txBox="1">
            <a:spLocks noGrp="1"/>
          </p:cNvSpPr>
          <p:nvPr>
            <p:ph type="body" idx="8"/>
          </p:nvPr>
        </p:nvSpPr>
        <p:spPr>
          <a:xfrm>
            <a:off x="6172200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gec5bb89a78_0_119"/>
          <p:cNvSpPr txBox="1">
            <a:spLocks noGrp="1"/>
          </p:cNvSpPr>
          <p:nvPr>
            <p:ph type="body" idx="9"/>
          </p:nvPr>
        </p:nvSpPr>
        <p:spPr>
          <a:xfrm>
            <a:off x="6172200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84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3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</p:sldLayoutIdLst>
  <p:hf sldNum="0" hdr="0" ftr="0" dt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4902899" y="1241501"/>
            <a:ext cx="5656978" cy="484497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lnSpcReduction="10000"/>
          </a:bodyPr>
          <a:lstStyle/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'Meet The Teacher'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September 2025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Welcome to Year 6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sz="3600" dirty="0">
                <a:solidFill>
                  <a:srgbClr val="FF0000"/>
                </a:solidFill>
                <a:ea typeface="+mj-ea"/>
                <a:cs typeface="+mj-cs"/>
              </a:rPr>
              <a:t> Stanley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sz="3600" dirty="0">
                <a:solidFill>
                  <a:srgbClr val="FF0000"/>
                </a:solidFill>
                <a:ea typeface="+mj-ea"/>
                <a:cs typeface="+mj-cs"/>
              </a:rPr>
              <a:t> Lyon 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sz="3600" dirty="0">
                <a:solidFill>
                  <a:srgbClr val="FF0000"/>
                </a:solidFill>
                <a:ea typeface="+mj-ea"/>
                <a:cs typeface="+mj-cs"/>
              </a:rPr>
              <a:t> Craven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sz="3600" dirty="0">
                <a:solidFill>
                  <a:srgbClr val="FF0000"/>
                </a:solidFill>
                <a:ea typeface="+mj-ea"/>
                <a:cs typeface="+mj-cs"/>
              </a:rPr>
              <a:t> Blakeman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A6A8F39C-700E-A831-3443-6C5C15A40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04" y="1298514"/>
            <a:ext cx="3765692" cy="426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68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5121"/>
            <a:ext cx="8596668" cy="4446242"/>
          </a:xfrm>
        </p:spPr>
        <p:txBody>
          <a:bodyPr/>
          <a:lstStyle/>
          <a:p>
            <a:pPr marL="0" indent="0">
              <a:buNone/>
            </a:pPr>
            <a:r>
              <a:rPr lang="en-GB" sz="3200" b="1" dirty="0"/>
              <a:t>Summative Assessment – End of Term/Unit </a:t>
            </a:r>
            <a:r>
              <a:rPr lang="en-GB" sz="3200" dirty="0"/>
              <a:t>Summative assessments take place at set points in the year and give a more formal overview of learning.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In Year 6 we use past SATs papers.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388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C1E67-0FE3-4C7B-BAD2-C48F0C9A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8FF57-716C-48AC-8E11-D9327A000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2160590"/>
            <a:ext cx="8596668" cy="3426478"/>
          </a:xfrm>
        </p:spPr>
        <p:txBody>
          <a:bodyPr>
            <a:normAutofit/>
          </a:bodyPr>
          <a:lstStyle/>
          <a:p>
            <a:r>
              <a:rPr lang="en-GB" sz="3300" dirty="0"/>
              <a:t>We will be completing baseline assessments in Reading and Maths during the </a:t>
            </a:r>
            <a:r>
              <a:rPr lang="en-GB" sz="3300" b="1" dirty="0"/>
              <a:t>week beginning 29</a:t>
            </a:r>
            <a:r>
              <a:rPr lang="en-GB" sz="3300" b="1" baseline="30000" dirty="0"/>
              <a:t>th</a:t>
            </a:r>
            <a:r>
              <a:rPr lang="en-GB" sz="3300" b="1" dirty="0"/>
              <a:t> September.</a:t>
            </a:r>
          </a:p>
          <a:p>
            <a:r>
              <a:rPr lang="en-GB" sz="3300" dirty="0"/>
              <a:t>This will be to allow us to identify how we can best support the children during their time in year 6.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7169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Monitor Your Child’s Learning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>
            <a:normAutofit/>
          </a:bodyPr>
          <a:lstStyle/>
          <a:p>
            <a:r>
              <a:rPr lang="en-GB" sz="2400" dirty="0"/>
              <a:t>At the </a:t>
            </a:r>
            <a:r>
              <a:rPr lang="en-GB" sz="2400" b="1" dirty="0"/>
              <a:t>end of each term</a:t>
            </a:r>
            <a:r>
              <a:rPr lang="en-GB" sz="2400" dirty="0"/>
              <a:t>, we hold </a:t>
            </a:r>
            <a:r>
              <a:rPr lang="en-GB" sz="2400" b="1" dirty="0"/>
              <a:t>Pupil Progress Meetings</a:t>
            </a:r>
            <a:r>
              <a:rPr lang="en-GB" sz="2400" dirty="0"/>
              <a:t> with senior leaders (Mrs Harrison, Mrs Stanley, our Deputy </a:t>
            </a:r>
            <a:r>
              <a:rPr lang="en-GB" sz="2400" dirty="0" err="1"/>
              <a:t>Headteacher</a:t>
            </a:r>
            <a:r>
              <a:rPr lang="en-GB" sz="2400" dirty="0"/>
              <a:t> and Miss </a:t>
            </a:r>
            <a:r>
              <a:rPr lang="en-GB" sz="2400" dirty="0" err="1"/>
              <a:t>Grimaldi</a:t>
            </a:r>
            <a:r>
              <a:rPr lang="en-GB" sz="2400" dirty="0"/>
              <a:t> our </a:t>
            </a:r>
            <a:r>
              <a:rPr lang="en-GB" sz="2400" dirty="0" err="1"/>
              <a:t>SENDCo</a:t>
            </a:r>
            <a:r>
              <a:rPr lang="en-GB" sz="2400" dirty="0"/>
              <a:t>).</a:t>
            </a:r>
          </a:p>
          <a:p>
            <a:r>
              <a:rPr lang="en-GB" sz="2400" b="1" dirty="0"/>
              <a:t>Every single child is discussed</a:t>
            </a:r>
            <a:r>
              <a:rPr lang="en-GB" sz="2400" dirty="0"/>
              <a:t> individually</a:t>
            </a:r>
            <a:br>
              <a:rPr lang="en-GB" sz="2400" dirty="0"/>
            </a:br>
            <a:r>
              <a:rPr lang="en-GB" sz="2400" dirty="0"/>
              <a:t>We review:</a:t>
            </a:r>
          </a:p>
          <a:p>
            <a:pPr lvl="1"/>
            <a:r>
              <a:rPr lang="en-GB" sz="2000" dirty="0"/>
              <a:t>Their current attainment</a:t>
            </a:r>
          </a:p>
          <a:p>
            <a:pPr lvl="1"/>
            <a:r>
              <a:rPr lang="en-GB" sz="2000" dirty="0"/>
              <a:t>Whether they are on track with their learning</a:t>
            </a:r>
          </a:p>
          <a:p>
            <a:pPr lvl="1"/>
            <a:r>
              <a:rPr lang="en-GB" sz="2000" dirty="0"/>
              <a:t>What support they may need if they are not on track</a:t>
            </a:r>
          </a:p>
          <a:p>
            <a:pPr lvl="1"/>
            <a:r>
              <a:rPr lang="en-GB" sz="2000" dirty="0"/>
              <a:t>These meetings help us ensure that </a:t>
            </a:r>
            <a:r>
              <a:rPr lang="en-GB" sz="2000" b="1" dirty="0"/>
              <a:t>no child is overlooked</a:t>
            </a:r>
            <a:r>
              <a:rPr lang="en-GB" sz="2000" dirty="0"/>
              <a:t> and that we can quickly put the right support in place where needed.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5571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Reporting to You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8480"/>
            <a:ext cx="8596668" cy="4232883"/>
          </a:xfrm>
        </p:spPr>
        <p:txBody>
          <a:bodyPr/>
          <a:lstStyle/>
          <a:p>
            <a:r>
              <a:rPr lang="en-GB" sz="2400" dirty="0"/>
              <a:t>We use both formative and summative assessments to provide a full picture of your child’s learning.</a:t>
            </a:r>
          </a:p>
          <a:p>
            <a:pPr marL="0" indent="0">
              <a:buNone/>
            </a:pPr>
            <a:r>
              <a:rPr lang="en-GB" sz="2400" dirty="0"/>
              <a:t>You will hear about your child’s progress through:</a:t>
            </a:r>
          </a:p>
          <a:p>
            <a:r>
              <a:rPr lang="en-GB" sz="2400" dirty="0"/>
              <a:t>Parents' evenings (October and March)</a:t>
            </a:r>
          </a:p>
          <a:p>
            <a:r>
              <a:rPr lang="en-GB" sz="2400" dirty="0"/>
              <a:t>End-of-year reports</a:t>
            </a:r>
          </a:p>
          <a:p>
            <a:r>
              <a:rPr lang="en-GB" sz="2400" dirty="0"/>
              <a:t>Informal conversations and updates</a:t>
            </a:r>
            <a:endParaRPr lang="en-GB" dirty="0"/>
          </a:p>
          <a:p>
            <a:r>
              <a:rPr lang="en-GB" sz="2400" dirty="0"/>
              <a:t>Support Plan reviews and termly meetings for pupils on the Special Educational Needs register </a:t>
            </a:r>
          </a:p>
        </p:txBody>
      </p:sp>
    </p:spTree>
    <p:extLst>
      <p:ext uri="{BB962C8B-B14F-4D97-AF65-F5344CB8AC3E}">
        <p14:creationId xmlns:p14="http://schemas.microsoft.com/office/powerpoint/2010/main" val="1862384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FFF60-9A5D-4F23-A048-8ED7481E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60E40-CD74-48F4-97FE-BA91C5227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657250"/>
            <a:ext cx="8596668" cy="3880773"/>
          </a:xfrm>
        </p:spPr>
        <p:txBody>
          <a:bodyPr>
            <a:noAutofit/>
          </a:bodyPr>
          <a:lstStyle/>
          <a:p>
            <a:r>
              <a:rPr lang="en-GB" sz="2000" dirty="0"/>
              <a:t>Every Friday, the children will be set homework which will be due in the following Friday.</a:t>
            </a:r>
          </a:p>
          <a:p>
            <a:endParaRPr lang="en-GB" sz="2000" dirty="0"/>
          </a:p>
          <a:p>
            <a:r>
              <a:rPr lang="en-GB" sz="2000" dirty="0"/>
              <a:t>The homework they will be set will be all or some of the following:</a:t>
            </a:r>
          </a:p>
          <a:p>
            <a:pPr lvl="1"/>
            <a:r>
              <a:rPr lang="en-GB" sz="2000" dirty="0"/>
              <a:t>Reading (at least 3 x per week and recorded in reading record- children can do this themselves)</a:t>
            </a:r>
          </a:p>
          <a:p>
            <a:pPr lvl="1"/>
            <a:r>
              <a:rPr lang="en-GB" sz="2000" dirty="0"/>
              <a:t>Mathletics task</a:t>
            </a:r>
          </a:p>
          <a:p>
            <a:pPr lvl="1"/>
            <a:r>
              <a:rPr lang="en-GB" sz="2000" dirty="0"/>
              <a:t>Arithmetic task</a:t>
            </a:r>
          </a:p>
          <a:p>
            <a:pPr lvl="1"/>
            <a:r>
              <a:rPr lang="en-GB" sz="2000" dirty="0"/>
              <a:t>Spelling Task</a:t>
            </a:r>
          </a:p>
          <a:p>
            <a:pPr lvl="1"/>
            <a:r>
              <a:rPr lang="en-GB" sz="2000" dirty="0"/>
              <a:t>Reading comprehension task</a:t>
            </a:r>
          </a:p>
          <a:p>
            <a:pPr lvl="1"/>
            <a:endParaRPr lang="en-GB" sz="2000" dirty="0"/>
          </a:p>
          <a:p>
            <a:pPr marL="457188" lvl="1" indent="0" algn="ctr">
              <a:buNone/>
            </a:pPr>
            <a:r>
              <a:rPr lang="en-GB" sz="2000" b="1" dirty="0"/>
              <a:t>Homework will start next Friday (19.9.25)</a:t>
            </a:r>
          </a:p>
        </p:txBody>
      </p:sp>
    </p:spTree>
    <p:extLst>
      <p:ext uri="{BB962C8B-B14F-4D97-AF65-F5344CB8AC3E}">
        <p14:creationId xmlns:p14="http://schemas.microsoft.com/office/powerpoint/2010/main" val="1036346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Any questions? 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ea typeface="+mn-lt"/>
              <a:cs typeface="+mn-lt"/>
            </a:endParaRPr>
          </a:p>
          <a:p>
            <a:endParaRPr lang="en-GB" sz="2800" b="1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rgbClr val="174261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0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Arrival and Dismissal 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168045"/>
            <a:ext cx="1289192" cy="14352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2BD70-A3F7-DA79-8DC0-6E178E6A4C89}"/>
              </a:ext>
            </a:extLst>
          </p:cNvPr>
          <p:cNvSpPr txBox="1"/>
          <p:nvPr/>
        </p:nvSpPr>
        <p:spPr>
          <a:xfrm>
            <a:off x="720329" y="1357312"/>
            <a:ext cx="11060903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Morning Drop Off: 8.30am to 8.40am (to allow a natural stagger)</a:t>
            </a: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Pupils enter the school via front gate; make their way to their designated doors through the school playground, to their class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Registration is at 8.40am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, pupils arriving after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8.40am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will be marked as late </a:t>
            </a: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Afternoon Collection: 3.00-3.10pm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All pupils will be collected from the gate (School side) where either Mrs Stanley or Mrs Lyon will be waiting with them.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If you are happy for your child to walk all or part of the way home on their own, please send an email to the office.</a:t>
            </a:r>
            <a:endParaRPr lang="en-GB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021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Timetable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51389"/>
            <a:ext cx="1289192" cy="14352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6E404E-2BCB-443D-990A-D829A1C49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555" y="992182"/>
            <a:ext cx="9972769" cy="586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5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845771" y="1536892"/>
            <a:ext cx="4547866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77500" lnSpcReduction="20000"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Termly Curriculum Overview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5936E99-38D4-4EAE-B82F-ADF722EA97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8936" y="236912"/>
            <a:ext cx="4368911" cy="638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3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54784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PE lessons are taught on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Thursday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and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Friday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. 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Children can wear their PE kit to school and remain in their PE kit for the duration of the day, only on the days that they have PE.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just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PE Uniform</a:t>
            </a:r>
            <a:endParaRPr lang="en-GB" sz="24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just">
              <a:buFont typeface="Arial"/>
              <a:buChar char="•"/>
            </a:pPr>
            <a:endParaRPr lang="en-GB" sz="12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White polo shirt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Navy blue shorts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Trainers (not plimsoles)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Plain navy-blue tracksuit top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Plain navy blue tracksuit trousers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88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3360"/>
            <a:ext cx="10638366" cy="5184139"/>
          </a:xfrm>
        </p:spPr>
        <p:txBody>
          <a:bodyPr>
            <a:normAutofit/>
          </a:bodyPr>
          <a:lstStyle/>
          <a:p>
            <a:r>
              <a:rPr lang="en-GB" sz="2400" dirty="0"/>
              <a:t>We use the </a:t>
            </a:r>
            <a:r>
              <a:rPr lang="en-GB" sz="2400" b="1" dirty="0"/>
              <a:t>No Nonsense Spelling</a:t>
            </a:r>
            <a:r>
              <a:rPr lang="en-GB" sz="2400" dirty="0"/>
              <a:t> scheme to support children in becoming confident, accurate spellers.</a:t>
            </a:r>
          </a:p>
          <a:p>
            <a:pPr marL="0" indent="0">
              <a:buNone/>
            </a:pPr>
            <a:r>
              <a:rPr lang="en-GB" sz="2400" b="1" dirty="0"/>
              <a:t>What is No Nonsense Spelling?</a:t>
            </a:r>
            <a:endParaRPr lang="en-GB" sz="2400" dirty="0"/>
          </a:p>
          <a:p>
            <a:r>
              <a:rPr lang="en-GB" sz="2400" dirty="0"/>
              <a:t>A structured programme that teaches </a:t>
            </a:r>
            <a:r>
              <a:rPr lang="en-GB" sz="2400" b="1" dirty="0"/>
              <a:t>spelling patterns, rules, and strategies</a:t>
            </a:r>
            <a:endParaRPr lang="en-GB" sz="2400" dirty="0"/>
          </a:p>
          <a:p>
            <a:r>
              <a:rPr lang="en-GB" sz="2400" dirty="0"/>
              <a:t>Focuses on </a:t>
            </a:r>
            <a:r>
              <a:rPr lang="en-GB" sz="2400" b="1" dirty="0"/>
              <a:t>understanding spelling</a:t>
            </a:r>
            <a:r>
              <a:rPr lang="en-GB" sz="2400" dirty="0"/>
              <a:t>, not just memorising words</a:t>
            </a:r>
          </a:p>
          <a:p>
            <a:r>
              <a:rPr lang="en-GB" sz="2400" dirty="0"/>
              <a:t>Lessons include investigation, discussion, and practical activities</a:t>
            </a:r>
          </a:p>
          <a:p>
            <a:pPr marL="0" indent="0">
              <a:buNone/>
            </a:pPr>
            <a:r>
              <a:rPr lang="en-GB" sz="2400" b="1" dirty="0"/>
              <a:t>Our Aim:</a:t>
            </a:r>
            <a:endParaRPr lang="en-GB" sz="2400" dirty="0"/>
          </a:p>
          <a:p>
            <a:r>
              <a:rPr lang="en-GB" sz="2400" dirty="0"/>
              <a:t>To help pupils </a:t>
            </a:r>
            <a:r>
              <a:rPr lang="en-GB" sz="2400" b="1" dirty="0"/>
              <a:t>apply their spelling knowledge in their writing</a:t>
            </a:r>
            <a:r>
              <a:rPr lang="en-GB" sz="2400" dirty="0"/>
              <a:t> — not just learn words for a test.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7359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Trips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6011" y="5168045"/>
            <a:ext cx="1289192" cy="14352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425A4D-EAD1-C099-03FC-A19C37EA0FFE}"/>
              </a:ext>
            </a:extLst>
          </p:cNvPr>
          <p:cNvSpPr txBox="1"/>
          <p:nvPr/>
        </p:nvSpPr>
        <p:spPr>
          <a:xfrm>
            <a:off x="962097" y="1014009"/>
            <a:ext cx="10025060" cy="60939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u="sng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Autumn Term trip:</a:t>
            </a:r>
          </a:p>
          <a:p>
            <a:endParaRPr lang="en-GB" sz="2800" b="1" u="sng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Bletchley Park(date TBC)</a:t>
            </a:r>
          </a:p>
          <a:p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b="1" u="sng" dirty="0">
                <a:solidFill>
                  <a:schemeClr val="accent2">
                    <a:lumMod val="50000"/>
                  </a:schemeClr>
                </a:solidFill>
              </a:rPr>
              <a:t>Spring Term trips:</a:t>
            </a:r>
          </a:p>
          <a:p>
            <a:r>
              <a:rPr lang="en-GB" sz="28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Harry Potter Studios (10.2.26)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Residential trip to </a:t>
            </a:r>
            <a:r>
              <a:rPr lang="en-GB" sz="2800" dirty="0" err="1">
                <a:solidFill>
                  <a:schemeClr val="accent2">
                    <a:lumMod val="50000"/>
                  </a:schemeClr>
                </a:solidFill>
              </a:rPr>
              <a:t>Liddington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 (9.3.26-13.3.26)</a:t>
            </a:r>
          </a:p>
          <a:p>
            <a:endParaRPr lang="en-GB" sz="2800" b="1" u="sng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2800" b="1" u="sng" dirty="0">
                <a:solidFill>
                  <a:schemeClr val="accent2">
                    <a:lumMod val="50000"/>
                  </a:schemeClr>
                </a:solidFill>
              </a:rPr>
              <a:t>Summer Term trip/visit:</a:t>
            </a:r>
          </a:p>
          <a:p>
            <a:endParaRPr lang="en-GB" sz="2800" b="1" u="sng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TBC</a:t>
            </a:r>
          </a:p>
          <a:p>
            <a:r>
              <a:rPr lang="en-GB" sz="3600" dirty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40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C25D3-7F12-497E-8F7C-A73A56AE2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Roles and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4C0F5-724F-485A-9864-BDF8C4EEF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3600" dirty="0"/>
              <a:t>Pupil Leadership Team</a:t>
            </a:r>
          </a:p>
          <a:p>
            <a:r>
              <a:rPr lang="en-GB" sz="3600" dirty="0"/>
              <a:t>House Captain</a:t>
            </a:r>
          </a:p>
          <a:p>
            <a:r>
              <a:rPr lang="en-GB" sz="3600" dirty="0"/>
              <a:t>Sports Leader</a:t>
            </a:r>
          </a:p>
          <a:p>
            <a:r>
              <a:rPr lang="en-GB" sz="3600" dirty="0"/>
              <a:t>Junior Road Safety Officer (JRSO)</a:t>
            </a:r>
          </a:p>
          <a:p>
            <a:r>
              <a:rPr lang="en-GB" sz="3600" dirty="0"/>
              <a:t>Eco-Council</a:t>
            </a:r>
          </a:p>
          <a:p>
            <a:r>
              <a:rPr lang="en-GB" sz="3600" dirty="0"/>
              <a:t>Monday’s assembly will be all about pupil Leadership and information will be given to the children about how to apply for different roles. </a:t>
            </a:r>
          </a:p>
        </p:txBody>
      </p:sp>
    </p:spTree>
    <p:extLst>
      <p:ext uri="{BB962C8B-B14F-4D97-AF65-F5344CB8AC3E}">
        <p14:creationId xmlns:p14="http://schemas.microsoft.com/office/powerpoint/2010/main" val="2633220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1281"/>
            <a:ext cx="8596668" cy="46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Formative Assessment – Ongoing and Everyday</a:t>
            </a:r>
          </a:p>
          <a:p>
            <a:r>
              <a:rPr lang="en-GB" sz="2400" dirty="0"/>
              <a:t>Formative assessment happens all the time in the classroom. It helps teachers understand what your child knows and what they need help with.</a:t>
            </a:r>
          </a:p>
          <a:p>
            <a:pPr marL="0" indent="0">
              <a:buNone/>
            </a:pPr>
            <a:r>
              <a:rPr lang="en-GB" sz="2400" dirty="0"/>
              <a:t>Examples include:</a:t>
            </a:r>
          </a:p>
          <a:p>
            <a:r>
              <a:rPr lang="en-GB" sz="2400" dirty="0"/>
              <a:t>Marking and feedback</a:t>
            </a:r>
          </a:p>
          <a:p>
            <a:r>
              <a:rPr lang="en-GB" sz="2400" dirty="0"/>
              <a:t>Observing how children work in class</a:t>
            </a:r>
          </a:p>
          <a:p>
            <a:r>
              <a:rPr lang="en-GB" sz="2400" dirty="0"/>
              <a:t>Listening to responses in discussions</a:t>
            </a:r>
          </a:p>
          <a:p>
            <a:r>
              <a:rPr lang="en-GB" sz="2400" dirty="0"/>
              <a:t>Guided reading and group work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58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</TotalTime>
  <Words>730</Words>
  <Application>Microsoft Office PowerPoint</Application>
  <PresentationFormat>Widescreen</PresentationFormat>
  <Paragraphs>109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PT Sans</vt:lpstr>
      <vt:lpstr>Symbol</vt:lpstr>
      <vt:lpstr>Trebuchet MS</vt:lpstr>
      <vt:lpstr>Verdana</vt:lpstr>
      <vt:lpstr>Wingdings 3</vt:lpstr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Spelling </vt:lpstr>
      <vt:lpstr>PowerPoint Presentation</vt:lpstr>
      <vt:lpstr>Roles and Responsibilities</vt:lpstr>
      <vt:lpstr>How We Assess Your Child’s Learning</vt:lpstr>
      <vt:lpstr>How We Assess Your Child’s Learning</vt:lpstr>
      <vt:lpstr>Baseline Assessments</vt:lpstr>
      <vt:lpstr>How We Monitor Your Child’s Learning </vt:lpstr>
      <vt:lpstr>Reporting to You </vt:lpstr>
      <vt:lpstr>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Grimaldi</dc:creator>
  <cp:lastModifiedBy>Rachel stanley</cp:lastModifiedBy>
  <cp:revision>302</cp:revision>
  <dcterms:created xsi:type="dcterms:W3CDTF">2022-08-08T12:18:00Z</dcterms:created>
  <dcterms:modified xsi:type="dcterms:W3CDTF">2025-09-11T11:44:19Z</dcterms:modified>
</cp:coreProperties>
</file>