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4" r:id="rId9"/>
    <p:sldId id="257" r:id="rId10"/>
    <p:sldId id="306" r:id="rId11"/>
    <p:sldId id="307" r:id="rId12"/>
    <p:sldId id="308" r:id="rId13"/>
    <p:sldId id="313" r:id="rId14"/>
    <p:sldId id="309" r:id="rId15"/>
    <p:sldId id="310" r:id="rId16"/>
    <p:sldId id="311" r:id="rId17"/>
    <p:sldId id="316" r:id="rId18"/>
    <p:sldId id="315" r:id="rId19"/>
    <p:sldId id="318" r:id="rId20"/>
    <p:sldId id="281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82" r:id="rId29"/>
    <p:sldId id="283" r:id="rId30"/>
    <p:sldId id="284" r:id="rId31"/>
    <p:sldId id="292" r:id="rId32"/>
    <p:sldId id="293" r:id="rId33"/>
    <p:sldId id="29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CCE0"/>
    <a:srgbClr val="30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2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272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52001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657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3629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539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5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1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5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8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8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9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9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2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11/17/2025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9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2744" y="2679542"/>
            <a:ext cx="5926606" cy="2436849"/>
          </a:xfrm>
        </p:spPr>
        <p:txBody>
          <a:bodyPr>
            <a:normAutofit/>
          </a:bodyPr>
          <a:lstStyle/>
          <a:p>
            <a:pPr algn="ctr" defTabSz="685814">
              <a:spcBef>
                <a:spcPts val="450"/>
              </a:spcBef>
              <a:defRPr/>
            </a:pPr>
            <a:r>
              <a:rPr lang="en-US" sz="2700" b="1" kern="0" dirty="0">
                <a:solidFill>
                  <a:srgbClr val="225D94"/>
                </a:solidFill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/>
            </a:r>
            <a:br>
              <a:rPr lang="en-US" sz="2700" b="1" kern="0" dirty="0">
                <a:solidFill>
                  <a:srgbClr val="225D94"/>
                </a:solidFill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</a:br>
            <a:r>
              <a:rPr lang="en-GB" sz="2700" i="1" kern="0" dirty="0">
                <a:solidFill>
                  <a:srgbClr val="171717"/>
                </a:solidFill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/>
            </a:r>
            <a:br>
              <a:rPr lang="en-GB" sz="2700" i="1" kern="0" dirty="0">
                <a:solidFill>
                  <a:srgbClr val="171717"/>
                </a:solidFill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</a:br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7D7FE91-F190-B051-21E8-6C7A54EBC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6" y="549965"/>
            <a:ext cx="4794248" cy="521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Protected Characteristics</a:t>
            </a:r>
          </a:p>
          <a:p>
            <a:r>
              <a:t>Primary School Assembly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Understanding and respecting everyone</a:t>
            </a:r>
          </a:p>
        </p:txBody>
      </p:sp>
    </p:spTree>
    <p:extLst>
      <p:ext uri="{BB962C8B-B14F-4D97-AF65-F5344CB8AC3E}">
        <p14:creationId xmlns:p14="http://schemas.microsoft.com/office/powerpoint/2010/main" val="10974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Are Protected Characteristics?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200" dirty="0"/>
              <a:t>Protected characteristics are parts of who we are that the law helps protect.</a:t>
            </a:r>
          </a:p>
          <a:p>
            <a:r>
              <a:rPr sz="3200" dirty="0"/>
              <a:t>They help us make sure everyone is treated fairly.</a:t>
            </a:r>
          </a:p>
          <a:p>
            <a:r>
              <a:rPr sz="3200" dirty="0"/>
              <a:t>They remind us to be kind and </a:t>
            </a:r>
            <a:r>
              <a:rPr sz="3200" dirty="0">
                <a:solidFill>
                  <a:srgbClr val="FF0000"/>
                </a:solidFill>
              </a:rPr>
              <a:t>respectful</a:t>
            </a:r>
            <a:r>
              <a:rPr sz="3200" dirty="0"/>
              <a:t> to all.</a:t>
            </a:r>
          </a:p>
        </p:txBody>
      </p:sp>
    </p:spTree>
    <p:extLst>
      <p:ext uri="{BB962C8B-B14F-4D97-AF65-F5344CB8AC3E}">
        <p14:creationId xmlns:p14="http://schemas.microsoft.com/office/powerpoint/2010/main" val="69566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Protected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214" y="1378269"/>
            <a:ext cx="8596668" cy="3880773"/>
          </a:xfrm>
        </p:spPr>
        <p:txBody>
          <a:bodyPr>
            <a:noAutofit/>
          </a:bodyPr>
          <a:lstStyle/>
          <a:p>
            <a:r>
              <a:rPr lang="en-GB" sz="2800" dirty="0" smtClean="0"/>
              <a:t>Can you name them?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07054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Protected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214" y="1378269"/>
            <a:ext cx="8596668" cy="3880773"/>
          </a:xfrm>
        </p:spPr>
        <p:txBody>
          <a:bodyPr>
            <a:noAutofit/>
          </a:bodyPr>
          <a:lstStyle/>
          <a:p>
            <a:r>
              <a:rPr sz="2800" dirty="0"/>
              <a:t>Age</a:t>
            </a:r>
          </a:p>
          <a:p>
            <a:r>
              <a:rPr sz="2800" dirty="0"/>
              <a:t>Disability</a:t>
            </a:r>
          </a:p>
          <a:p>
            <a:r>
              <a:rPr sz="2800" dirty="0"/>
              <a:t>Gender reassignment</a:t>
            </a:r>
          </a:p>
          <a:p>
            <a:r>
              <a:rPr sz="2800" dirty="0"/>
              <a:t>Marriage and civil partnership</a:t>
            </a:r>
          </a:p>
          <a:p>
            <a:r>
              <a:rPr sz="2800" dirty="0"/>
              <a:t>Pregnancy and maternity</a:t>
            </a:r>
          </a:p>
          <a:p>
            <a:r>
              <a:rPr sz="2800" dirty="0"/>
              <a:t>Race</a:t>
            </a:r>
          </a:p>
          <a:p>
            <a:r>
              <a:rPr sz="2800" dirty="0"/>
              <a:t>Religion or belief</a:t>
            </a:r>
          </a:p>
          <a:p>
            <a:r>
              <a:rPr sz="2800" dirty="0"/>
              <a:t>Sex</a:t>
            </a:r>
          </a:p>
          <a:p>
            <a:r>
              <a:rPr sz="2800" dirty="0"/>
              <a:t>Sexual orientation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40" y="518694"/>
            <a:ext cx="4001201" cy="60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74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They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6881"/>
            <a:ext cx="8596668" cy="4334482"/>
          </a:xfrm>
        </p:spPr>
        <p:txBody>
          <a:bodyPr>
            <a:normAutofit lnSpcReduction="10000"/>
          </a:bodyPr>
          <a:lstStyle/>
          <a:p>
            <a:r>
              <a:rPr sz="3600" dirty="0"/>
              <a:t>Protected characteristics help us create a </a:t>
            </a:r>
            <a:r>
              <a:rPr sz="3600" dirty="0">
                <a:solidFill>
                  <a:srgbClr val="FF0000"/>
                </a:solidFill>
              </a:rPr>
              <a:t>welcoming</a:t>
            </a:r>
            <a:r>
              <a:rPr sz="3600" dirty="0"/>
              <a:t> school community.</a:t>
            </a:r>
          </a:p>
          <a:p>
            <a:r>
              <a:rPr sz="3600" dirty="0"/>
              <a:t>Everyone feels </a:t>
            </a:r>
            <a:r>
              <a:rPr sz="3600" dirty="0">
                <a:solidFill>
                  <a:srgbClr val="FF0000"/>
                </a:solidFill>
              </a:rPr>
              <a:t>safe</a:t>
            </a:r>
            <a:r>
              <a:rPr sz="3600" dirty="0"/>
              <a:t> and </a:t>
            </a:r>
            <a:r>
              <a:rPr sz="3600" dirty="0">
                <a:solidFill>
                  <a:srgbClr val="FF0000"/>
                </a:solidFill>
              </a:rPr>
              <a:t>valued</a:t>
            </a:r>
            <a:r>
              <a:rPr sz="3600" dirty="0"/>
              <a:t>.</a:t>
            </a:r>
          </a:p>
          <a:p>
            <a:r>
              <a:rPr sz="3600" dirty="0"/>
              <a:t>We learn to </a:t>
            </a:r>
            <a:r>
              <a:rPr sz="3600" dirty="0">
                <a:solidFill>
                  <a:srgbClr val="FF0000"/>
                </a:solidFill>
              </a:rPr>
              <a:t>celebrate</a:t>
            </a:r>
            <a:r>
              <a:rPr sz="3600" dirty="0"/>
              <a:t> our differences.</a:t>
            </a:r>
          </a:p>
          <a:p>
            <a:r>
              <a:rPr sz="3600" dirty="0"/>
              <a:t>We treat others how we want to be treated</a:t>
            </a:r>
            <a:r>
              <a:rPr sz="3600" dirty="0" smtClean="0"/>
              <a:t>.</a:t>
            </a:r>
            <a:endParaRPr lang="en-GB" sz="3600" dirty="0" smtClean="0"/>
          </a:p>
          <a:p>
            <a:r>
              <a:rPr lang="en-GB" sz="3600" dirty="0" smtClean="0"/>
              <a:t>What school value does this link to? 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7667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Examples in Our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3041"/>
            <a:ext cx="8596668" cy="4578322"/>
          </a:xfrm>
        </p:spPr>
        <p:txBody>
          <a:bodyPr>
            <a:noAutofit/>
          </a:bodyPr>
          <a:lstStyle/>
          <a:p>
            <a:r>
              <a:rPr sz="3600" dirty="0"/>
              <a:t>Being kind to someone who learns differently.</a:t>
            </a:r>
          </a:p>
          <a:p>
            <a:r>
              <a:rPr sz="3600" dirty="0">
                <a:solidFill>
                  <a:srgbClr val="FF0000"/>
                </a:solidFill>
              </a:rPr>
              <a:t>Respecting</a:t>
            </a:r>
            <a:r>
              <a:rPr sz="3600" dirty="0"/>
              <a:t> different family types.</a:t>
            </a:r>
          </a:p>
          <a:p>
            <a:r>
              <a:rPr sz="3600" dirty="0"/>
              <a:t>Celebrating different cultures and beliefs.</a:t>
            </a:r>
          </a:p>
          <a:p>
            <a:r>
              <a:rPr sz="3600" dirty="0"/>
              <a:t>Including </a:t>
            </a:r>
            <a:r>
              <a:rPr sz="3600" dirty="0">
                <a:solidFill>
                  <a:srgbClr val="FF0000"/>
                </a:solidFill>
              </a:rPr>
              <a:t>everyone</a:t>
            </a:r>
            <a:r>
              <a:rPr sz="3600" dirty="0"/>
              <a:t> in games and activities.</a:t>
            </a:r>
          </a:p>
        </p:txBody>
      </p:sp>
    </p:spTree>
    <p:extLst>
      <p:ext uri="{BB962C8B-B14F-4D97-AF65-F5344CB8AC3E}">
        <p14:creationId xmlns:p14="http://schemas.microsoft.com/office/powerpoint/2010/main" val="419097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We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2241"/>
            <a:ext cx="8596668" cy="4629122"/>
          </a:xfrm>
        </p:spPr>
        <p:txBody>
          <a:bodyPr>
            <a:noAutofit/>
          </a:bodyPr>
          <a:lstStyle/>
          <a:p>
            <a:r>
              <a:rPr sz="4400" dirty="0"/>
              <a:t>Use </a:t>
            </a:r>
            <a:r>
              <a:rPr sz="4400" dirty="0">
                <a:solidFill>
                  <a:srgbClr val="FF0000"/>
                </a:solidFill>
              </a:rPr>
              <a:t>kind</a:t>
            </a:r>
            <a:r>
              <a:rPr sz="4400" dirty="0"/>
              <a:t> words.</a:t>
            </a:r>
          </a:p>
          <a:p>
            <a:r>
              <a:rPr sz="4400" dirty="0"/>
              <a:t>Stand up for others.</a:t>
            </a:r>
          </a:p>
          <a:p>
            <a:r>
              <a:rPr sz="4400" dirty="0">
                <a:solidFill>
                  <a:srgbClr val="FF0000"/>
                </a:solidFill>
              </a:rPr>
              <a:t>Include</a:t>
            </a:r>
            <a:r>
              <a:rPr sz="4400" dirty="0"/>
              <a:t> people in activities.</a:t>
            </a:r>
          </a:p>
          <a:p>
            <a:r>
              <a:rPr sz="4400" dirty="0"/>
              <a:t>Listen and learn from each other.</a:t>
            </a:r>
          </a:p>
          <a:p>
            <a:r>
              <a:rPr sz="4400" dirty="0"/>
              <a:t>Ask questions </a:t>
            </a:r>
            <a:r>
              <a:rPr sz="4400" dirty="0">
                <a:solidFill>
                  <a:srgbClr val="FF0000"/>
                </a:solidFill>
              </a:rPr>
              <a:t>respectfully</a:t>
            </a:r>
            <a:r>
              <a:rPr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580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46" y="225929"/>
            <a:ext cx="11962614" cy="75127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ARE ANY TWO PEOPLE IN THE WORLD THE SAME?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653" y="3696017"/>
            <a:ext cx="4267200" cy="267652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0582">
            <a:off x="667560" y="1531732"/>
            <a:ext cx="2460163" cy="2819983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569">
            <a:off x="9426257" y="1380172"/>
            <a:ext cx="2219325" cy="269557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34741">
            <a:off x="8456930" y="4334827"/>
            <a:ext cx="3467100" cy="233362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3531">
            <a:off x="293256" y="4633580"/>
            <a:ext cx="3495675" cy="204787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79662">
            <a:off x="6678621" y="1401439"/>
            <a:ext cx="2124075" cy="199072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581" y="1215073"/>
            <a:ext cx="1859711" cy="2243072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91833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009" y="170119"/>
            <a:ext cx="4863842" cy="6589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157" y="170118"/>
            <a:ext cx="3994852" cy="65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4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995" y="405955"/>
            <a:ext cx="6602817" cy="607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3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402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Curiosity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is open to learning new things about themselves, all that surrounds them and how the two fit together.</a:t>
            </a:r>
          </a:p>
        </p:txBody>
      </p:sp>
      <p:pic>
        <p:nvPicPr>
          <p:cNvPr id="15" name="Graphic 14" descr="Thought with solid fill">
            <a:extLst>
              <a:ext uri="{FF2B5EF4-FFF2-40B4-BE49-F238E27FC236}">
                <a16:creationId xmlns:a16="http://schemas.microsoft.com/office/drawing/2014/main" id="{8A86EBD6-9629-E1C5-3D26-B2B695D95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1715" y="722334"/>
            <a:ext cx="1574571" cy="15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58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010705"/>
            <a:ext cx="10651066" cy="50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4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075" y="1270000"/>
            <a:ext cx="10997410" cy="45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74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080" y="1270000"/>
            <a:ext cx="11126440" cy="49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6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049" y="1090719"/>
            <a:ext cx="10945687" cy="44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4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777" y="1140882"/>
            <a:ext cx="11396943" cy="511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92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56" y="787341"/>
            <a:ext cx="10649500" cy="50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35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750360"/>
            <a:ext cx="10562474" cy="42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65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389" y="810688"/>
            <a:ext cx="11277534" cy="47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97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929" y="1119926"/>
            <a:ext cx="11669045" cy="529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08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745" y="1134538"/>
            <a:ext cx="10762579" cy="454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6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402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Health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has the skills and tools to maintain a healthy balance of their mental, physical and emotional wellbeing.</a:t>
            </a:r>
          </a:p>
        </p:txBody>
      </p:sp>
      <p:pic>
        <p:nvPicPr>
          <p:cNvPr id="13" name="Graphic 12" descr="Yoga with solid fill">
            <a:extLst>
              <a:ext uri="{FF2B5EF4-FFF2-40B4-BE49-F238E27FC236}">
                <a16:creationId xmlns:a16="http://schemas.microsoft.com/office/drawing/2014/main" id="{C23F60DE-BCE9-74CB-AFD9-B72DB2373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397" y="785878"/>
            <a:ext cx="1614889" cy="16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95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31" y="787341"/>
            <a:ext cx="11414045" cy="52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60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016" y="609600"/>
            <a:ext cx="11002470" cy="44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2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069" y="936574"/>
            <a:ext cx="11251203" cy="482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76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236" y="824010"/>
            <a:ext cx="11360401" cy="470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0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1651095" y="2504630"/>
            <a:ext cx="8283017" cy="4001453"/>
          </a:xfrm>
          <a:prstGeom prst="rect">
            <a:avLst/>
          </a:prstGeom>
          <a:noFill/>
        </p:spPr>
        <p:txBody>
          <a:bodyPr wrap="square" lIns="65314" tIns="32657" rIns="65314" bIns="32657" rtlCol="0" anchor="t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Confidence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believes in themselves, stands up for what is right and has the confidence to reflect and learn from their actions.</a:t>
            </a:r>
          </a:p>
        </p:txBody>
      </p:sp>
      <p:pic>
        <p:nvPicPr>
          <p:cNvPr id="7" name="Graphic 6" descr="Hero Female with solid fill">
            <a:extLst>
              <a:ext uri="{FF2B5EF4-FFF2-40B4-BE49-F238E27FC236}">
                <a16:creationId xmlns:a16="http://schemas.microsoft.com/office/drawing/2014/main" id="{62E29B0D-9A16-0BC8-EE61-06F435A52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9897" y="762516"/>
            <a:ext cx="1645559" cy="16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6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3473744"/>
          </a:xfrm>
          <a:prstGeom prst="rect">
            <a:avLst/>
          </a:prstGeom>
          <a:noFill/>
        </p:spPr>
        <p:txBody>
          <a:bodyPr wrap="square" lIns="65314" tIns="32657" rIns="65314" bIns="32657" rtlCol="0" anchor="t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Resilience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keeps trying to better themselves, even when things are difficult or when we make mistakes.</a:t>
            </a:r>
          </a:p>
        </p:txBody>
      </p:sp>
      <p:pic>
        <p:nvPicPr>
          <p:cNvPr id="8" name="Graphic 7" descr="Muscular arm with solid fill">
            <a:extLst>
              <a:ext uri="{FF2B5EF4-FFF2-40B4-BE49-F238E27FC236}">
                <a16:creationId xmlns:a16="http://schemas.microsoft.com/office/drawing/2014/main" id="{C2F478C5-941C-A67C-7161-C04E2443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7016" y="710107"/>
            <a:ext cx="1697967" cy="16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1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3500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Empathy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is kind, caring and considerate of the feelings of one another.</a:t>
            </a:r>
          </a:p>
        </p:txBody>
      </p:sp>
      <p:pic>
        <p:nvPicPr>
          <p:cNvPr id="9" name="Graphic 8" descr="Care with solid fill">
            <a:extLst>
              <a:ext uri="{FF2B5EF4-FFF2-40B4-BE49-F238E27FC236}">
                <a16:creationId xmlns:a16="http://schemas.microsoft.com/office/drawing/2014/main" id="{64AA67C3-1D60-B911-17A6-8B3D91DFD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4469" y="607941"/>
            <a:ext cx="1803061" cy="18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3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3500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Respect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treats our environment with respect and appreciates the cultures, beliefs and views of one another.</a:t>
            </a: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ED1C8AC9-BCC6-9795-60A6-47E9A879A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8139" y="727434"/>
            <a:ext cx="1681792" cy="16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 smtClean="0"/>
              <a:t>Playtime and break time – no ball games</a:t>
            </a:r>
          </a:p>
          <a:p>
            <a:r>
              <a:rPr lang="en-GB" sz="3200" dirty="0" smtClean="0"/>
              <a:t>Lunch hall – food</a:t>
            </a:r>
          </a:p>
          <a:p>
            <a:r>
              <a:rPr lang="en-GB" sz="3200" dirty="0" smtClean="0"/>
              <a:t>Year 5 and 6 Staying in the </a:t>
            </a:r>
            <a:r>
              <a:rPr lang="en-GB" sz="3200" dirty="0" smtClean="0"/>
              <a:t>hall/class </a:t>
            </a:r>
            <a:r>
              <a:rPr lang="en-GB" sz="3200" dirty="0" smtClean="0"/>
              <a:t>until 12.45pm</a:t>
            </a:r>
          </a:p>
          <a:p>
            <a:r>
              <a:rPr lang="en-GB" sz="3200" dirty="0" smtClean="0"/>
              <a:t>Sitting at a table</a:t>
            </a:r>
          </a:p>
          <a:p>
            <a:r>
              <a:rPr lang="en-GB" sz="3200" dirty="0" smtClean="0"/>
              <a:t>Litter </a:t>
            </a:r>
          </a:p>
          <a:p>
            <a:r>
              <a:rPr lang="en-GB" sz="3200" dirty="0" smtClean="0"/>
              <a:t>Pro-Social behaviour</a:t>
            </a:r>
            <a:endParaRPr lang="en-GB" sz="32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98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4225112"/>
            <a:ext cx="3362960" cy="170021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0" y="4225112"/>
            <a:ext cx="3524250" cy="1700212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93" y="1933242"/>
            <a:ext cx="11962614" cy="1641490"/>
          </a:xfrm>
        </p:spPr>
        <p:txBody>
          <a:bodyPr>
            <a:noAutofit/>
          </a:bodyPr>
          <a:lstStyle/>
          <a:p>
            <a:pPr algn="ctr"/>
            <a:r>
              <a:rPr lang="en-US" sz="105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CELEBRATING </a:t>
            </a:r>
            <a:br>
              <a:rPr lang="en-US" sz="105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</a:br>
            <a:r>
              <a:rPr lang="en-US" sz="105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DIFFERENCES!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94" y="3574732"/>
            <a:ext cx="5635625" cy="300097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568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342</Words>
  <Application>Microsoft Office PowerPoint</Application>
  <PresentationFormat>Widescreen</PresentationFormat>
  <Paragraphs>58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Berlin Sans FB Demi</vt:lpstr>
      <vt:lpstr>Franklin Gothic Book</vt:lpstr>
      <vt:lpstr>Microsoft Yi Baiti</vt:lpstr>
      <vt:lpstr>Trebuchet MS</vt:lpstr>
      <vt:lpstr>Wingdings 3</vt:lpstr>
      <vt:lpstr>Facet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Reminders</vt:lpstr>
      <vt:lpstr>CELEBRATING  DIFFERENCES!</vt:lpstr>
      <vt:lpstr>Protected Characteristics Primary School Assembly</vt:lpstr>
      <vt:lpstr>What Are Protected Characteristics?</vt:lpstr>
      <vt:lpstr>The Protected Characteristics</vt:lpstr>
      <vt:lpstr>The Protected Characteristics</vt:lpstr>
      <vt:lpstr>Why They Matter</vt:lpstr>
      <vt:lpstr>Examples in Our School</vt:lpstr>
      <vt:lpstr>How We Can Help</vt:lpstr>
      <vt:lpstr>ARE ANY TWO PEOPLE IN THE WORLD THE SAME?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 DIFFERENCES!</dc:title>
  <dc:creator>Matt Hawley</dc:creator>
  <cp:lastModifiedBy>tashah81@gmail.com</cp:lastModifiedBy>
  <cp:revision>42</cp:revision>
  <dcterms:created xsi:type="dcterms:W3CDTF">2019-05-04T14:39:04Z</dcterms:created>
  <dcterms:modified xsi:type="dcterms:W3CDTF">2025-11-17T11:54:43Z</dcterms:modified>
</cp:coreProperties>
</file>