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75" r:id="rId3"/>
    <p:sldId id="282" r:id="rId4"/>
    <p:sldId id="283" r:id="rId5"/>
    <p:sldId id="276" r:id="rId6"/>
    <p:sldId id="284" r:id="rId7"/>
    <p:sldId id="285" r:id="rId8"/>
    <p:sldId id="286" r:id="rId9"/>
    <p:sldId id="281"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NSPCC" panose="020B0604020202020204" charset="0"/>
      <p:bold r:id="rId18"/>
    </p:embeddedFont>
    <p:embeddedFont>
      <p:font typeface="Roboto" panose="020B060402020202020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8CB"/>
    <a:srgbClr val="18A0DB"/>
    <a:srgbClr val="4DB1E3"/>
    <a:srgbClr val="12A53E"/>
    <a:srgbClr val="B1DDDE"/>
    <a:srgbClr val="ACDDFC"/>
    <a:srgbClr val="BC0105"/>
    <a:srgbClr val="DE1E5A"/>
    <a:srgbClr val="80C1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339"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childline.org.uk/" TargetMode="Externa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55650" y="2117525"/>
            <a:ext cx="3722346" cy="3955615"/>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The NSPCC is the National Society for the Prevention of Cruelty to Children. It is the UK's leading children's charity and has been looking out for children for over 130 years.</a:t>
            </a:r>
          </a:p>
          <a:p>
            <a:endParaRPr lang="en-GB" dirty="0"/>
          </a:p>
          <a:p>
            <a:r>
              <a:rPr lang="en-GB" dirty="0"/>
              <a:t>The NSPCC supports children in lots of different ways: by visiting schools, supporting families, talking to politicians and campaigning for change to make children’s lives better. </a:t>
            </a:r>
          </a:p>
        </p:txBody>
      </p:sp>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About the NSPCC</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734" r="2389"/>
          <a:stretch/>
        </p:blipFill>
        <p:spPr>
          <a:xfrm>
            <a:off x="4378046" y="2097492"/>
            <a:ext cx="4010304" cy="3996761"/>
          </a:xfrm>
          <a:prstGeom prst="rect">
            <a:avLst/>
          </a:prstGeom>
        </p:spPr>
      </p:pic>
    </p:spTree>
    <p:extLst>
      <p:ext uri="{BB962C8B-B14F-4D97-AF65-F5344CB8AC3E}">
        <p14:creationId xmlns:p14="http://schemas.microsoft.com/office/powerpoint/2010/main" val="29736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345756" y="2112433"/>
            <a:ext cx="3038683" cy="3960707"/>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Childline is a service just for children and young people where they can talk to someone if they're scared or worried about anything.</a:t>
            </a:r>
          </a:p>
          <a:p>
            <a:endParaRPr lang="en-GB" dirty="0"/>
          </a:p>
          <a:p>
            <a:r>
              <a:rPr lang="en-GB" dirty="0"/>
              <a:t>You can get in touch on the phone or online and can speak to Childline about anything you want to.</a:t>
            </a:r>
          </a:p>
          <a:p>
            <a:endParaRPr lang="en-GB" dirty="0"/>
          </a:p>
          <a:p>
            <a:r>
              <a:rPr lang="en-GB" dirty="0"/>
              <a:t>Click </a:t>
            </a:r>
            <a:r>
              <a:rPr lang="en-GB" b="1" dirty="0">
                <a:hlinkClick r:id="rId2"/>
              </a:rPr>
              <a:t>here</a:t>
            </a:r>
            <a:r>
              <a:rPr lang="en-GB" dirty="0"/>
              <a:t> to visit the Childline website.</a:t>
            </a:r>
          </a:p>
        </p:txBody>
      </p:sp>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About Childline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865" r="7209"/>
          <a:stretch/>
        </p:blipFill>
        <p:spPr>
          <a:xfrm>
            <a:off x="755650" y="2094610"/>
            <a:ext cx="4618008" cy="40010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040" y="2261127"/>
            <a:ext cx="2860006" cy="1032959"/>
          </a:xfrm>
          <a:prstGeom prst="rect">
            <a:avLst/>
          </a:prstGeom>
        </p:spPr>
      </p:pic>
    </p:spTree>
    <p:extLst>
      <p:ext uri="{BB962C8B-B14F-4D97-AF65-F5344CB8AC3E}">
        <p14:creationId xmlns:p14="http://schemas.microsoft.com/office/powerpoint/2010/main" val="18584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000" b="1" dirty="0">
                <a:solidFill>
                  <a:schemeClr val="bg1"/>
                </a:solidFill>
                <a:latin typeface="NSPCC" panose="02000000000000000000" pitchFamily="50" charset="0"/>
                <a:ea typeface="Roboto" panose="02000000000000000000" pitchFamily="2" charset="0"/>
              </a:rPr>
              <a:t>Speak out. Stay safe.</a:t>
            </a:r>
          </a:p>
        </p:txBody>
      </p:sp>
      <p:sp>
        <p:nvSpPr>
          <p:cNvPr id="25" name="TextBox 24"/>
          <p:cNvSpPr txBox="1"/>
          <p:nvPr/>
        </p:nvSpPr>
        <p:spPr>
          <a:xfrm>
            <a:off x="776083" y="2274941"/>
            <a:ext cx="2990159" cy="3646024"/>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Soon, we'll be watching an online assembly from the NSPCC, about </a:t>
            </a:r>
            <a:r>
              <a:rPr lang="en-GB" b="1" dirty="0"/>
              <a:t>speaking out and staying safe</a:t>
            </a:r>
            <a:r>
              <a:rPr lang="en-GB" dirty="0"/>
              <a:t>. </a:t>
            </a:r>
          </a:p>
          <a:p>
            <a:endParaRPr lang="en-GB" dirty="0"/>
          </a:p>
          <a:p>
            <a:r>
              <a:rPr lang="en-GB" dirty="0"/>
              <a:t>You'll get to meet some of the NSPCC schools team, some special celebrities and Buddy too! But first – let's think about the rights that all children have.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882" t="701" r="9580" b="15290"/>
          <a:stretch/>
        </p:blipFill>
        <p:spPr>
          <a:xfrm>
            <a:off x="3746682" y="2257059"/>
            <a:ext cx="4641669" cy="3684540"/>
          </a:xfrm>
          <a:prstGeom prst="rect">
            <a:avLst/>
          </a:prstGeom>
        </p:spPr>
      </p:pic>
    </p:spTree>
    <p:extLst>
      <p:ext uri="{BB962C8B-B14F-4D97-AF65-F5344CB8AC3E}">
        <p14:creationId xmlns:p14="http://schemas.microsoft.com/office/powerpoint/2010/main" val="428381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016950" y="5146049"/>
            <a:ext cx="7371401"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All humans have rights, and there are special rights for children. What do you know about your rights?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388" y="2128205"/>
            <a:ext cx="448538" cy="668352"/>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089" y="3979933"/>
            <a:ext cx="448538" cy="66835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812" y="2985138"/>
            <a:ext cx="297880" cy="44386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609" y="3631152"/>
            <a:ext cx="297880" cy="443861"/>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53" y="2838956"/>
            <a:ext cx="448538" cy="66835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781" y="2132157"/>
            <a:ext cx="330031" cy="49176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76" y="4107233"/>
            <a:ext cx="297880" cy="443861"/>
          </a:xfrm>
          <a:prstGeom prst="rect">
            <a:avLst/>
          </a:prstGeom>
        </p:spPr>
      </p:pic>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19" name="TextBox 18"/>
          <p:cNvSpPr txBox="1"/>
          <p:nvPr/>
        </p:nvSpPr>
        <p:spPr>
          <a:xfrm>
            <a:off x="1016950" y="5146049"/>
            <a:ext cx="7371401"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Talk to the person next to you. Discuss what you know about your rights. Share your answer if you would like to. </a:t>
            </a:r>
          </a:p>
        </p:txBody>
      </p:sp>
      <p:grpSp>
        <p:nvGrpSpPr>
          <p:cNvPr id="20" name="Group 19"/>
          <p:cNvGrpSpPr/>
          <p:nvPr/>
        </p:nvGrpSpPr>
        <p:grpSpPr>
          <a:xfrm>
            <a:off x="679507" y="4798066"/>
            <a:ext cx="1468074" cy="1468074"/>
            <a:chOff x="0" y="3724713"/>
            <a:chExt cx="1677798" cy="1677798"/>
          </a:xfrm>
        </p:grpSpPr>
        <p:sp>
          <p:nvSpPr>
            <p:cNvPr id="21" name="Oval 20"/>
            <p:cNvSpPr/>
            <p:nvPr/>
          </p:nvSpPr>
          <p:spPr>
            <a:xfrm>
              <a:off x="0" y="3724713"/>
              <a:ext cx="1677798" cy="1677798"/>
            </a:xfrm>
            <a:prstGeom prst="ellipse">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18029"/>
            <a:stretch/>
          </p:blipFill>
          <p:spPr>
            <a:xfrm>
              <a:off x="134958" y="4071314"/>
              <a:ext cx="1318082" cy="1091513"/>
            </a:xfrm>
            <a:prstGeom prst="rect">
              <a:avLst/>
            </a:prstGeom>
          </p:spPr>
        </p:pic>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6462" y="1998733"/>
            <a:ext cx="4329517" cy="2885622"/>
          </a:xfrm>
          <a:prstGeom prst="rect">
            <a:avLst/>
          </a:prstGeom>
        </p:spPr>
      </p:pic>
    </p:spTree>
    <p:extLst>
      <p:ext uri="{BB962C8B-B14F-4D97-AF65-F5344CB8AC3E}">
        <p14:creationId xmlns:p14="http://schemas.microsoft.com/office/powerpoint/2010/main" val="19256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19" name="TextBox 18"/>
          <p:cNvSpPr txBox="1"/>
          <p:nvPr/>
        </p:nvSpPr>
        <p:spPr>
          <a:xfrm>
            <a:off x="1016951" y="5146049"/>
            <a:ext cx="7371400"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Discuss your answer with the person next to you and share with the class if you would like to.</a:t>
            </a:r>
          </a:p>
        </p:txBody>
      </p:sp>
      <p:grpSp>
        <p:nvGrpSpPr>
          <p:cNvPr id="4" name="Group 3"/>
          <p:cNvGrpSpPr/>
          <p:nvPr/>
        </p:nvGrpSpPr>
        <p:grpSpPr>
          <a:xfrm>
            <a:off x="679507" y="4798066"/>
            <a:ext cx="1468074" cy="1468074"/>
            <a:chOff x="0" y="3724713"/>
            <a:chExt cx="1677798" cy="1677798"/>
          </a:xfrm>
        </p:grpSpPr>
        <p:sp>
          <p:nvSpPr>
            <p:cNvPr id="2" name="Oval 1"/>
            <p:cNvSpPr/>
            <p:nvPr/>
          </p:nvSpPr>
          <p:spPr>
            <a:xfrm>
              <a:off x="0" y="3724713"/>
              <a:ext cx="1677798" cy="1677798"/>
            </a:xfrm>
            <a:prstGeom prst="ellipse">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4476"/>
            <a:stretch/>
          </p:blipFill>
          <p:spPr>
            <a:xfrm>
              <a:off x="134957" y="4080901"/>
              <a:ext cx="1347147" cy="1091510"/>
            </a:xfrm>
            <a:prstGeom prst="rect">
              <a:avLst/>
            </a:prstGeom>
          </p:spPr>
        </p:pic>
      </p:grpSp>
      <p:sp>
        <p:nvSpPr>
          <p:cNvPr id="13" name="TextBox 12"/>
          <p:cNvSpPr txBox="1"/>
          <p:nvPr/>
        </p:nvSpPr>
        <p:spPr>
          <a:xfrm>
            <a:off x="4610871" y="2093120"/>
            <a:ext cx="3772637" cy="2554688"/>
          </a:xfrm>
          <a:prstGeom prst="rect">
            <a:avLst/>
          </a:prstGeom>
          <a:solidFill>
            <a:schemeClr val="bg1"/>
          </a:solidFill>
          <a:ln w="38100">
            <a:solidFill>
              <a:srgbClr val="12A53E"/>
            </a:solidFill>
          </a:ln>
        </p:spPr>
        <p:txBody>
          <a:bodyPr wrap="square" lIns="144000" tIns="108000" rIns="108000" bIns="108000" rtlCol="0" anchor="ctr" anchorCtr="0">
            <a:noAutofit/>
          </a:bodyPr>
          <a:lstStyle/>
          <a:p>
            <a:r>
              <a:rPr lang="en-GB" dirty="0"/>
              <a:t>On the next slide, you will find just some of your rights listed.</a:t>
            </a:r>
          </a:p>
          <a:p>
            <a:endParaRPr lang="en-GB" dirty="0"/>
          </a:p>
          <a:p>
            <a:r>
              <a:rPr lang="en-GB" dirty="0"/>
              <a:t>Which of these rights are most important to you?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49" y="2082598"/>
            <a:ext cx="3877630" cy="2584440"/>
          </a:xfrm>
          <a:prstGeom prst="rect">
            <a:avLst/>
          </a:prstGeom>
        </p:spPr>
      </p:pic>
    </p:spTree>
    <p:extLst>
      <p:ext uri="{BB962C8B-B14F-4D97-AF65-F5344CB8AC3E}">
        <p14:creationId xmlns:p14="http://schemas.microsoft.com/office/powerpoint/2010/main" val="33510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7" name="1A"/>
          <p:cNvSpPr/>
          <p:nvPr/>
        </p:nvSpPr>
        <p:spPr>
          <a:xfrm>
            <a:off x="755649"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US" sz="1600" dirty="0">
                <a:solidFill>
                  <a:schemeClr val="tx1"/>
                </a:solidFill>
              </a:rPr>
              <a:t>You have the right </a:t>
            </a:r>
            <a:br>
              <a:rPr lang="en-US" sz="1600" dirty="0">
                <a:solidFill>
                  <a:schemeClr val="tx1"/>
                </a:solidFill>
              </a:rPr>
            </a:br>
            <a:r>
              <a:rPr lang="en-US" sz="1600" dirty="0">
                <a:solidFill>
                  <a:schemeClr val="tx1"/>
                </a:solidFill>
              </a:rPr>
              <a:t>to an education. </a:t>
            </a:r>
          </a:p>
        </p:txBody>
      </p:sp>
      <p:sp>
        <p:nvSpPr>
          <p:cNvPr id="21" name="2A"/>
          <p:cNvSpPr/>
          <p:nvPr/>
        </p:nvSpPr>
        <p:spPr>
          <a:xfrm>
            <a:off x="3463114"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share your ideas and opinions. </a:t>
            </a:r>
          </a:p>
        </p:txBody>
      </p:sp>
      <p:sp>
        <p:nvSpPr>
          <p:cNvPr id="22" name="3A"/>
          <p:cNvSpPr/>
          <p:nvPr/>
        </p:nvSpPr>
        <p:spPr>
          <a:xfrm>
            <a:off x="6162138"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a:t>
            </a:r>
            <a:br>
              <a:rPr lang="en-GB" sz="1600" dirty="0">
                <a:solidFill>
                  <a:schemeClr val="tx1"/>
                </a:solidFill>
              </a:rPr>
            </a:br>
            <a:r>
              <a:rPr lang="en-GB" sz="1600" dirty="0">
                <a:solidFill>
                  <a:schemeClr val="tx1"/>
                </a:solidFill>
              </a:rPr>
              <a:t>to a name and a nationality. </a:t>
            </a:r>
          </a:p>
        </p:txBody>
      </p:sp>
      <p:sp>
        <p:nvSpPr>
          <p:cNvPr id="11" name="4A"/>
          <p:cNvSpPr/>
          <p:nvPr/>
        </p:nvSpPr>
        <p:spPr>
          <a:xfrm>
            <a:off x="755648" y="3615126"/>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a:t>
            </a:r>
            <a:br>
              <a:rPr lang="en-GB" sz="1600" dirty="0">
                <a:solidFill>
                  <a:schemeClr val="tx1"/>
                </a:solidFill>
              </a:rPr>
            </a:br>
            <a:r>
              <a:rPr lang="en-GB" sz="1600" dirty="0">
                <a:solidFill>
                  <a:schemeClr val="tx1"/>
                </a:solidFill>
              </a:rPr>
              <a:t>right to be safe. </a:t>
            </a:r>
          </a:p>
        </p:txBody>
      </p:sp>
      <p:sp>
        <p:nvSpPr>
          <p:cNvPr id="12" name="5A"/>
          <p:cNvSpPr/>
          <p:nvPr/>
        </p:nvSpPr>
        <p:spPr>
          <a:xfrm>
            <a:off x="3454672" y="3615126"/>
            <a:ext cx="2217600"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500" dirty="0">
                <a:solidFill>
                  <a:schemeClr val="tx1"/>
                </a:solidFill>
              </a:rPr>
              <a:t>You have the right to speak out and be heard if something is wrong. </a:t>
            </a:r>
          </a:p>
        </p:txBody>
      </p:sp>
      <p:sp>
        <p:nvSpPr>
          <p:cNvPr id="13" name="6A"/>
          <p:cNvSpPr/>
          <p:nvPr/>
        </p:nvSpPr>
        <p:spPr>
          <a:xfrm>
            <a:off x="6162137" y="3615126"/>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rest, play and take part in activities. </a:t>
            </a:r>
          </a:p>
        </p:txBody>
      </p:sp>
      <p:sp>
        <p:nvSpPr>
          <p:cNvPr id="14" name="7A"/>
          <p:cNvSpPr/>
          <p:nvPr/>
        </p:nvSpPr>
        <p:spPr>
          <a:xfrm>
            <a:off x="764117"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rPr>
              <a:t>You have the right to healthcare when you are sick. </a:t>
            </a:r>
          </a:p>
        </p:txBody>
      </p:sp>
      <p:sp>
        <p:nvSpPr>
          <p:cNvPr id="16" name="8A"/>
          <p:cNvSpPr/>
          <p:nvPr/>
        </p:nvSpPr>
        <p:spPr>
          <a:xfrm>
            <a:off x="3463114"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have food, water and a place to live. </a:t>
            </a:r>
          </a:p>
        </p:txBody>
      </p:sp>
      <p:sp>
        <p:nvSpPr>
          <p:cNvPr id="17" name="9A"/>
          <p:cNvSpPr/>
          <p:nvPr/>
        </p:nvSpPr>
        <p:spPr>
          <a:xfrm>
            <a:off x="6170605"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get help when you need it. </a:t>
            </a:r>
          </a:p>
        </p:txBody>
      </p:sp>
      <p:grpSp>
        <p:nvGrpSpPr>
          <p:cNvPr id="8" name="1"/>
          <p:cNvGrpSpPr/>
          <p:nvPr/>
        </p:nvGrpSpPr>
        <p:grpSpPr>
          <a:xfrm>
            <a:off x="755649" y="2186480"/>
            <a:ext cx="2217745" cy="977452"/>
            <a:chOff x="1855834" y="3080112"/>
            <a:chExt cx="2217745" cy="977452"/>
          </a:xfrm>
        </p:grpSpPr>
        <p:sp>
          <p:nvSpPr>
            <p:cNvPr id="23" name="Rectangle 22"/>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35" name="2"/>
          <p:cNvGrpSpPr/>
          <p:nvPr/>
        </p:nvGrpSpPr>
        <p:grpSpPr>
          <a:xfrm>
            <a:off x="3463114" y="2186480"/>
            <a:ext cx="2217745" cy="977452"/>
            <a:chOff x="1855834" y="3080112"/>
            <a:chExt cx="2217745" cy="977452"/>
          </a:xfrm>
        </p:grpSpPr>
        <p:sp>
          <p:nvSpPr>
            <p:cNvPr id="36" name="Rectangle 35"/>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47" name="3"/>
          <p:cNvGrpSpPr/>
          <p:nvPr/>
        </p:nvGrpSpPr>
        <p:grpSpPr>
          <a:xfrm>
            <a:off x="6162138" y="2186480"/>
            <a:ext cx="2217745" cy="977452"/>
            <a:chOff x="1855834" y="3080112"/>
            <a:chExt cx="2217745" cy="977452"/>
          </a:xfrm>
        </p:grpSpPr>
        <p:sp>
          <p:nvSpPr>
            <p:cNvPr id="48" name="Rectangle 47"/>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59" name="4"/>
          <p:cNvGrpSpPr/>
          <p:nvPr/>
        </p:nvGrpSpPr>
        <p:grpSpPr>
          <a:xfrm>
            <a:off x="755648" y="3615126"/>
            <a:ext cx="2217745" cy="977452"/>
            <a:chOff x="1855834" y="3080112"/>
            <a:chExt cx="2217745" cy="977452"/>
          </a:xfrm>
        </p:grpSpPr>
        <p:sp>
          <p:nvSpPr>
            <p:cNvPr id="60" name="Rectangle 59"/>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71" name="5"/>
          <p:cNvGrpSpPr/>
          <p:nvPr/>
        </p:nvGrpSpPr>
        <p:grpSpPr>
          <a:xfrm>
            <a:off x="3454527" y="3615126"/>
            <a:ext cx="2217745" cy="977452"/>
            <a:chOff x="1855834" y="3080112"/>
            <a:chExt cx="2217745" cy="977452"/>
          </a:xfrm>
        </p:grpSpPr>
        <p:sp>
          <p:nvSpPr>
            <p:cNvPr id="72" name="Rectangle 71"/>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83" name="6"/>
          <p:cNvGrpSpPr/>
          <p:nvPr/>
        </p:nvGrpSpPr>
        <p:grpSpPr>
          <a:xfrm>
            <a:off x="6162137" y="3615126"/>
            <a:ext cx="2217745" cy="977452"/>
            <a:chOff x="1855834" y="3080112"/>
            <a:chExt cx="2217745" cy="977452"/>
          </a:xfrm>
        </p:grpSpPr>
        <p:sp>
          <p:nvSpPr>
            <p:cNvPr id="84" name="Rectangle 83"/>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90" name="Pictur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92" name="Pictur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95" name="7"/>
          <p:cNvGrpSpPr/>
          <p:nvPr/>
        </p:nvGrpSpPr>
        <p:grpSpPr>
          <a:xfrm>
            <a:off x="764117" y="5043773"/>
            <a:ext cx="2217745" cy="977452"/>
            <a:chOff x="1855834" y="3080112"/>
            <a:chExt cx="2217745" cy="977452"/>
          </a:xfrm>
        </p:grpSpPr>
        <p:sp>
          <p:nvSpPr>
            <p:cNvPr id="96" name="Rectangle 95"/>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98" name="Picture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00" name="Picture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107" name="8"/>
          <p:cNvGrpSpPr/>
          <p:nvPr/>
        </p:nvGrpSpPr>
        <p:grpSpPr>
          <a:xfrm>
            <a:off x="3463114" y="5043773"/>
            <a:ext cx="2217745" cy="977452"/>
            <a:chOff x="1855834" y="3080112"/>
            <a:chExt cx="2217745" cy="977452"/>
          </a:xfrm>
        </p:grpSpPr>
        <p:sp>
          <p:nvSpPr>
            <p:cNvPr id="108" name="Rectangle 107"/>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109" name="Picture 1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111" name="Picture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12" name="Picture 1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13" name="Picture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15" name="Picture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17" name="Picture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18" name="Picture 1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119" name="9"/>
          <p:cNvGrpSpPr/>
          <p:nvPr/>
        </p:nvGrpSpPr>
        <p:grpSpPr>
          <a:xfrm>
            <a:off x="6170605" y="5043773"/>
            <a:ext cx="2217745" cy="977452"/>
            <a:chOff x="1855834" y="3080112"/>
            <a:chExt cx="2217745" cy="977452"/>
          </a:xfrm>
        </p:grpSpPr>
        <p:sp>
          <p:nvSpPr>
            <p:cNvPr id="120" name="Rectangle 119"/>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121" name="Pictur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123" name="Picture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24" name="Picture 1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25" name="Picture 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28" name="Picture 1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29" name="Picture 1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30" name="Picture 1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spTree>
    <p:extLst>
      <p:ext uri="{BB962C8B-B14F-4D97-AF65-F5344CB8AC3E}">
        <p14:creationId xmlns:p14="http://schemas.microsoft.com/office/powerpoint/2010/main" val="26672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0-#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 presetClass="entr" presetSubtype="8"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300"/>
                            </p:stCondLst>
                            <p:childTnLst>
                              <p:par>
                                <p:cTn id="15" presetID="2" presetClass="entr" presetSubtype="8"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0-#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childTnLst>
                          </p:cTn>
                        </p:par>
                        <p:par>
                          <p:cTn id="19" fill="hold">
                            <p:stCondLst>
                              <p:cond delay="1800"/>
                            </p:stCondLst>
                            <p:childTnLst>
                              <p:par>
                                <p:cTn id="20" presetID="2" presetClass="entr" presetSubtype="8"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300" fill="hold"/>
                                        <p:tgtEl>
                                          <p:spTgt spid="59"/>
                                        </p:tgtEl>
                                        <p:attrNameLst>
                                          <p:attrName>ppt_x</p:attrName>
                                        </p:attrNameLst>
                                      </p:cBhvr>
                                      <p:tavLst>
                                        <p:tav tm="0">
                                          <p:val>
                                            <p:strVal val="0-#ppt_w/2"/>
                                          </p:val>
                                        </p:tav>
                                        <p:tav tm="100000">
                                          <p:val>
                                            <p:strVal val="#ppt_x"/>
                                          </p:val>
                                        </p:tav>
                                      </p:tavLst>
                                    </p:anim>
                                    <p:anim calcmode="lin" valueType="num">
                                      <p:cBhvr additive="base">
                                        <p:cTn id="23" dur="3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 presetClass="entr" presetSubtype="8"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600"/>
                            </p:stCondLst>
                            <p:childTnLst>
                              <p:par>
                                <p:cTn id="30" presetID="2" presetClass="entr" presetSubtype="8" fill="hold" nodeType="afterEffect">
                                  <p:stCondLst>
                                    <p:cond delay="0"/>
                                  </p:stCondLst>
                                  <p:childTnLst>
                                    <p:set>
                                      <p:cBhvr>
                                        <p:cTn id="31" dur="1" fill="hold">
                                          <p:stCondLst>
                                            <p:cond delay="0"/>
                                          </p:stCondLst>
                                        </p:cTn>
                                        <p:tgtEl>
                                          <p:spTgt spid="83"/>
                                        </p:tgtEl>
                                        <p:attrNameLst>
                                          <p:attrName>style.visibility</p:attrName>
                                        </p:attrNameLst>
                                      </p:cBhvr>
                                      <p:to>
                                        <p:strVal val="visible"/>
                                      </p:to>
                                    </p:set>
                                    <p:anim calcmode="lin" valueType="num">
                                      <p:cBhvr additive="base">
                                        <p:cTn id="32" dur="500" fill="hold"/>
                                        <p:tgtEl>
                                          <p:spTgt spid="83"/>
                                        </p:tgtEl>
                                        <p:attrNameLst>
                                          <p:attrName>ppt_x</p:attrName>
                                        </p:attrNameLst>
                                      </p:cBhvr>
                                      <p:tavLst>
                                        <p:tav tm="0">
                                          <p:val>
                                            <p:strVal val="0-#ppt_w/2"/>
                                          </p:val>
                                        </p:tav>
                                        <p:tav tm="100000">
                                          <p:val>
                                            <p:strVal val="#ppt_x"/>
                                          </p:val>
                                        </p:tav>
                                      </p:tavLst>
                                    </p:anim>
                                    <p:anim calcmode="lin" valueType="num">
                                      <p:cBhvr additive="base">
                                        <p:cTn id="33" dur="500" fill="hold"/>
                                        <p:tgtEl>
                                          <p:spTgt spid="83"/>
                                        </p:tgtEl>
                                        <p:attrNameLst>
                                          <p:attrName>ppt_y</p:attrName>
                                        </p:attrNameLst>
                                      </p:cBhvr>
                                      <p:tavLst>
                                        <p:tav tm="0">
                                          <p:val>
                                            <p:strVal val="#ppt_y"/>
                                          </p:val>
                                        </p:tav>
                                        <p:tav tm="100000">
                                          <p:val>
                                            <p:strVal val="#ppt_y"/>
                                          </p:val>
                                        </p:tav>
                                      </p:tavLst>
                                    </p:anim>
                                  </p:childTnLst>
                                </p:cTn>
                              </p:par>
                            </p:childTnLst>
                          </p:cTn>
                        </p:par>
                        <p:par>
                          <p:cTn id="34" fill="hold">
                            <p:stCondLst>
                              <p:cond delay="3100"/>
                            </p:stCondLst>
                            <p:childTnLst>
                              <p:par>
                                <p:cTn id="35" presetID="2" presetClass="entr" presetSubtype="8"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300" fill="hold"/>
                                        <p:tgtEl>
                                          <p:spTgt spid="95"/>
                                        </p:tgtEl>
                                        <p:attrNameLst>
                                          <p:attrName>ppt_x</p:attrName>
                                        </p:attrNameLst>
                                      </p:cBhvr>
                                      <p:tavLst>
                                        <p:tav tm="0">
                                          <p:val>
                                            <p:strVal val="0-#ppt_w/2"/>
                                          </p:val>
                                        </p:tav>
                                        <p:tav tm="100000">
                                          <p:val>
                                            <p:strVal val="#ppt_x"/>
                                          </p:val>
                                        </p:tav>
                                      </p:tavLst>
                                    </p:anim>
                                    <p:anim calcmode="lin" valueType="num">
                                      <p:cBhvr additive="base">
                                        <p:cTn id="38" dur="300" fill="hold"/>
                                        <p:tgtEl>
                                          <p:spTgt spid="95"/>
                                        </p:tgtEl>
                                        <p:attrNameLst>
                                          <p:attrName>ppt_y</p:attrName>
                                        </p:attrNameLst>
                                      </p:cBhvr>
                                      <p:tavLst>
                                        <p:tav tm="0">
                                          <p:val>
                                            <p:strVal val="#ppt_y"/>
                                          </p:val>
                                        </p:tav>
                                        <p:tav tm="100000">
                                          <p:val>
                                            <p:strVal val="#ppt_y"/>
                                          </p:val>
                                        </p:tav>
                                      </p:tavLst>
                                    </p:anim>
                                  </p:childTnLst>
                                </p:cTn>
                              </p:par>
                            </p:childTnLst>
                          </p:cTn>
                        </p:par>
                        <p:par>
                          <p:cTn id="39" fill="hold">
                            <p:stCondLst>
                              <p:cond delay="3400"/>
                            </p:stCondLst>
                            <p:childTnLst>
                              <p:par>
                                <p:cTn id="40" presetID="2" presetClass="entr" presetSubtype="8" fill="hold"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additive="base">
                                        <p:cTn id="42" dur="500" fill="hold"/>
                                        <p:tgtEl>
                                          <p:spTgt spid="107"/>
                                        </p:tgtEl>
                                        <p:attrNameLst>
                                          <p:attrName>ppt_x</p:attrName>
                                        </p:attrNameLst>
                                      </p:cBhvr>
                                      <p:tavLst>
                                        <p:tav tm="0">
                                          <p:val>
                                            <p:strVal val="0-#ppt_w/2"/>
                                          </p:val>
                                        </p:tav>
                                        <p:tav tm="100000">
                                          <p:val>
                                            <p:strVal val="#ppt_x"/>
                                          </p:val>
                                        </p:tav>
                                      </p:tavLst>
                                    </p:anim>
                                    <p:anim calcmode="lin" valueType="num">
                                      <p:cBhvr additive="base">
                                        <p:cTn id="43" dur="500" fill="hold"/>
                                        <p:tgtEl>
                                          <p:spTgt spid="107"/>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 presetClass="entr" presetSubtype="8" fill="hold" nodeType="after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fill="hold"/>
                                        <p:tgtEl>
                                          <p:spTgt spid="119"/>
                                        </p:tgtEl>
                                        <p:attrNameLst>
                                          <p:attrName>ppt_x</p:attrName>
                                        </p:attrNameLst>
                                      </p:cBhvr>
                                      <p:tavLst>
                                        <p:tav tm="0">
                                          <p:val>
                                            <p:strVal val="0-#ppt_w/2"/>
                                          </p:val>
                                        </p:tav>
                                        <p:tav tm="100000">
                                          <p:val>
                                            <p:strVal val="#ppt_x"/>
                                          </p:val>
                                        </p:tav>
                                      </p:tavLst>
                                    </p:anim>
                                    <p:anim calcmode="lin" valueType="num">
                                      <p:cBhvr additive="base">
                                        <p:cTn id="48" dur="50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6" presetClass="emph" presetSubtype="0" fill="hold" grpId="1" nodeType="afterEffect">
                                  <p:stCondLst>
                                    <p:cond delay="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500"/>
                            </p:stCondLst>
                            <p:childTnLst>
                              <p:par>
                                <p:cTn id="72" presetID="26" presetClass="emph" presetSubtype="0" fill="hold" grpId="1" nodeType="after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par>
                          <p:cTn id="84" fill="hold">
                            <p:stCondLst>
                              <p:cond delay="500"/>
                            </p:stCondLst>
                            <p:childTnLst>
                              <p:par>
                                <p:cTn id="85" presetID="26" presetClass="emph" presetSubtype="0" fill="hold" grpId="1" nodeType="afterEffect">
                                  <p:stCondLst>
                                    <p:cond delay="0"/>
                                  </p:stCondLst>
                                  <p:childTnLst>
                                    <p:animEffect transition="out" filter="fade">
                                      <p:cBhvr>
                                        <p:cTn id="86" dur="500" tmFilter="0, 0; .2, .5; .8, .5; 1, 0"/>
                                        <p:tgtEl>
                                          <p:spTgt spid="22"/>
                                        </p:tgtEl>
                                      </p:cBhvr>
                                    </p:animEffect>
                                    <p:animScale>
                                      <p:cBhvr>
                                        <p:cTn id="87" dur="250" autoRev="1" fill="hold"/>
                                        <p:tgtEl>
                                          <p:spTgt spid="22"/>
                                        </p:tgtEl>
                                      </p:cBhvr>
                                      <p:by x="105000" y="105000"/>
                                    </p:animScale>
                                  </p:childTnLst>
                                </p:cTn>
                              </p:par>
                            </p:childTnLst>
                          </p:cTn>
                        </p:par>
                      </p:childTnLst>
                    </p:cTn>
                  </p:par>
                </p:childTnLst>
              </p:cTn>
              <p:nextCondLst>
                <p:cond evt="onClick" delay="0">
                  <p:tgtEl>
                    <p:spTgt spid="47"/>
                  </p:tgtEl>
                </p:cond>
              </p:nextCondLst>
            </p:seq>
            <p:seq concurrent="1" nextAc="seek">
              <p:cTn id="88" restart="whenNotActive" fill="hold" evtFilter="cancelBubble" nodeType="interactiveSeq">
                <p:stCondLst>
                  <p:cond evt="onClick" delay="0">
                    <p:tgtEl>
                      <p:spTgt spid="5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9"/>
                                        </p:tgtEl>
                                      </p:cBhvr>
                                    </p:animEffect>
                                    <p:set>
                                      <p:cBhvr>
                                        <p:cTn id="93" dur="1" fill="hold">
                                          <p:stCondLst>
                                            <p:cond delay="499"/>
                                          </p:stCondLst>
                                        </p:cTn>
                                        <p:tgtEl>
                                          <p:spTgt spid="59"/>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500"/>
                                        <p:tgtEl>
                                          <p:spTgt spid="11"/>
                                        </p:tgtEl>
                                      </p:cBhvr>
                                    </p:animEffect>
                                  </p:childTnLst>
                                </p:cTn>
                              </p:par>
                            </p:childTnLst>
                          </p:cTn>
                        </p:par>
                        <p:par>
                          <p:cTn id="97" fill="hold">
                            <p:stCondLst>
                              <p:cond delay="500"/>
                            </p:stCondLst>
                            <p:childTnLst>
                              <p:par>
                                <p:cTn id="98" presetID="26" presetClass="emph" presetSubtype="0" fill="hold" grpId="1" nodeType="afterEffect">
                                  <p:stCondLst>
                                    <p:cond delay="0"/>
                                  </p:stCondLst>
                                  <p:childTnLst>
                                    <p:animEffect transition="out" filter="fade">
                                      <p:cBhvr>
                                        <p:cTn id="99" dur="500" tmFilter="0, 0; .2, .5; .8, .5; 1, 0"/>
                                        <p:tgtEl>
                                          <p:spTgt spid="11"/>
                                        </p:tgtEl>
                                      </p:cBhvr>
                                    </p:animEffect>
                                    <p:animScale>
                                      <p:cBhvr>
                                        <p:cTn id="100" dur="250" autoRev="1" fill="hold"/>
                                        <p:tgtEl>
                                          <p:spTgt spid="11"/>
                                        </p:tgtEl>
                                      </p:cBhvr>
                                      <p:by x="105000" y="105000"/>
                                    </p:animScale>
                                  </p:childTnLst>
                                </p:cTn>
                              </p:par>
                            </p:childTnLst>
                          </p:cTn>
                        </p:par>
                      </p:childTnLst>
                    </p:cTn>
                  </p:par>
                </p:childTnLst>
              </p:cTn>
              <p:nextCondLst>
                <p:cond evt="onClick" delay="0">
                  <p:tgtEl>
                    <p:spTgt spid="59"/>
                  </p:tgtEl>
                </p:cond>
              </p:nextCondLst>
            </p:seq>
            <p:seq concurrent="1" nextAc="seek">
              <p:cTn id="101" restart="whenNotActive" fill="hold" evtFilter="cancelBubble" nodeType="interactiveSeq">
                <p:stCondLst>
                  <p:cond evt="onClick" delay="0">
                    <p:tgtEl>
                      <p:spTgt spid="7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71"/>
                                        </p:tgtEl>
                                      </p:cBhvr>
                                    </p:animEffect>
                                    <p:set>
                                      <p:cBhvr>
                                        <p:cTn id="106" dur="1" fill="hold">
                                          <p:stCondLst>
                                            <p:cond delay="499"/>
                                          </p:stCondLst>
                                        </p:cTn>
                                        <p:tgtEl>
                                          <p:spTgt spid="71"/>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childTnLst>
                          </p:cTn>
                        </p:par>
                        <p:par>
                          <p:cTn id="110" fill="hold">
                            <p:stCondLst>
                              <p:cond delay="500"/>
                            </p:stCondLst>
                            <p:childTnLst>
                              <p:par>
                                <p:cTn id="111" presetID="26" presetClass="emph" presetSubtype="0" fill="hold" grpId="1" nodeType="afterEffect">
                                  <p:stCondLst>
                                    <p:cond delay="0"/>
                                  </p:stCondLst>
                                  <p:childTnLst>
                                    <p:animEffect transition="out" filter="fade">
                                      <p:cBhvr>
                                        <p:cTn id="112" dur="500" tmFilter="0, 0; .2, .5; .8, .5; 1, 0"/>
                                        <p:tgtEl>
                                          <p:spTgt spid="12"/>
                                        </p:tgtEl>
                                      </p:cBhvr>
                                    </p:animEffect>
                                    <p:animScale>
                                      <p:cBhvr>
                                        <p:cTn id="113" dur="250" autoRev="1" fill="hold"/>
                                        <p:tgtEl>
                                          <p:spTgt spid="12"/>
                                        </p:tgtEl>
                                      </p:cBhvr>
                                      <p:by x="105000" y="105000"/>
                                    </p:animScale>
                                  </p:childTnLst>
                                </p:cTn>
                              </p:par>
                            </p:childTnLst>
                          </p:cTn>
                        </p:par>
                      </p:childTnLst>
                    </p:cTn>
                  </p:par>
                </p:childTnLst>
              </p:cTn>
              <p:nextCondLst>
                <p:cond evt="onClick" delay="0">
                  <p:tgtEl>
                    <p:spTgt spid="71"/>
                  </p:tgtEl>
                </p:cond>
              </p:nextCondLst>
            </p:seq>
            <p:seq concurrent="1" nextAc="seek">
              <p:cTn id="114" restart="whenNotActive" fill="hold" evtFilter="cancelBubble" nodeType="interactiveSeq">
                <p:stCondLst>
                  <p:cond evt="onClick" delay="0">
                    <p:tgtEl>
                      <p:spTgt spid="8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3"/>
                                        </p:tgtEl>
                                      </p:cBhvr>
                                    </p:animEffect>
                                    <p:set>
                                      <p:cBhvr>
                                        <p:cTn id="119" dur="1" fill="hold">
                                          <p:stCondLst>
                                            <p:cond delay="499"/>
                                          </p:stCondLst>
                                        </p:cTn>
                                        <p:tgtEl>
                                          <p:spTgt spid="83"/>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500"/>
                            </p:stCondLst>
                            <p:childTnLst>
                              <p:par>
                                <p:cTn id="124" presetID="26" presetClass="emph" presetSubtype="0" fill="hold" grpId="1" nodeType="afterEffect">
                                  <p:stCondLst>
                                    <p:cond delay="0"/>
                                  </p:stCondLst>
                                  <p:childTnLst>
                                    <p:animEffect transition="out" filter="fade">
                                      <p:cBhvr>
                                        <p:cTn id="125" dur="500" tmFilter="0, 0; .2, .5; .8, .5; 1, 0"/>
                                        <p:tgtEl>
                                          <p:spTgt spid="13"/>
                                        </p:tgtEl>
                                      </p:cBhvr>
                                    </p:animEffect>
                                    <p:animScale>
                                      <p:cBhvr>
                                        <p:cTn id="126" dur="250" autoRev="1" fill="hold"/>
                                        <p:tgtEl>
                                          <p:spTgt spid="13"/>
                                        </p:tgtEl>
                                      </p:cBhvr>
                                      <p:by x="105000" y="105000"/>
                                    </p:animScale>
                                  </p:childTnLst>
                                </p:cTn>
                              </p:par>
                            </p:childTnLst>
                          </p:cTn>
                        </p:par>
                      </p:childTnLst>
                    </p:cTn>
                  </p:par>
                </p:childTnLst>
              </p:cTn>
              <p:nextCondLst>
                <p:cond evt="onClick" delay="0">
                  <p:tgtEl>
                    <p:spTgt spid="83"/>
                  </p:tgtEl>
                </p:cond>
              </p:nextCondLst>
            </p:seq>
            <p:seq concurrent="1" nextAc="seek">
              <p:cTn id="127" restart="whenNotActive" fill="hold" evtFilter="cancelBubble" nodeType="interactiveSeq">
                <p:stCondLst>
                  <p:cond evt="onClick" delay="0">
                    <p:tgtEl>
                      <p:spTgt spid="95"/>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95"/>
                                        </p:tgtEl>
                                      </p:cBhvr>
                                    </p:animEffect>
                                    <p:set>
                                      <p:cBhvr>
                                        <p:cTn id="132" dur="1" fill="hold">
                                          <p:stCondLst>
                                            <p:cond delay="499"/>
                                          </p:stCondLst>
                                        </p:cTn>
                                        <p:tgtEl>
                                          <p:spTgt spid="95"/>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500"/>
                                        <p:tgtEl>
                                          <p:spTgt spid="14"/>
                                        </p:tgtEl>
                                      </p:cBhvr>
                                    </p:animEffect>
                                  </p:childTnLst>
                                </p:cTn>
                              </p:par>
                            </p:childTnLst>
                          </p:cTn>
                        </p:par>
                        <p:par>
                          <p:cTn id="136" fill="hold">
                            <p:stCondLst>
                              <p:cond delay="500"/>
                            </p:stCondLst>
                            <p:childTnLst>
                              <p:par>
                                <p:cTn id="137" presetID="26" presetClass="emph" presetSubtype="0" fill="hold" grpId="1" nodeType="afterEffect">
                                  <p:stCondLst>
                                    <p:cond delay="0"/>
                                  </p:stCondLst>
                                  <p:childTnLst>
                                    <p:animEffect transition="out" filter="fade">
                                      <p:cBhvr>
                                        <p:cTn id="138" dur="500" tmFilter="0, 0; .2, .5; .8, .5; 1, 0"/>
                                        <p:tgtEl>
                                          <p:spTgt spid="14"/>
                                        </p:tgtEl>
                                      </p:cBhvr>
                                    </p:animEffect>
                                    <p:animScale>
                                      <p:cBhvr>
                                        <p:cTn id="139" dur="250" autoRev="1" fill="hold"/>
                                        <p:tgtEl>
                                          <p:spTgt spid="14"/>
                                        </p:tgtEl>
                                      </p:cBhvr>
                                      <p:by x="105000" y="105000"/>
                                    </p:animScale>
                                  </p:childTnLst>
                                </p:cTn>
                              </p:par>
                            </p:childTnLst>
                          </p:cTn>
                        </p:par>
                      </p:childTnLst>
                    </p:cTn>
                  </p:par>
                </p:childTnLst>
              </p:cTn>
              <p:nextCondLst>
                <p:cond evt="onClick" delay="0">
                  <p:tgtEl>
                    <p:spTgt spid="95"/>
                  </p:tgtEl>
                </p:cond>
              </p:nextCondLst>
            </p:seq>
            <p:seq concurrent="1" nextAc="seek">
              <p:cTn id="140" restart="whenNotActive" fill="hold" evtFilter="cancelBubble" nodeType="interactiveSeq">
                <p:stCondLst>
                  <p:cond evt="onClick" delay="0">
                    <p:tgtEl>
                      <p:spTgt spid="10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107"/>
                                        </p:tgtEl>
                                      </p:cBhvr>
                                    </p:animEffect>
                                    <p:set>
                                      <p:cBhvr>
                                        <p:cTn id="145" dur="1" fill="hold">
                                          <p:stCondLst>
                                            <p:cond delay="499"/>
                                          </p:stCondLst>
                                        </p:cTn>
                                        <p:tgtEl>
                                          <p:spTgt spid="107"/>
                                        </p:tgtEl>
                                        <p:attrNameLst>
                                          <p:attrName>style.visibility</p:attrName>
                                        </p:attrNameLst>
                                      </p:cBhvr>
                                      <p:to>
                                        <p:strVal val="hidden"/>
                                      </p:to>
                                    </p:set>
                                  </p:childTnLst>
                                </p:cTn>
                              </p:par>
                              <p:par>
                                <p:cTn id="146" presetID="10" presetClass="entr" presetSubtype="0" fill="hold" grpId="0" nodeType="with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childTnLst>
                          </p:cTn>
                        </p:par>
                        <p:par>
                          <p:cTn id="149" fill="hold">
                            <p:stCondLst>
                              <p:cond delay="500"/>
                            </p:stCondLst>
                            <p:childTnLst>
                              <p:par>
                                <p:cTn id="150" presetID="26" presetClass="emph" presetSubtype="0" fill="hold" grpId="1" nodeType="afterEffect">
                                  <p:stCondLst>
                                    <p:cond delay="0"/>
                                  </p:stCondLst>
                                  <p:childTnLst>
                                    <p:animEffect transition="out" filter="fade">
                                      <p:cBhvr>
                                        <p:cTn id="151" dur="500" tmFilter="0, 0; .2, .5; .8, .5; 1, 0"/>
                                        <p:tgtEl>
                                          <p:spTgt spid="16"/>
                                        </p:tgtEl>
                                      </p:cBhvr>
                                    </p:animEffect>
                                    <p:animScale>
                                      <p:cBhvr>
                                        <p:cTn id="152" dur="250" autoRev="1" fill="hold"/>
                                        <p:tgtEl>
                                          <p:spTgt spid="16"/>
                                        </p:tgtEl>
                                      </p:cBhvr>
                                      <p:by x="105000" y="105000"/>
                                    </p:animScale>
                                  </p:childTnLst>
                                </p:cTn>
                              </p:par>
                            </p:childTnLst>
                          </p:cTn>
                        </p:par>
                      </p:childTnLst>
                    </p:cTn>
                  </p:par>
                </p:childTnLst>
              </p:cTn>
              <p:nextCondLst>
                <p:cond evt="onClick" delay="0">
                  <p:tgtEl>
                    <p:spTgt spid="107"/>
                  </p:tgtEl>
                </p:cond>
              </p:nextCondLst>
            </p:seq>
            <p:seq concurrent="1" nextAc="seek">
              <p:cTn id="153" restart="whenNotActive" fill="hold" evtFilter="cancelBubble" nodeType="interactiveSeq">
                <p:stCondLst>
                  <p:cond evt="onClick" delay="0">
                    <p:tgtEl>
                      <p:spTgt spid="119"/>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119"/>
                                        </p:tgtEl>
                                      </p:cBhvr>
                                    </p:animEffect>
                                    <p:set>
                                      <p:cBhvr>
                                        <p:cTn id="158" dur="1" fill="hold">
                                          <p:stCondLst>
                                            <p:cond delay="499"/>
                                          </p:stCondLst>
                                        </p:cTn>
                                        <p:tgtEl>
                                          <p:spTgt spid="119"/>
                                        </p:tgtEl>
                                        <p:attrNameLst>
                                          <p:attrName>style.visibility</p:attrName>
                                        </p:attrNameLst>
                                      </p:cBhvr>
                                      <p:to>
                                        <p:strVal val="hidden"/>
                                      </p:to>
                                    </p:set>
                                  </p:childTnLst>
                                </p:cTn>
                              </p:par>
                              <p:par>
                                <p:cTn id="159" presetID="10" presetClass="entr" presetSubtype="0" fill="hold" grpId="0" nodeType="withEffect">
                                  <p:stCondLst>
                                    <p:cond delay="0"/>
                                  </p:stCondLst>
                                  <p:childTnLst>
                                    <p:set>
                                      <p:cBhvr>
                                        <p:cTn id="160" dur="1" fill="hold">
                                          <p:stCondLst>
                                            <p:cond delay="0"/>
                                          </p:stCondLst>
                                        </p:cTn>
                                        <p:tgtEl>
                                          <p:spTgt spid="17"/>
                                        </p:tgtEl>
                                        <p:attrNameLst>
                                          <p:attrName>style.visibility</p:attrName>
                                        </p:attrNameLst>
                                      </p:cBhvr>
                                      <p:to>
                                        <p:strVal val="visible"/>
                                      </p:to>
                                    </p:set>
                                    <p:animEffect transition="in" filter="fade">
                                      <p:cBhvr>
                                        <p:cTn id="161" dur="500"/>
                                        <p:tgtEl>
                                          <p:spTgt spid="17"/>
                                        </p:tgtEl>
                                      </p:cBhvr>
                                    </p:animEffect>
                                  </p:childTnLst>
                                </p:cTn>
                              </p:par>
                            </p:childTnLst>
                          </p:cTn>
                        </p:par>
                        <p:par>
                          <p:cTn id="162" fill="hold">
                            <p:stCondLst>
                              <p:cond delay="500"/>
                            </p:stCondLst>
                            <p:childTnLst>
                              <p:par>
                                <p:cTn id="163" presetID="26" presetClass="emph" presetSubtype="0" fill="hold" grpId="1" nodeType="afterEffect">
                                  <p:stCondLst>
                                    <p:cond delay="0"/>
                                  </p:stCondLst>
                                  <p:childTnLst>
                                    <p:animEffect transition="out" filter="fade">
                                      <p:cBhvr>
                                        <p:cTn id="164" dur="500" tmFilter="0, 0; .2, .5; .8, .5; 1, 0"/>
                                        <p:tgtEl>
                                          <p:spTgt spid="17"/>
                                        </p:tgtEl>
                                      </p:cBhvr>
                                    </p:animEffect>
                                    <p:animScale>
                                      <p:cBhvr>
                                        <p:cTn id="165" dur="250" autoRev="1" fill="hold"/>
                                        <p:tgtEl>
                                          <p:spTgt spid="17"/>
                                        </p:tgtEl>
                                      </p:cBhvr>
                                      <p:by x="105000" y="105000"/>
                                    </p:animScale>
                                  </p:childTnLst>
                                </p:cTn>
                              </p:par>
                            </p:childTnLst>
                          </p:cTn>
                        </p:par>
                      </p:childTnLst>
                    </p:cTn>
                  </p:par>
                </p:childTnLst>
              </p:cTn>
              <p:nextCondLst>
                <p:cond evt="onClick" delay="0">
                  <p:tgtEl>
                    <p:spTgt spid="119"/>
                  </p:tgtEl>
                </p:cond>
              </p:nextCondLst>
            </p:seq>
          </p:childTnLst>
        </p:cTn>
      </p:par>
    </p:tnLst>
    <p:bldLst>
      <p:bldP spid="7" grpId="0" animBg="1"/>
      <p:bldP spid="7" grpId="1" animBg="1"/>
      <p:bldP spid="21" grpId="0" animBg="1"/>
      <p:bldP spid="21" grpId="1" animBg="1"/>
      <p:bldP spid="22" grpId="0" animBg="1"/>
      <p:bldP spid="22"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8" name="TextBox 7"/>
          <p:cNvSpPr txBox="1"/>
          <p:nvPr/>
        </p:nvSpPr>
        <p:spPr>
          <a:xfrm>
            <a:off x="5000878" y="2875922"/>
            <a:ext cx="3379162" cy="3197218"/>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All children have the right to:</a:t>
            </a:r>
          </a:p>
          <a:p>
            <a:endParaRPr lang="en-GB" dirty="0"/>
          </a:p>
          <a:p>
            <a:pPr marL="285750" indent="-285750">
              <a:buFont typeface="Arial" panose="020B0604020202020204" pitchFamily="34" charset="0"/>
              <a:buChar char="•"/>
            </a:pPr>
            <a:r>
              <a:rPr lang="en-GB" dirty="0"/>
              <a:t>Speak out to a trusted adult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 safe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Get help when they need it</a:t>
            </a:r>
          </a:p>
        </p:txBody>
      </p:sp>
      <p:sp>
        <p:nvSpPr>
          <p:cNvPr id="7" name="Rectangle 6"/>
          <p:cNvSpPr/>
          <p:nvPr/>
        </p:nvSpPr>
        <p:spPr>
          <a:xfrm>
            <a:off x="755648" y="2046579"/>
            <a:ext cx="7632701" cy="553998"/>
          </a:xfrm>
          <a:prstGeom prst="rect">
            <a:avLst/>
          </a:prstGeom>
        </p:spPr>
        <p:txBody>
          <a:bodyPr wrap="square" lIns="0" tIns="0" rIns="0" bIns="0">
            <a:spAutoFit/>
          </a:bodyPr>
          <a:lstStyle/>
          <a:p>
            <a:r>
              <a:rPr lang="en-GB" dirty="0"/>
              <a:t>All children have the same rights. The adults who care for you have a responsibility to make sure that your rights are respected.</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7774" r="4378"/>
          <a:stretch/>
        </p:blipFill>
        <p:spPr>
          <a:xfrm>
            <a:off x="755648" y="2855046"/>
            <a:ext cx="4273552" cy="3242370"/>
          </a:xfrm>
          <a:prstGeom prst="rect">
            <a:avLst/>
          </a:prstGeom>
        </p:spPr>
      </p:pic>
    </p:spTree>
    <p:extLst>
      <p:ext uri="{BB962C8B-B14F-4D97-AF65-F5344CB8AC3E}">
        <p14:creationId xmlns:p14="http://schemas.microsoft.com/office/powerpoint/2010/main" val="31480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fade">
                                      <p:cBhvr>
                                        <p:cTn id="11" dur="500"/>
                                        <p:tgtEl>
                                          <p:spTgt spid="8">
                                            <p:txEl>
                                              <p:pRg st="4" end="4"/>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55650" y="1934915"/>
            <a:ext cx="7632700" cy="2340641"/>
          </a:xfrm>
          <a:prstGeom prst="rect">
            <a:avLst/>
          </a:prstGeom>
          <a:noFill/>
        </p:spPr>
        <p:txBody>
          <a:bodyPr wrap="square" lIns="0" tIns="0" rIns="0" bIns="0" rtlCol="0">
            <a:spAutoFit/>
          </a:bodyPr>
          <a:lstStyle/>
          <a:p>
            <a:r>
              <a:rPr lang="en-GB" dirty="0"/>
              <a:t>Today, we've talked about the NSPCC online assembly we'll be watching soon.</a:t>
            </a:r>
          </a:p>
          <a:p>
            <a:endParaRPr lang="en-GB" dirty="0"/>
          </a:p>
          <a:p>
            <a:pPr lvl="0">
              <a:lnSpc>
                <a:spcPct val="115000"/>
              </a:lnSpc>
              <a:tabLst>
                <a:tab pos="717550" algn="l"/>
              </a:tabLst>
            </a:pPr>
            <a:r>
              <a:rPr lang="en-GB" dirty="0"/>
              <a:t>We’ve learnt about children’s rights and discussed ones we feel are most important to us.</a:t>
            </a:r>
          </a:p>
          <a:p>
            <a:pPr lvl="0">
              <a:lnSpc>
                <a:spcPct val="115000"/>
              </a:lnSpc>
              <a:tabLst>
                <a:tab pos="717550" algn="l"/>
              </a:tabLst>
            </a:pPr>
            <a:endParaRPr lang="en-GB" dirty="0"/>
          </a:p>
          <a:p>
            <a:r>
              <a:rPr lang="en-GB" dirty="0"/>
              <a:t>In the online assembly, we'll look more at these rights. You'll get to meet and find out more about Buddy too!</a:t>
            </a:r>
          </a:p>
        </p:txBody>
      </p:sp>
      <p:grpSp>
        <p:nvGrpSpPr>
          <p:cNvPr id="12" name="Group 11"/>
          <p:cNvGrpSpPr/>
          <p:nvPr/>
        </p:nvGrpSpPr>
        <p:grpSpPr>
          <a:xfrm>
            <a:off x="3368875" y="4506009"/>
            <a:ext cx="2424520" cy="1675983"/>
            <a:chOff x="1014595" y="2732829"/>
            <a:chExt cx="2424520" cy="1675983"/>
          </a:xfrm>
        </p:grpSpPr>
        <p:sp>
          <p:nvSpPr>
            <p:cNvPr id="23" name="Freeform: Shape 22"/>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1327095" y="3096507"/>
              <a:ext cx="1812616" cy="923330"/>
            </a:xfrm>
            <a:prstGeom prst="rect">
              <a:avLst/>
            </a:prstGeom>
            <a:noFill/>
          </p:spPr>
          <p:txBody>
            <a:bodyPr wrap="square" rtlCol="0">
              <a:spAutoFit/>
            </a:bodyPr>
            <a:lstStyle/>
            <a:p>
              <a:pPr algn="ctr"/>
              <a:r>
                <a:rPr lang="en-GB" dirty="0"/>
                <a:t>I have the right to </a:t>
              </a:r>
              <a:r>
                <a:rPr lang="en-GB" b="1" dirty="0">
                  <a:solidFill>
                    <a:srgbClr val="12A53E"/>
                  </a:solidFill>
                </a:rPr>
                <a:t>speak out and be heard</a:t>
              </a:r>
              <a:r>
                <a:rPr lang="en-GB" dirty="0"/>
                <a:t>. </a:t>
              </a:r>
            </a:p>
          </p:txBody>
        </p:sp>
      </p:grpSp>
      <p:sp>
        <p:nvSpPr>
          <p:cNvPr id="20" name="TextBox 19"/>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What Have We Learnt?</a:t>
            </a:r>
          </a:p>
        </p:txBody>
      </p:sp>
      <p:grpSp>
        <p:nvGrpSpPr>
          <p:cNvPr id="17" name="Group 16"/>
          <p:cNvGrpSpPr/>
          <p:nvPr/>
        </p:nvGrpSpPr>
        <p:grpSpPr>
          <a:xfrm>
            <a:off x="5963830" y="4506009"/>
            <a:ext cx="2424520" cy="1675983"/>
            <a:chOff x="1014595" y="2732829"/>
            <a:chExt cx="2424520" cy="1675983"/>
          </a:xfrm>
        </p:grpSpPr>
        <p:sp>
          <p:nvSpPr>
            <p:cNvPr id="18" name="Freeform: Shape 17"/>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1327095" y="3096507"/>
              <a:ext cx="1812616" cy="923330"/>
            </a:xfrm>
            <a:prstGeom prst="rect">
              <a:avLst/>
            </a:prstGeom>
            <a:noFill/>
          </p:spPr>
          <p:txBody>
            <a:bodyPr wrap="square" rtlCol="0">
              <a:spAutoFit/>
            </a:bodyPr>
            <a:lstStyle/>
            <a:p>
              <a:pPr algn="ctr"/>
              <a:r>
                <a:rPr lang="en-GB" dirty="0"/>
                <a:t>I have the right to </a:t>
              </a:r>
              <a:r>
                <a:rPr lang="en-GB" b="1" dirty="0">
                  <a:solidFill>
                    <a:srgbClr val="12A53E"/>
                  </a:solidFill>
                </a:rPr>
                <a:t>get help when I need it</a:t>
              </a:r>
              <a:r>
                <a:rPr lang="en-GB" dirty="0"/>
                <a:t>. </a:t>
              </a:r>
            </a:p>
          </p:txBody>
        </p:sp>
      </p:grpSp>
      <p:grpSp>
        <p:nvGrpSpPr>
          <p:cNvPr id="21" name="Group 20"/>
          <p:cNvGrpSpPr/>
          <p:nvPr/>
        </p:nvGrpSpPr>
        <p:grpSpPr>
          <a:xfrm>
            <a:off x="761453" y="4548787"/>
            <a:ext cx="2424520" cy="1675983"/>
            <a:chOff x="1014595" y="2732829"/>
            <a:chExt cx="2424520" cy="1675983"/>
          </a:xfrm>
        </p:grpSpPr>
        <p:sp>
          <p:nvSpPr>
            <p:cNvPr id="22" name="Freeform: Shape 21"/>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1320547" y="3247654"/>
              <a:ext cx="1812616" cy="646331"/>
            </a:xfrm>
            <a:prstGeom prst="rect">
              <a:avLst/>
            </a:prstGeom>
            <a:noFill/>
          </p:spPr>
          <p:txBody>
            <a:bodyPr wrap="square" rtlCol="0">
              <a:spAutoFit/>
            </a:bodyPr>
            <a:lstStyle/>
            <a:p>
              <a:pPr algn="ctr"/>
              <a:r>
                <a:rPr lang="en-GB" dirty="0"/>
                <a:t>I have the right to </a:t>
              </a:r>
              <a:r>
                <a:rPr lang="en-GB" b="1" dirty="0">
                  <a:solidFill>
                    <a:srgbClr val="12A53E"/>
                  </a:solidFill>
                </a:rPr>
                <a:t>be safe</a:t>
              </a:r>
              <a:r>
                <a:rPr lang="en-GB" dirty="0"/>
                <a:t>. </a:t>
              </a:r>
            </a:p>
          </p:txBody>
        </p:sp>
      </p:grpSp>
    </p:spTree>
    <p:extLst>
      <p:ext uri="{BB962C8B-B14F-4D97-AF65-F5344CB8AC3E}">
        <p14:creationId xmlns:p14="http://schemas.microsoft.com/office/powerpoint/2010/main" val="17196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NSPCC Hyperlink">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12A53E"/>
      </a:hlink>
      <a:folHlink>
        <a:srgbClr val="B1DDDE"/>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2695</TotalTime>
  <Words>520</Words>
  <Application>Microsoft Office PowerPoint</Application>
  <PresentationFormat>On-screen Show (4:3)</PresentationFormat>
  <Paragraphs>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Roboto</vt:lpstr>
      <vt:lpstr>NSPCC</vt: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Joshua Monteith</dc:creator>
  <cp:lastModifiedBy>Natasha Harrison</cp:lastModifiedBy>
  <cp:revision>85</cp:revision>
  <dcterms:created xsi:type="dcterms:W3CDTF">2020-07-08T09:20:59Z</dcterms:created>
  <dcterms:modified xsi:type="dcterms:W3CDTF">2022-12-19T14:12:23Z</dcterms:modified>
</cp:coreProperties>
</file>