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3" r:id="rId2"/>
  </p:sldMasterIdLst>
  <p:notesMasterIdLst>
    <p:notesMasterId r:id="rId24"/>
  </p:notesMasterIdLst>
  <p:sldIdLst>
    <p:sldId id="258" r:id="rId3"/>
    <p:sldId id="259" r:id="rId4"/>
    <p:sldId id="261" r:id="rId5"/>
    <p:sldId id="274" r:id="rId6"/>
    <p:sldId id="262" r:id="rId7"/>
    <p:sldId id="275" r:id="rId8"/>
    <p:sldId id="276" r:id="rId9"/>
    <p:sldId id="277" r:id="rId10"/>
    <p:sldId id="263" r:id="rId11"/>
    <p:sldId id="264" r:id="rId12"/>
    <p:sldId id="265" r:id="rId13"/>
    <p:sldId id="266" r:id="rId14"/>
    <p:sldId id="267" r:id="rId15"/>
    <p:sldId id="268" r:id="rId16"/>
    <p:sldId id="278" r:id="rId17"/>
    <p:sldId id="271" r:id="rId18"/>
    <p:sldId id="270" r:id="rId19"/>
    <p:sldId id="272" r:id="rId20"/>
    <p:sldId id="273" r:id="rId21"/>
    <p:sldId id="279" r:id="rId22"/>
    <p:sldId id="269" r:id="rId23"/>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5" autoAdjust="0"/>
    <p:restoredTop sz="94660"/>
  </p:normalViewPr>
  <p:slideViewPr>
    <p:cSldViewPr snapToGrid="0">
      <p:cViewPr varScale="1">
        <p:scale>
          <a:sx n="86" d="100"/>
          <a:sy n="86" d="100"/>
        </p:scale>
        <p:origin x="33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D80051-9645-4BFE-81BA-196C0B346506}" type="datetimeFigureOut">
              <a:t>9/21/2022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A18AB3-C030-4967-90B4-47AB4D3F5895}" type="slidenum">
              <a:t>‹#›</a:t>
            </a:fld>
            <a:endParaRPr lang="en-GB"/>
          </a:p>
        </p:txBody>
      </p:sp>
    </p:spTree>
    <p:extLst>
      <p:ext uri="{BB962C8B-B14F-4D97-AF65-F5344CB8AC3E}">
        <p14:creationId xmlns:p14="http://schemas.microsoft.com/office/powerpoint/2010/main" val="1117894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3982216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2870598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3484863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27129715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1921907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33837240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41835596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4838132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25218252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56652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33418722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39024282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1233767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1149261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154379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30301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2052246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3061113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2219124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Google Shape;7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Record</a:t>
            </a:r>
            <a:endParaRPr/>
          </a:p>
        </p:txBody>
      </p:sp>
    </p:spTree>
    <p:extLst>
      <p:ext uri="{BB962C8B-B14F-4D97-AF65-F5344CB8AC3E}">
        <p14:creationId xmlns:p14="http://schemas.microsoft.com/office/powerpoint/2010/main" val="809954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3"/>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275817377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1414695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8"/>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331696439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5" y="2160590"/>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69" y="2160590"/>
            <a:ext cx="4184035"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9/21/2022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143247466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6" y="2160983"/>
            <a:ext cx="4185623" cy="576263"/>
          </a:xfrm>
        </p:spPr>
        <p:txBody>
          <a:bodyPr anchor="b">
            <a:noAutofit/>
          </a:bodyPr>
          <a:lstStyle>
            <a:lvl1pPr marL="0" indent="0">
              <a:buNone/>
              <a:defRPr sz="24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6" y="2737246"/>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9" cy="576263"/>
          </a:xfrm>
        </p:spPr>
        <p:txBody>
          <a:bodyPr anchor="b">
            <a:noAutofit/>
          </a:bodyPr>
          <a:lstStyle>
            <a:lvl1pPr marL="0" indent="0">
              <a:buNone/>
              <a:defRPr sz="2400" b="0"/>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5" y="2737246"/>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1233766236"/>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2662057964"/>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34213029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1498604"/>
            <a:ext cx="3854528" cy="1278467"/>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2"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5" y="2777070"/>
            <a:ext cx="3854528" cy="2584449"/>
          </a:xfrm>
        </p:spPr>
        <p:txBody>
          <a:bodyPr>
            <a:normAutofit/>
          </a:bodyPr>
          <a:lstStyle>
            <a:lvl1pPr marL="0" indent="0">
              <a:buNone/>
              <a:defRPr sz="1400"/>
            </a:lvl1pPr>
            <a:lvl2pPr marL="457051" indent="0">
              <a:buNone/>
              <a:defRPr sz="1400"/>
            </a:lvl2pPr>
            <a:lvl3pPr marL="914104" indent="0">
              <a:buNone/>
              <a:defRPr sz="1200"/>
            </a:lvl3pPr>
            <a:lvl4pPr marL="1371155" indent="0">
              <a:buNone/>
              <a:defRPr sz="1000"/>
            </a:lvl4pPr>
            <a:lvl5pPr marL="1828205" indent="0">
              <a:buNone/>
              <a:defRPr sz="1000"/>
            </a:lvl5pPr>
            <a:lvl6pPr marL="2285258" indent="0">
              <a:buNone/>
              <a:defRPr sz="1000"/>
            </a:lvl6pPr>
            <a:lvl7pPr marL="2742309" indent="0">
              <a:buNone/>
              <a:defRPr sz="1000"/>
            </a:lvl7pPr>
            <a:lvl8pPr marL="3199360" indent="0">
              <a:buNone/>
              <a:defRPr sz="1000"/>
            </a:lvl8pPr>
            <a:lvl9pPr marL="3656411"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9/21/2022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2209798198"/>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4800600"/>
            <a:ext cx="8596667" cy="566739"/>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5" y="609601"/>
            <a:ext cx="8596668" cy="3845719"/>
          </a:xfrm>
        </p:spPr>
        <p:txBody>
          <a:bodyPr anchor="t">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5" y="5367339"/>
            <a:ext cx="8596667" cy="674024"/>
          </a:xfrm>
        </p:spPr>
        <p:txBody>
          <a:bodyPr>
            <a:normAutofit/>
          </a:bodyPr>
          <a:lstStyle>
            <a:lvl1pPr marL="0" indent="0">
              <a:buNone/>
              <a:defRPr sz="12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
        <p:nvSpPr>
          <p:cNvPr id="5" name="Date Placeholder 4"/>
          <p:cNvSpPr>
            <a:spLocks noGrp="1"/>
          </p:cNvSpPr>
          <p:nvPr>
            <p:ph type="dt" sz="half" idx="10"/>
          </p:nvPr>
        </p:nvSpPr>
        <p:spPr/>
        <p:txBody>
          <a:bodyPr/>
          <a:lstStyle/>
          <a:p>
            <a:fld id="{B61BEF0D-F0BB-DE4B-95CE-6DB70DBA9567}" type="datetimeFigureOut">
              <a:rPr lang="en-US" smtClean="0"/>
              <a:pPr/>
              <a:t>9/21/2022</a:t>
            </a:fld>
            <a:endParaRPr lang="en-US" dirty="0"/>
          </a:p>
        </p:txBody>
      </p:sp>
    </p:spTree>
    <p:extLst>
      <p:ext uri="{BB962C8B-B14F-4D97-AF65-F5344CB8AC3E}">
        <p14:creationId xmlns:p14="http://schemas.microsoft.com/office/powerpoint/2010/main" val="2209573287"/>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3"/>
          </a:xfrm>
        </p:spPr>
        <p:txBody>
          <a:bodyPr anchor="ctr">
            <a:normAutofit/>
          </a:bodyP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4128891094"/>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3"/>
          </a:xfrm>
        </p:spPr>
        <p:txBody>
          <a:bodyPr anchor="ctr">
            <a:normAutofit/>
          </a:bodyP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
        <p:nvSpPr>
          <p:cNvPr id="24" name="TextBox 23"/>
          <p:cNvSpPr txBox="1"/>
          <p:nvPr/>
        </p:nvSpPr>
        <p:spPr>
          <a:xfrm>
            <a:off x="541871" y="790379"/>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87730053"/>
      </p:ext>
    </p:extLst>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9"/>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5"/>
          </a:xfrm>
        </p:spPr>
        <p:txBody>
          <a:bodyPr anchor="t">
            <a:normAutofit/>
          </a:bodyPr>
          <a:lstStyle>
            <a:lvl1pPr marL="0" indent="0" algn="l">
              <a:buNone/>
              <a:defRPr sz="1800">
                <a:solidFill>
                  <a:schemeClr val="tx1">
                    <a:lumMod val="75000"/>
                    <a:lumOff val="2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1547147986"/>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5"/>
          </a:xfrm>
        </p:spPr>
        <p:txBody>
          <a:bodyPr anchor="t">
            <a:normAutofit/>
          </a:bodyPr>
          <a:lstStyle>
            <a:lvl1pPr marL="0" indent="0" algn="l">
              <a:buNone/>
              <a:defRPr sz="18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
        <p:nvSpPr>
          <p:cNvPr id="24" name="TextBox 23"/>
          <p:cNvSpPr txBox="1"/>
          <p:nvPr/>
        </p:nvSpPr>
        <p:spPr>
          <a:xfrm>
            <a:off x="541871" y="790379"/>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81932433"/>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189" indent="0">
              <a:buFontTx/>
              <a:buNone/>
              <a:defRPr/>
            </a:lvl2pPr>
            <a:lvl3pPr marL="914377" indent="0">
              <a:buFontTx/>
              <a:buNone/>
              <a:defRPr/>
            </a:lvl3pPr>
            <a:lvl4pPr marL="1371566" indent="0">
              <a:buFontTx/>
              <a:buNone/>
              <a:defRPr/>
            </a:lvl4pPr>
            <a:lvl5pPr marL="182875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5"/>
          </a:xfrm>
        </p:spPr>
        <p:txBody>
          <a:bodyPr anchor="t">
            <a:normAutofit/>
          </a:bodyPr>
          <a:lstStyle>
            <a:lvl1pPr marL="0" indent="0" algn="l">
              <a:buNone/>
              <a:defRPr sz="1800">
                <a:solidFill>
                  <a:schemeClr val="tx1">
                    <a:lumMod val="50000"/>
                    <a:lumOff val="50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2823873971"/>
      </p:ext>
    </p:extLst>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2348783688"/>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4" y="609600"/>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1"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1456216815"/>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4"/>
        <p:cNvGrpSpPr/>
        <p:nvPr/>
      </p:nvGrpSpPr>
      <p:grpSpPr>
        <a:xfrm>
          <a:off x="0" y="0"/>
          <a:ext cx="0" cy="0"/>
          <a:chOff x="0" y="0"/>
          <a:chExt cx="0" cy="0"/>
        </a:xfrm>
      </p:grpSpPr>
      <p:sp>
        <p:nvSpPr>
          <p:cNvPr id="15" name="Google Shape;15;p21"/>
          <p:cNvSpPr txBox="1">
            <a:spLocks noGrp="1"/>
          </p:cNvSpPr>
          <p:nvPr>
            <p:ph type="title"/>
          </p:nvPr>
        </p:nvSpPr>
        <p:spPr>
          <a:xfrm>
            <a:off x="415600" y="2867800"/>
            <a:ext cx="11360800" cy="11224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4800"/>
            </a:lvl1pPr>
            <a:lvl2pPr lvl="1" algn="ctr">
              <a:lnSpc>
                <a:spcPct val="100000"/>
              </a:lnSpc>
              <a:spcBef>
                <a:spcPts val="0"/>
              </a:spcBef>
              <a:spcAft>
                <a:spcPts val="0"/>
              </a:spcAft>
              <a:buSzPts val="3600"/>
              <a:buNone/>
              <a:defRPr sz="4800"/>
            </a:lvl2pPr>
            <a:lvl3pPr lvl="2" algn="ctr">
              <a:lnSpc>
                <a:spcPct val="100000"/>
              </a:lnSpc>
              <a:spcBef>
                <a:spcPts val="0"/>
              </a:spcBef>
              <a:spcAft>
                <a:spcPts val="0"/>
              </a:spcAft>
              <a:buSzPts val="3600"/>
              <a:buNone/>
              <a:defRPr sz="4800"/>
            </a:lvl3pPr>
            <a:lvl4pPr lvl="3" algn="ctr">
              <a:lnSpc>
                <a:spcPct val="100000"/>
              </a:lnSpc>
              <a:spcBef>
                <a:spcPts val="0"/>
              </a:spcBef>
              <a:spcAft>
                <a:spcPts val="0"/>
              </a:spcAft>
              <a:buSzPts val="3600"/>
              <a:buNone/>
              <a:defRPr sz="4800"/>
            </a:lvl4pPr>
            <a:lvl5pPr lvl="4" algn="ctr">
              <a:lnSpc>
                <a:spcPct val="100000"/>
              </a:lnSpc>
              <a:spcBef>
                <a:spcPts val="0"/>
              </a:spcBef>
              <a:spcAft>
                <a:spcPts val="0"/>
              </a:spcAft>
              <a:buSzPts val="3600"/>
              <a:buNone/>
              <a:defRPr sz="4800"/>
            </a:lvl5pPr>
            <a:lvl6pPr lvl="5" algn="ctr">
              <a:lnSpc>
                <a:spcPct val="100000"/>
              </a:lnSpc>
              <a:spcBef>
                <a:spcPts val="0"/>
              </a:spcBef>
              <a:spcAft>
                <a:spcPts val="0"/>
              </a:spcAft>
              <a:buSzPts val="3600"/>
              <a:buNone/>
              <a:defRPr sz="4800"/>
            </a:lvl6pPr>
            <a:lvl7pPr lvl="6" algn="ctr">
              <a:lnSpc>
                <a:spcPct val="100000"/>
              </a:lnSpc>
              <a:spcBef>
                <a:spcPts val="0"/>
              </a:spcBef>
              <a:spcAft>
                <a:spcPts val="0"/>
              </a:spcAft>
              <a:buSzPts val="3600"/>
              <a:buNone/>
              <a:defRPr sz="4800"/>
            </a:lvl7pPr>
            <a:lvl8pPr lvl="7" algn="ctr">
              <a:lnSpc>
                <a:spcPct val="100000"/>
              </a:lnSpc>
              <a:spcBef>
                <a:spcPts val="0"/>
              </a:spcBef>
              <a:spcAft>
                <a:spcPts val="0"/>
              </a:spcAft>
              <a:buSzPts val="3600"/>
              <a:buNone/>
              <a:defRPr sz="4800"/>
            </a:lvl8pPr>
            <a:lvl9pPr lvl="8" algn="ctr">
              <a:lnSpc>
                <a:spcPct val="100000"/>
              </a:lnSpc>
              <a:spcBef>
                <a:spcPts val="0"/>
              </a:spcBef>
              <a:spcAft>
                <a:spcPts val="0"/>
              </a:spcAft>
              <a:buSzPts val="3600"/>
              <a:buNone/>
              <a:defRPr sz="4800"/>
            </a:lvl9pPr>
          </a:lstStyle>
          <a:p>
            <a:endParaRPr/>
          </a:p>
        </p:txBody>
      </p:sp>
      <p:sp>
        <p:nvSpPr>
          <p:cNvPr id="16" name="Google Shape;16;p21"/>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extLst>
      <p:ext uri="{BB962C8B-B14F-4D97-AF65-F5344CB8AC3E}">
        <p14:creationId xmlns:p14="http://schemas.microsoft.com/office/powerpoint/2010/main" val="7460512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5"/>
        <p:cNvGrpSpPr/>
        <p:nvPr/>
      </p:nvGrpSpPr>
      <p:grpSpPr>
        <a:xfrm>
          <a:off x="0" y="0"/>
          <a:ext cx="0" cy="0"/>
          <a:chOff x="0" y="0"/>
          <a:chExt cx="0" cy="0"/>
        </a:xfrm>
      </p:grpSpPr>
      <p:sp>
        <p:nvSpPr>
          <p:cNvPr id="26" name="Google Shape;26;p25"/>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25"/>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rm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0"/>
              </a:spcBef>
              <a:spcAft>
                <a:spcPts val="0"/>
              </a:spcAft>
              <a:buSzPts val="1400"/>
              <a:buChar char="○"/>
              <a:defRPr/>
            </a:lvl2pPr>
            <a:lvl3pPr marL="1828754" lvl="2" indent="-423323" algn="l">
              <a:lnSpc>
                <a:spcPct val="115000"/>
              </a:lnSpc>
              <a:spcBef>
                <a:spcPts val="0"/>
              </a:spcBef>
              <a:spcAft>
                <a:spcPts val="0"/>
              </a:spcAft>
              <a:buSzPts val="1400"/>
              <a:buChar char="■"/>
              <a:defRPr/>
            </a:lvl3pPr>
            <a:lvl4pPr marL="2438339" lvl="3" indent="-423323" algn="l">
              <a:lnSpc>
                <a:spcPct val="115000"/>
              </a:lnSpc>
              <a:spcBef>
                <a:spcPts val="0"/>
              </a:spcBef>
              <a:spcAft>
                <a:spcPts val="0"/>
              </a:spcAft>
              <a:buSzPts val="1400"/>
              <a:buChar char="●"/>
              <a:defRPr/>
            </a:lvl4pPr>
            <a:lvl5pPr marL="3047924" lvl="4" indent="-423323" algn="l">
              <a:lnSpc>
                <a:spcPct val="115000"/>
              </a:lnSpc>
              <a:spcBef>
                <a:spcPts val="0"/>
              </a:spcBef>
              <a:spcAft>
                <a:spcPts val="0"/>
              </a:spcAft>
              <a:buSzPts val="1400"/>
              <a:buChar char="○"/>
              <a:defRPr/>
            </a:lvl5pPr>
            <a:lvl6pPr marL="3657509" lvl="5" indent="-423323" algn="l">
              <a:lnSpc>
                <a:spcPct val="115000"/>
              </a:lnSpc>
              <a:spcBef>
                <a:spcPts val="0"/>
              </a:spcBef>
              <a:spcAft>
                <a:spcPts val="0"/>
              </a:spcAft>
              <a:buSzPts val="1400"/>
              <a:buChar char="■"/>
              <a:defRPr/>
            </a:lvl6pPr>
            <a:lvl7pPr marL="4267093" lvl="6" indent="-423323" algn="l">
              <a:lnSpc>
                <a:spcPct val="115000"/>
              </a:lnSpc>
              <a:spcBef>
                <a:spcPts val="0"/>
              </a:spcBef>
              <a:spcAft>
                <a:spcPts val="0"/>
              </a:spcAft>
              <a:buSzPts val="1400"/>
              <a:buChar char="●"/>
              <a:defRPr/>
            </a:lvl7pPr>
            <a:lvl8pPr marL="4876678" lvl="7" indent="-423323" algn="l">
              <a:lnSpc>
                <a:spcPct val="115000"/>
              </a:lnSpc>
              <a:spcBef>
                <a:spcPts val="0"/>
              </a:spcBef>
              <a:spcAft>
                <a:spcPts val="0"/>
              </a:spcAft>
              <a:buSzPts val="1400"/>
              <a:buChar char="○"/>
              <a:defRPr/>
            </a:lvl8pPr>
            <a:lvl9pPr marL="5486263" lvl="8" indent="-423323" algn="l">
              <a:lnSpc>
                <a:spcPct val="115000"/>
              </a:lnSpc>
              <a:spcBef>
                <a:spcPts val="0"/>
              </a:spcBef>
              <a:spcAft>
                <a:spcPts val="0"/>
              </a:spcAft>
              <a:buSzPts val="1400"/>
              <a:buChar char="■"/>
              <a:defRPr/>
            </a:lvl9pPr>
          </a:lstStyle>
          <a:p>
            <a:endParaRPr/>
          </a:p>
        </p:txBody>
      </p:sp>
      <p:sp>
        <p:nvSpPr>
          <p:cNvPr id="28" name="Google Shape;28;p25"/>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pPr marL="0" lvl="0" indent="0" algn="r" rtl="0">
                <a:spcBef>
                  <a:spcPts val="0"/>
                </a:spcBef>
                <a:spcAft>
                  <a:spcPts val="0"/>
                </a:spcAft>
                <a:buNone/>
              </a:pPr>
              <a:t>‹#›</a:t>
            </a:fld>
            <a:endParaRPr/>
          </a:p>
        </p:txBody>
      </p:sp>
    </p:spTree>
    <p:extLst>
      <p:ext uri="{BB962C8B-B14F-4D97-AF65-F5344CB8AC3E}">
        <p14:creationId xmlns:p14="http://schemas.microsoft.com/office/powerpoint/2010/main" val="949365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21/09/2022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wo columns of text">
  <p:cSld name="Two columns of text">
    <p:spTree>
      <p:nvGrpSpPr>
        <p:cNvPr id="1" name="Shape 58"/>
        <p:cNvGrpSpPr/>
        <p:nvPr/>
      </p:nvGrpSpPr>
      <p:grpSpPr>
        <a:xfrm>
          <a:off x="0" y="0"/>
          <a:ext cx="0" cy="0"/>
          <a:chOff x="0" y="0"/>
          <a:chExt cx="0" cy="0"/>
        </a:xfrm>
      </p:grpSpPr>
      <p:sp>
        <p:nvSpPr>
          <p:cNvPr id="59" name="Google Shape;59;gec5bb89a78_0_119"/>
          <p:cNvSpPr txBox="1">
            <a:spLocks noGrp="1"/>
          </p:cNvSpPr>
          <p:nvPr>
            <p:ph type="body" idx="1"/>
          </p:nvPr>
        </p:nvSpPr>
        <p:spPr>
          <a:xfrm>
            <a:off x="838200" y="1"/>
            <a:ext cx="4302000" cy="345600"/>
          </a:xfrm>
          <a:prstGeom prst="rect">
            <a:avLst/>
          </a:prstGeom>
          <a:noFill/>
          <a:ln>
            <a:noFill/>
          </a:ln>
        </p:spPr>
        <p:txBody>
          <a:bodyPr spcFirstLastPara="1" wrap="square" lIns="0" tIns="0" rIns="0" bIns="0" anchor="ctr" anchorCtr="0">
            <a:normAutofit/>
          </a:bodyPr>
          <a:lstStyle>
            <a:lvl1pPr marL="609585" lvl="0" indent="-304792" algn="l" rtl="0">
              <a:lnSpc>
                <a:spcPct val="90000"/>
              </a:lnSpc>
              <a:spcBef>
                <a:spcPts val="1067"/>
              </a:spcBef>
              <a:spcAft>
                <a:spcPts val="0"/>
              </a:spcAft>
              <a:buSzPts val="800"/>
              <a:buFont typeface="Verdana"/>
              <a:buNone/>
              <a:defRPr sz="1067" b="1">
                <a:solidFill>
                  <a:schemeClr val="lt1"/>
                </a:solidFill>
              </a:defRPr>
            </a:lvl1pPr>
            <a:lvl2pPr marL="1219170" lvl="1" indent="-304792" algn="l" rtl="0">
              <a:lnSpc>
                <a:spcPct val="90000"/>
              </a:lnSpc>
              <a:spcBef>
                <a:spcPts val="533"/>
              </a:spcBef>
              <a:spcAft>
                <a:spcPts val="0"/>
              </a:spcAft>
              <a:buSzPts val="1800"/>
              <a:buFont typeface="Verdana"/>
              <a:buNone/>
              <a:defRPr/>
            </a:lvl2pPr>
            <a:lvl3pPr marL="1828754" lvl="2" indent="-304792" algn="l" rtl="0">
              <a:lnSpc>
                <a:spcPct val="90000"/>
              </a:lnSpc>
              <a:spcBef>
                <a:spcPts val="533"/>
              </a:spcBef>
              <a:spcAft>
                <a:spcPts val="0"/>
              </a:spcAft>
              <a:buSzPts val="1500"/>
              <a:buFont typeface="Verdana"/>
              <a:buNone/>
              <a:defRPr/>
            </a:lvl3pPr>
            <a:lvl4pPr marL="2438339" lvl="3" indent="-304792" algn="l" rtl="0">
              <a:lnSpc>
                <a:spcPct val="90000"/>
              </a:lnSpc>
              <a:spcBef>
                <a:spcPts val="533"/>
              </a:spcBef>
              <a:spcAft>
                <a:spcPts val="0"/>
              </a:spcAft>
              <a:buSzPts val="1400"/>
              <a:buFont typeface="Verdana"/>
              <a:buNone/>
              <a:defRPr/>
            </a:lvl4pPr>
            <a:lvl5pPr marL="3047924" lvl="4" indent="-304792" algn="l" rtl="0">
              <a:lnSpc>
                <a:spcPct val="90000"/>
              </a:lnSpc>
              <a:spcBef>
                <a:spcPts val="533"/>
              </a:spcBef>
              <a:spcAft>
                <a:spcPts val="0"/>
              </a:spcAft>
              <a:buSzPts val="1400"/>
              <a:buFont typeface="Verdana"/>
              <a:buNone/>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
        <p:nvSpPr>
          <p:cNvPr id="60" name="Google Shape;60;gec5bb89a78_0_119"/>
          <p:cNvSpPr txBox="1">
            <a:spLocks noGrp="1"/>
          </p:cNvSpPr>
          <p:nvPr>
            <p:ph type="title"/>
          </p:nvPr>
        </p:nvSpPr>
        <p:spPr>
          <a:xfrm>
            <a:off x="839788" y="708029"/>
            <a:ext cx="10515600" cy="1325600"/>
          </a:xfrm>
          <a:prstGeom prst="rect">
            <a:avLst/>
          </a:prstGeom>
          <a:noFill/>
          <a:ln>
            <a:noFill/>
          </a:ln>
        </p:spPr>
        <p:txBody>
          <a:bodyPr spcFirstLastPara="1" wrap="square" lIns="0" tIns="0" rIns="0" bIns="0" anchor="ctr" anchorCtr="0">
            <a:normAutofit/>
          </a:bodyPr>
          <a:lstStyle>
            <a:lvl1pPr lvl="0" algn="l" rtl="0">
              <a:lnSpc>
                <a:spcPct val="90000"/>
              </a:lnSpc>
              <a:spcBef>
                <a:spcPts val="0"/>
              </a:spcBef>
              <a:spcAft>
                <a:spcPts val="0"/>
              </a:spcAft>
              <a:buClr>
                <a:srgbClr val="4B26F4"/>
              </a:buClr>
              <a:buSzPts val="2700"/>
              <a:buFont typeface="Verdana"/>
              <a:buNone/>
              <a:defRPr sz="3600" b="1" i="0">
                <a:solidFill>
                  <a:srgbClr val="4B26F4"/>
                </a:solidFill>
                <a:latin typeface="Verdana"/>
                <a:ea typeface="Verdana"/>
                <a:cs typeface="Verdana"/>
                <a:sym typeface="Verdana"/>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61" name="Google Shape;61;gec5bb89a78_0_119"/>
          <p:cNvSpPr txBox="1">
            <a:spLocks noGrp="1"/>
          </p:cNvSpPr>
          <p:nvPr>
            <p:ph type="body" idx="2"/>
          </p:nvPr>
        </p:nvSpPr>
        <p:spPr>
          <a:xfrm>
            <a:off x="839788" y="2024067"/>
            <a:ext cx="5158000" cy="824000"/>
          </a:xfrm>
          <a:prstGeom prst="rect">
            <a:avLst/>
          </a:prstGeom>
          <a:noFill/>
          <a:ln>
            <a:noFill/>
          </a:ln>
        </p:spPr>
        <p:txBody>
          <a:bodyPr spcFirstLastPara="1" wrap="square" lIns="0" tIns="0" rIns="0" bIns="0" anchor="b" anchorCtr="0">
            <a:normAutofit/>
          </a:bodyPr>
          <a:lstStyle>
            <a:lvl1pPr marL="609585" lvl="0" indent="-304792" algn="l" rtl="0">
              <a:lnSpc>
                <a:spcPct val="90000"/>
              </a:lnSpc>
              <a:spcBef>
                <a:spcPts val="1067"/>
              </a:spcBef>
              <a:spcAft>
                <a:spcPts val="0"/>
              </a:spcAft>
              <a:buSzPts val="1800"/>
              <a:buNone/>
              <a:defRPr sz="2400" b="0" i="0">
                <a:solidFill>
                  <a:srgbClr val="4B26F4"/>
                </a:solidFill>
                <a:latin typeface="Verdana"/>
                <a:ea typeface="Verdana"/>
                <a:cs typeface="Verdana"/>
                <a:sym typeface="Verdana"/>
              </a:defRPr>
            </a:lvl1pPr>
            <a:lvl2pPr marL="1219170" lvl="1" indent="-304792" algn="l" rtl="0">
              <a:lnSpc>
                <a:spcPct val="90000"/>
              </a:lnSpc>
              <a:spcBef>
                <a:spcPts val="533"/>
              </a:spcBef>
              <a:spcAft>
                <a:spcPts val="0"/>
              </a:spcAft>
              <a:buSzPts val="1500"/>
              <a:buNone/>
              <a:defRPr sz="2000" b="1"/>
            </a:lvl2pPr>
            <a:lvl3pPr marL="1828754" lvl="2" indent="-304792" algn="l" rtl="0">
              <a:lnSpc>
                <a:spcPct val="90000"/>
              </a:lnSpc>
              <a:spcBef>
                <a:spcPts val="533"/>
              </a:spcBef>
              <a:spcAft>
                <a:spcPts val="0"/>
              </a:spcAft>
              <a:buSzPts val="1400"/>
              <a:buNone/>
              <a:defRPr sz="1867" b="1"/>
            </a:lvl3pPr>
            <a:lvl4pPr marL="2438339" lvl="3" indent="-304792" algn="l" rtl="0">
              <a:lnSpc>
                <a:spcPct val="90000"/>
              </a:lnSpc>
              <a:spcBef>
                <a:spcPts val="533"/>
              </a:spcBef>
              <a:spcAft>
                <a:spcPts val="0"/>
              </a:spcAft>
              <a:buSzPts val="1200"/>
              <a:buNone/>
              <a:defRPr sz="1600" b="1"/>
            </a:lvl4pPr>
            <a:lvl5pPr marL="3047924" lvl="4" indent="-304792" algn="l" rtl="0">
              <a:lnSpc>
                <a:spcPct val="90000"/>
              </a:lnSpc>
              <a:spcBef>
                <a:spcPts val="533"/>
              </a:spcBef>
              <a:spcAft>
                <a:spcPts val="0"/>
              </a:spcAft>
              <a:buSzPts val="1200"/>
              <a:buNone/>
              <a:defRPr sz="1600" b="1"/>
            </a:lvl5pPr>
            <a:lvl6pPr marL="3657509" lvl="5" indent="-304792" algn="l" rtl="0">
              <a:lnSpc>
                <a:spcPct val="90000"/>
              </a:lnSpc>
              <a:spcBef>
                <a:spcPts val="533"/>
              </a:spcBef>
              <a:spcAft>
                <a:spcPts val="0"/>
              </a:spcAft>
              <a:buClr>
                <a:schemeClr val="dk1"/>
              </a:buClr>
              <a:buSzPts val="1200"/>
              <a:buNone/>
              <a:defRPr sz="1600" b="1"/>
            </a:lvl6pPr>
            <a:lvl7pPr marL="4267093" lvl="6" indent="-304792" algn="l" rtl="0">
              <a:lnSpc>
                <a:spcPct val="90000"/>
              </a:lnSpc>
              <a:spcBef>
                <a:spcPts val="533"/>
              </a:spcBef>
              <a:spcAft>
                <a:spcPts val="0"/>
              </a:spcAft>
              <a:buClr>
                <a:schemeClr val="dk1"/>
              </a:buClr>
              <a:buSzPts val="1200"/>
              <a:buNone/>
              <a:defRPr sz="1600" b="1"/>
            </a:lvl7pPr>
            <a:lvl8pPr marL="4876678" lvl="7" indent="-304792" algn="l" rtl="0">
              <a:lnSpc>
                <a:spcPct val="90000"/>
              </a:lnSpc>
              <a:spcBef>
                <a:spcPts val="533"/>
              </a:spcBef>
              <a:spcAft>
                <a:spcPts val="0"/>
              </a:spcAft>
              <a:buClr>
                <a:schemeClr val="dk1"/>
              </a:buClr>
              <a:buSzPts val="1200"/>
              <a:buNone/>
              <a:defRPr sz="1600" b="1"/>
            </a:lvl8pPr>
            <a:lvl9pPr marL="5486263" lvl="8" indent="-304792" algn="l" rtl="0">
              <a:lnSpc>
                <a:spcPct val="90000"/>
              </a:lnSpc>
              <a:spcBef>
                <a:spcPts val="533"/>
              </a:spcBef>
              <a:spcAft>
                <a:spcPts val="0"/>
              </a:spcAft>
              <a:buClr>
                <a:schemeClr val="dk1"/>
              </a:buClr>
              <a:buSzPts val="1200"/>
              <a:buNone/>
              <a:defRPr sz="1600" b="1"/>
            </a:lvl9pPr>
          </a:lstStyle>
          <a:p>
            <a:endParaRPr/>
          </a:p>
        </p:txBody>
      </p:sp>
      <p:sp>
        <p:nvSpPr>
          <p:cNvPr id="62" name="Google Shape;62;gec5bb89a78_0_119"/>
          <p:cNvSpPr txBox="1">
            <a:spLocks noGrp="1"/>
          </p:cNvSpPr>
          <p:nvPr>
            <p:ph type="body" idx="3"/>
          </p:nvPr>
        </p:nvSpPr>
        <p:spPr>
          <a:xfrm>
            <a:off x="839788" y="2847979"/>
            <a:ext cx="5158000" cy="747600"/>
          </a:xfrm>
          <a:prstGeom prst="rect">
            <a:avLst/>
          </a:prstGeom>
          <a:noFill/>
          <a:ln>
            <a:noFill/>
          </a:ln>
        </p:spPr>
        <p:txBody>
          <a:bodyPr spcFirstLastPara="1" wrap="square" lIns="0" tIns="0" rIns="0" bIns="0" anchor="t" anchorCtr="0">
            <a:normAutofit/>
          </a:bodyPr>
          <a:lstStyle>
            <a:lvl1pPr marL="609585" lvl="0" indent="-304792" algn="l" rtl="0">
              <a:lnSpc>
                <a:spcPct val="90000"/>
              </a:lnSpc>
              <a:spcBef>
                <a:spcPts val="1067"/>
              </a:spcBef>
              <a:spcAft>
                <a:spcPts val="0"/>
              </a:spcAft>
              <a:buClr>
                <a:srgbClr val="4B26F4"/>
              </a:buClr>
              <a:buSzPts val="1400"/>
              <a:buNone/>
              <a:defRPr sz="1867" b="0" i="0">
                <a:latin typeface="Verdana"/>
                <a:ea typeface="Verdana"/>
                <a:cs typeface="Verdana"/>
                <a:sym typeface="Verdana"/>
              </a:defRPr>
            </a:lvl1pPr>
            <a:lvl2pPr marL="1219170" lvl="1" indent="-423323" algn="l" rtl="0">
              <a:lnSpc>
                <a:spcPct val="90000"/>
              </a:lnSpc>
              <a:spcBef>
                <a:spcPts val="533"/>
              </a:spcBef>
              <a:spcAft>
                <a:spcPts val="0"/>
              </a:spcAft>
              <a:buClr>
                <a:srgbClr val="4B26F4"/>
              </a:buClr>
              <a:buSzPts val="1400"/>
              <a:buChar char="•"/>
              <a:defRPr sz="1867" b="0" i="0">
                <a:latin typeface="Verdana"/>
                <a:ea typeface="Verdana"/>
                <a:cs typeface="Verdana"/>
                <a:sym typeface="Verdana"/>
              </a:defRPr>
            </a:lvl2pPr>
            <a:lvl3pPr marL="1828754" lvl="2" indent="-431789" algn="l" rtl="0">
              <a:lnSpc>
                <a:spcPct val="90000"/>
              </a:lnSpc>
              <a:spcBef>
                <a:spcPts val="533"/>
              </a:spcBef>
              <a:spcAft>
                <a:spcPts val="0"/>
              </a:spcAft>
              <a:buClr>
                <a:srgbClr val="4B26F4"/>
              </a:buClr>
              <a:buSzPts val="1500"/>
              <a:buChar char="•"/>
              <a:defRPr b="0" i="0">
                <a:latin typeface="Verdana"/>
                <a:ea typeface="Verdana"/>
                <a:cs typeface="Verdana"/>
                <a:sym typeface="Verdana"/>
              </a:defRPr>
            </a:lvl3pPr>
            <a:lvl4pPr marL="2438339" lvl="3" indent="-304792" algn="l" rtl="0">
              <a:lnSpc>
                <a:spcPct val="90000"/>
              </a:lnSpc>
              <a:spcBef>
                <a:spcPts val="533"/>
              </a:spcBef>
              <a:spcAft>
                <a:spcPts val="0"/>
              </a:spcAft>
              <a:buClr>
                <a:srgbClr val="4B26F4"/>
              </a:buClr>
              <a:buSzPts val="1400"/>
              <a:buNone/>
              <a:defRPr b="0" i="0">
                <a:latin typeface="Verdana"/>
                <a:ea typeface="Verdana"/>
                <a:cs typeface="Verdana"/>
                <a:sym typeface="Verdana"/>
              </a:defRPr>
            </a:lvl4pPr>
            <a:lvl5pPr marL="3047924" lvl="4" indent="-423323" algn="l" rtl="0">
              <a:lnSpc>
                <a:spcPct val="90000"/>
              </a:lnSpc>
              <a:spcBef>
                <a:spcPts val="533"/>
              </a:spcBef>
              <a:spcAft>
                <a:spcPts val="0"/>
              </a:spcAft>
              <a:buClr>
                <a:srgbClr val="4B26F4"/>
              </a:buClr>
              <a:buSzPts val="1400"/>
              <a:buChar char="•"/>
              <a:defRPr b="0" i="0">
                <a:latin typeface="Verdana"/>
                <a:ea typeface="Verdana"/>
                <a:cs typeface="Verdana"/>
                <a:sym typeface="Verdana"/>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
        <p:nvSpPr>
          <p:cNvPr id="63" name="Google Shape;63;gec5bb89a78_0_119"/>
          <p:cNvSpPr txBox="1">
            <a:spLocks noGrp="1"/>
          </p:cNvSpPr>
          <p:nvPr>
            <p:ph type="body" idx="4"/>
          </p:nvPr>
        </p:nvSpPr>
        <p:spPr>
          <a:xfrm>
            <a:off x="6172200" y="2024067"/>
            <a:ext cx="5183200" cy="824000"/>
          </a:xfrm>
          <a:prstGeom prst="rect">
            <a:avLst/>
          </a:prstGeom>
          <a:noFill/>
          <a:ln>
            <a:noFill/>
          </a:ln>
        </p:spPr>
        <p:txBody>
          <a:bodyPr spcFirstLastPara="1" wrap="square" lIns="0" tIns="0" rIns="0" bIns="0" anchor="b" anchorCtr="0">
            <a:normAutofit/>
          </a:bodyPr>
          <a:lstStyle>
            <a:lvl1pPr marL="609585" lvl="0" indent="-304792" algn="l" rtl="0">
              <a:lnSpc>
                <a:spcPct val="90000"/>
              </a:lnSpc>
              <a:spcBef>
                <a:spcPts val="1067"/>
              </a:spcBef>
              <a:spcAft>
                <a:spcPts val="0"/>
              </a:spcAft>
              <a:buSzPts val="1800"/>
              <a:buNone/>
              <a:defRPr sz="2400" b="0" i="0">
                <a:solidFill>
                  <a:srgbClr val="4B26F4"/>
                </a:solidFill>
                <a:latin typeface="Verdana"/>
                <a:ea typeface="Verdana"/>
                <a:cs typeface="Verdana"/>
                <a:sym typeface="Verdana"/>
              </a:defRPr>
            </a:lvl1pPr>
            <a:lvl2pPr marL="1219170" lvl="1" indent="-304792" algn="l" rtl="0">
              <a:lnSpc>
                <a:spcPct val="90000"/>
              </a:lnSpc>
              <a:spcBef>
                <a:spcPts val="533"/>
              </a:spcBef>
              <a:spcAft>
                <a:spcPts val="0"/>
              </a:spcAft>
              <a:buSzPts val="1500"/>
              <a:buNone/>
              <a:defRPr sz="2000" b="1"/>
            </a:lvl2pPr>
            <a:lvl3pPr marL="1828754" lvl="2" indent="-304792" algn="l" rtl="0">
              <a:lnSpc>
                <a:spcPct val="90000"/>
              </a:lnSpc>
              <a:spcBef>
                <a:spcPts val="533"/>
              </a:spcBef>
              <a:spcAft>
                <a:spcPts val="0"/>
              </a:spcAft>
              <a:buSzPts val="1400"/>
              <a:buNone/>
              <a:defRPr sz="1867" b="1"/>
            </a:lvl3pPr>
            <a:lvl4pPr marL="2438339" lvl="3" indent="-304792" algn="l" rtl="0">
              <a:lnSpc>
                <a:spcPct val="90000"/>
              </a:lnSpc>
              <a:spcBef>
                <a:spcPts val="533"/>
              </a:spcBef>
              <a:spcAft>
                <a:spcPts val="0"/>
              </a:spcAft>
              <a:buSzPts val="1200"/>
              <a:buNone/>
              <a:defRPr sz="1600" b="1"/>
            </a:lvl4pPr>
            <a:lvl5pPr marL="3047924" lvl="4" indent="-304792" algn="l" rtl="0">
              <a:lnSpc>
                <a:spcPct val="90000"/>
              </a:lnSpc>
              <a:spcBef>
                <a:spcPts val="533"/>
              </a:spcBef>
              <a:spcAft>
                <a:spcPts val="0"/>
              </a:spcAft>
              <a:buSzPts val="1200"/>
              <a:buNone/>
              <a:defRPr sz="1600" b="1"/>
            </a:lvl5pPr>
            <a:lvl6pPr marL="3657509" lvl="5" indent="-304792" algn="l" rtl="0">
              <a:lnSpc>
                <a:spcPct val="90000"/>
              </a:lnSpc>
              <a:spcBef>
                <a:spcPts val="533"/>
              </a:spcBef>
              <a:spcAft>
                <a:spcPts val="0"/>
              </a:spcAft>
              <a:buClr>
                <a:schemeClr val="dk1"/>
              </a:buClr>
              <a:buSzPts val="1200"/>
              <a:buNone/>
              <a:defRPr sz="1600" b="1"/>
            </a:lvl6pPr>
            <a:lvl7pPr marL="4267093" lvl="6" indent="-304792" algn="l" rtl="0">
              <a:lnSpc>
                <a:spcPct val="90000"/>
              </a:lnSpc>
              <a:spcBef>
                <a:spcPts val="533"/>
              </a:spcBef>
              <a:spcAft>
                <a:spcPts val="0"/>
              </a:spcAft>
              <a:buClr>
                <a:schemeClr val="dk1"/>
              </a:buClr>
              <a:buSzPts val="1200"/>
              <a:buNone/>
              <a:defRPr sz="1600" b="1"/>
            </a:lvl7pPr>
            <a:lvl8pPr marL="4876678" lvl="7" indent="-304792" algn="l" rtl="0">
              <a:lnSpc>
                <a:spcPct val="90000"/>
              </a:lnSpc>
              <a:spcBef>
                <a:spcPts val="533"/>
              </a:spcBef>
              <a:spcAft>
                <a:spcPts val="0"/>
              </a:spcAft>
              <a:buClr>
                <a:schemeClr val="dk1"/>
              </a:buClr>
              <a:buSzPts val="1200"/>
              <a:buNone/>
              <a:defRPr sz="1600" b="1"/>
            </a:lvl8pPr>
            <a:lvl9pPr marL="5486263" lvl="8" indent="-304792" algn="l" rtl="0">
              <a:lnSpc>
                <a:spcPct val="90000"/>
              </a:lnSpc>
              <a:spcBef>
                <a:spcPts val="533"/>
              </a:spcBef>
              <a:spcAft>
                <a:spcPts val="0"/>
              </a:spcAft>
              <a:buClr>
                <a:schemeClr val="dk1"/>
              </a:buClr>
              <a:buSzPts val="1200"/>
              <a:buNone/>
              <a:defRPr sz="1600" b="1"/>
            </a:lvl9pPr>
          </a:lstStyle>
          <a:p>
            <a:endParaRPr/>
          </a:p>
        </p:txBody>
      </p:sp>
      <p:sp>
        <p:nvSpPr>
          <p:cNvPr id="64" name="Google Shape;64;gec5bb89a78_0_119"/>
          <p:cNvSpPr txBox="1">
            <a:spLocks noGrp="1"/>
          </p:cNvSpPr>
          <p:nvPr>
            <p:ph type="body" idx="5"/>
          </p:nvPr>
        </p:nvSpPr>
        <p:spPr>
          <a:xfrm>
            <a:off x="6172200" y="2847979"/>
            <a:ext cx="5158000" cy="747600"/>
          </a:xfrm>
          <a:prstGeom prst="rect">
            <a:avLst/>
          </a:prstGeom>
          <a:noFill/>
          <a:ln>
            <a:noFill/>
          </a:ln>
        </p:spPr>
        <p:txBody>
          <a:bodyPr spcFirstLastPara="1" wrap="square" lIns="0" tIns="0" rIns="0" bIns="0" anchor="t" anchorCtr="0">
            <a:normAutofit/>
          </a:bodyPr>
          <a:lstStyle>
            <a:lvl1pPr marL="609585" lvl="0" indent="-304792" algn="l" rtl="0">
              <a:lnSpc>
                <a:spcPct val="90000"/>
              </a:lnSpc>
              <a:spcBef>
                <a:spcPts val="1067"/>
              </a:spcBef>
              <a:spcAft>
                <a:spcPts val="0"/>
              </a:spcAft>
              <a:buClr>
                <a:srgbClr val="4B26F4"/>
              </a:buClr>
              <a:buSzPts val="1400"/>
              <a:buNone/>
              <a:defRPr sz="1867" b="0" i="0">
                <a:latin typeface="Verdana"/>
                <a:ea typeface="Verdana"/>
                <a:cs typeface="Verdana"/>
                <a:sym typeface="Verdana"/>
              </a:defRPr>
            </a:lvl1pPr>
            <a:lvl2pPr marL="1219170" lvl="1" indent="-423323" algn="l" rtl="0">
              <a:lnSpc>
                <a:spcPct val="90000"/>
              </a:lnSpc>
              <a:spcBef>
                <a:spcPts val="533"/>
              </a:spcBef>
              <a:spcAft>
                <a:spcPts val="0"/>
              </a:spcAft>
              <a:buClr>
                <a:srgbClr val="4B26F4"/>
              </a:buClr>
              <a:buSzPts val="1400"/>
              <a:buChar char="•"/>
              <a:defRPr sz="1867" b="0" i="0">
                <a:latin typeface="Verdana"/>
                <a:ea typeface="Verdana"/>
                <a:cs typeface="Verdana"/>
                <a:sym typeface="Verdana"/>
              </a:defRPr>
            </a:lvl2pPr>
            <a:lvl3pPr marL="1828754" lvl="2" indent="-431789" algn="l" rtl="0">
              <a:lnSpc>
                <a:spcPct val="90000"/>
              </a:lnSpc>
              <a:spcBef>
                <a:spcPts val="533"/>
              </a:spcBef>
              <a:spcAft>
                <a:spcPts val="0"/>
              </a:spcAft>
              <a:buClr>
                <a:srgbClr val="4B26F4"/>
              </a:buClr>
              <a:buSzPts val="1500"/>
              <a:buChar char="•"/>
              <a:defRPr b="0" i="0">
                <a:latin typeface="Verdana"/>
                <a:ea typeface="Verdana"/>
                <a:cs typeface="Verdana"/>
                <a:sym typeface="Verdana"/>
              </a:defRPr>
            </a:lvl3pPr>
            <a:lvl4pPr marL="2438339" lvl="3" indent="-304792" algn="l" rtl="0">
              <a:lnSpc>
                <a:spcPct val="90000"/>
              </a:lnSpc>
              <a:spcBef>
                <a:spcPts val="533"/>
              </a:spcBef>
              <a:spcAft>
                <a:spcPts val="0"/>
              </a:spcAft>
              <a:buClr>
                <a:srgbClr val="4B26F4"/>
              </a:buClr>
              <a:buSzPts val="1400"/>
              <a:buNone/>
              <a:defRPr b="0" i="0">
                <a:latin typeface="Verdana"/>
                <a:ea typeface="Verdana"/>
                <a:cs typeface="Verdana"/>
                <a:sym typeface="Verdana"/>
              </a:defRPr>
            </a:lvl4pPr>
            <a:lvl5pPr marL="3047924" lvl="4" indent="-423323" algn="l" rtl="0">
              <a:lnSpc>
                <a:spcPct val="90000"/>
              </a:lnSpc>
              <a:spcBef>
                <a:spcPts val="533"/>
              </a:spcBef>
              <a:spcAft>
                <a:spcPts val="0"/>
              </a:spcAft>
              <a:buClr>
                <a:srgbClr val="4B26F4"/>
              </a:buClr>
              <a:buSzPts val="1400"/>
              <a:buChar char="•"/>
              <a:defRPr b="0" i="0">
                <a:latin typeface="Verdana"/>
                <a:ea typeface="Verdana"/>
                <a:cs typeface="Verdana"/>
                <a:sym typeface="Verdana"/>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
        <p:nvSpPr>
          <p:cNvPr id="65" name="Google Shape;65;gec5bb89a78_0_119"/>
          <p:cNvSpPr txBox="1">
            <a:spLocks noGrp="1"/>
          </p:cNvSpPr>
          <p:nvPr>
            <p:ph type="body" idx="6"/>
          </p:nvPr>
        </p:nvSpPr>
        <p:spPr>
          <a:xfrm>
            <a:off x="839788" y="3929901"/>
            <a:ext cx="5158000" cy="322000"/>
          </a:xfrm>
          <a:prstGeom prst="rect">
            <a:avLst/>
          </a:prstGeom>
          <a:noFill/>
          <a:ln>
            <a:noFill/>
          </a:ln>
        </p:spPr>
        <p:txBody>
          <a:bodyPr spcFirstLastPara="1" wrap="square" lIns="0" tIns="0" rIns="0" bIns="0" anchor="t" anchorCtr="0">
            <a:normAutofit/>
          </a:bodyPr>
          <a:lstStyle>
            <a:lvl1pPr marL="609585" lvl="0" indent="-304792" algn="l" rtl="0">
              <a:lnSpc>
                <a:spcPct val="90000"/>
              </a:lnSpc>
              <a:spcBef>
                <a:spcPts val="1067"/>
              </a:spcBef>
              <a:spcAft>
                <a:spcPts val="0"/>
              </a:spcAft>
              <a:buClr>
                <a:srgbClr val="4B26F4"/>
              </a:buClr>
              <a:buSzPts val="1400"/>
              <a:buNone/>
              <a:defRPr sz="1867" b="1" i="0">
                <a:solidFill>
                  <a:srgbClr val="DB4575"/>
                </a:solidFill>
                <a:latin typeface="Verdana"/>
                <a:ea typeface="Verdana"/>
                <a:cs typeface="Verdana"/>
                <a:sym typeface="Verdana"/>
              </a:defRPr>
            </a:lvl1pPr>
            <a:lvl2pPr marL="1219170" lvl="1" indent="-423323" algn="l" rtl="0">
              <a:lnSpc>
                <a:spcPct val="90000"/>
              </a:lnSpc>
              <a:spcBef>
                <a:spcPts val="533"/>
              </a:spcBef>
              <a:spcAft>
                <a:spcPts val="0"/>
              </a:spcAft>
              <a:buClr>
                <a:srgbClr val="4B26F4"/>
              </a:buClr>
              <a:buSzPts val="1400"/>
              <a:buChar char="•"/>
              <a:defRPr sz="1867" b="0" i="0">
                <a:latin typeface="Verdana"/>
                <a:ea typeface="Verdana"/>
                <a:cs typeface="Verdana"/>
                <a:sym typeface="Verdana"/>
              </a:defRPr>
            </a:lvl2pPr>
            <a:lvl3pPr marL="1828754" lvl="2" indent="-431789" algn="l" rtl="0">
              <a:lnSpc>
                <a:spcPct val="90000"/>
              </a:lnSpc>
              <a:spcBef>
                <a:spcPts val="533"/>
              </a:spcBef>
              <a:spcAft>
                <a:spcPts val="0"/>
              </a:spcAft>
              <a:buClr>
                <a:srgbClr val="4B26F4"/>
              </a:buClr>
              <a:buSzPts val="1500"/>
              <a:buChar char="•"/>
              <a:defRPr b="0" i="0">
                <a:latin typeface="Verdana"/>
                <a:ea typeface="Verdana"/>
                <a:cs typeface="Verdana"/>
                <a:sym typeface="Verdana"/>
              </a:defRPr>
            </a:lvl3pPr>
            <a:lvl4pPr marL="2438339" lvl="3" indent="-304792" algn="l" rtl="0">
              <a:lnSpc>
                <a:spcPct val="90000"/>
              </a:lnSpc>
              <a:spcBef>
                <a:spcPts val="533"/>
              </a:spcBef>
              <a:spcAft>
                <a:spcPts val="0"/>
              </a:spcAft>
              <a:buClr>
                <a:srgbClr val="4B26F4"/>
              </a:buClr>
              <a:buSzPts val="1400"/>
              <a:buNone/>
              <a:defRPr b="0" i="0">
                <a:latin typeface="Verdana"/>
                <a:ea typeface="Verdana"/>
                <a:cs typeface="Verdana"/>
                <a:sym typeface="Verdana"/>
              </a:defRPr>
            </a:lvl4pPr>
            <a:lvl5pPr marL="3047924" lvl="4" indent="-423323" algn="l" rtl="0">
              <a:lnSpc>
                <a:spcPct val="90000"/>
              </a:lnSpc>
              <a:spcBef>
                <a:spcPts val="533"/>
              </a:spcBef>
              <a:spcAft>
                <a:spcPts val="0"/>
              </a:spcAft>
              <a:buClr>
                <a:srgbClr val="4B26F4"/>
              </a:buClr>
              <a:buSzPts val="1400"/>
              <a:buChar char="•"/>
              <a:defRPr b="0" i="0">
                <a:latin typeface="Verdana"/>
                <a:ea typeface="Verdana"/>
                <a:cs typeface="Verdana"/>
                <a:sym typeface="Verdana"/>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
        <p:nvSpPr>
          <p:cNvPr id="66" name="Google Shape;66;gec5bb89a78_0_119"/>
          <p:cNvSpPr txBox="1">
            <a:spLocks noGrp="1"/>
          </p:cNvSpPr>
          <p:nvPr>
            <p:ph type="body" idx="7"/>
          </p:nvPr>
        </p:nvSpPr>
        <p:spPr>
          <a:xfrm>
            <a:off x="839788" y="4354889"/>
            <a:ext cx="5158000" cy="231200"/>
          </a:xfrm>
          <a:prstGeom prst="rect">
            <a:avLst/>
          </a:prstGeom>
          <a:noFill/>
          <a:ln>
            <a:noFill/>
          </a:ln>
        </p:spPr>
        <p:txBody>
          <a:bodyPr spcFirstLastPara="1" wrap="square" lIns="0" tIns="0" rIns="0" bIns="0" anchor="t" anchorCtr="0">
            <a:normAutofit/>
          </a:bodyPr>
          <a:lstStyle>
            <a:lvl1pPr marL="609585" lvl="0" indent="-304792" algn="l" rtl="0">
              <a:lnSpc>
                <a:spcPct val="90000"/>
              </a:lnSpc>
              <a:spcBef>
                <a:spcPts val="1067"/>
              </a:spcBef>
              <a:spcAft>
                <a:spcPts val="0"/>
              </a:spcAft>
              <a:buClr>
                <a:srgbClr val="4B26F4"/>
              </a:buClr>
              <a:buSzPts val="900"/>
              <a:buNone/>
              <a:defRPr sz="1200" b="0" i="0">
                <a:latin typeface="Verdana"/>
                <a:ea typeface="Verdana"/>
                <a:cs typeface="Verdana"/>
                <a:sym typeface="Verdana"/>
              </a:defRPr>
            </a:lvl1pPr>
            <a:lvl2pPr marL="1219170" lvl="1" indent="-423323" algn="l" rtl="0">
              <a:lnSpc>
                <a:spcPct val="90000"/>
              </a:lnSpc>
              <a:spcBef>
                <a:spcPts val="533"/>
              </a:spcBef>
              <a:spcAft>
                <a:spcPts val="0"/>
              </a:spcAft>
              <a:buClr>
                <a:srgbClr val="4B26F4"/>
              </a:buClr>
              <a:buSzPts val="1400"/>
              <a:buChar char="•"/>
              <a:defRPr sz="1867" b="0" i="0">
                <a:latin typeface="Verdana"/>
                <a:ea typeface="Verdana"/>
                <a:cs typeface="Verdana"/>
                <a:sym typeface="Verdana"/>
              </a:defRPr>
            </a:lvl2pPr>
            <a:lvl3pPr marL="1828754" lvl="2" indent="-431789" algn="l" rtl="0">
              <a:lnSpc>
                <a:spcPct val="90000"/>
              </a:lnSpc>
              <a:spcBef>
                <a:spcPts val="533"/>
              </a:spcBef>
              <a:spcAft>
                <a:spcPts val="0"/>
              </a:spcAft>
              <a:buClr>
                <a:srgbClr val="4B26F4"/>
              </a:buClr>
              <a:buSzPts val="1500"/>
              <a:buChar char="•"/>
              <a:defRPr b="0" i="0">
                <a:latin typeface="Verdana"/>
                <a:ea typeface="Verdana"/>
                <a:cs typeface="Verdana"/>
                <a:sym typeface="Verdana"/>
              </a:defRPr>
            </a:lvl3pPr>
            <a:lvl4pPr marL="2438339" lvl="3" indent="-304792" algn="l" rtl="0">
              <a:lnSpc>
                <a:spcPct val="90000"/>
              </a:lnSpc>
              <a:spcBef>
                <a:spcPts val="533"/>
              </a:spcBef>
              <a:spcAft>
                <a:spcPts val="0"/>
              </a:spcAft>
              <a:buClr>
                <a:srgbClr val="4B26F4"/>
              </a:buClr>
              <a:buSzPts val="1400"/>
              <a:buNone/>
              <a:defRPr b="0" i="0">
                <a:latin typeface="Verdana"/>
                <a:ea typeface="Verdana"/>
                <a:cs typeface="Verdana"/>
                <a:sym typeface="Verdana"/>
              </a:defRPr>
            </a:lvl4pPr>
            <a:lvl5pPr marL="3047924" lvl="4" indent="-423323" algn="l" rtl="0">
              <a:lnSpc>
                <a:spcPct val="90000"/>
              </a:lnSpc>
              <a:spcBef>
                <a:spcPts val="533"/>
              </a:spcBef>
              <a:spcAft>
                <a:spcPts val="0"/>
              </a:spcAft>
              <a:buClr>
                <a:srgbClr val="4B26F4"/>
              </a:buClr>
              <a:buSzPts val="1400"/>
              <a:buChar char="•"/>
              <a:defRPr b="0" i="0">
                <a:latin typeface="Verdana"/>
                <a:ea typeface="Verdana"/>
                <a:cs typeface="Verdana"/>
                <a:sym typeface="Verdana"/>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
        <p:nvSpPr>
          <p:cNvPr id="67" name="Google Shape;67;gec5bb89a78_0_119"/>
          <p:cNvSpPr txBox="1">
            <a:spLocks noGrp="1"/>
          </p:cNvSpPr>
          <p:nvPr>
            <p:ph type="body" idx="8"/>
          </p:nvPr>
        </p:nvSpPr>
        <p:spPr>
          <a:xfrm>
            <a:off x="6172200" y="3929901"/>
            <a:ext cx="5158000" cy="322000"/>
          </a:xfrm>
          <a:prstGeom prst="rect">
            <a:avLst/>
          </a:prstGeom>
          <a:noFill/>
          <a:ln>
            <a:noFill/>
          </a:ln>
        </p:spPr>
        <p:txBody>
          <a:bodyPr spcFirstLastPara="1" wrap="square" lIns="0" tIns="0" rIns="0" bIns="0" anchor="t" anchorCtr="0">
            <a:normAutofit/>
          </a:bodyPr>
          <a:lstStyle>
            <a:lvl1pPr marL="609585" lvl="0" indent="-304792" algn="l" rtl="0">
              <a:lnSpc>
                <a:spcPct val="90000"/>
              </a:lnSpc>
              <a:spcBef>
                <a:spcPts val="1067"/>
              </a:spcBef>
              <a:spcAft>
                <a:spcPts val="0"/>
              </a:spcAft>
              <a:buClr>
                <a:srgbClr val="4B26F4"/>
              </a:buClr>
              <a:buSzPts val="1400"/>
              <a:buNone/>
              <a:defRPr sz="1867" b="1" i="0">
                <a:solidFill>
                  <a:srgbClr val="DB4575"/>
                </a:solidFill>
                <a:latin typeface="Verdana"/>
                <a:ea typeface="Verdana"/>
                <a:cs typeface="Verdana"/>
                <a:sym typeface="Verdana"/>
              </a:defRPr>
            </a:lvl1pPr>
            <a:lvl2pPr marL="1219170" lvl="1" indent="-423323" algn="l" rtl="0">
              <a:lnSpc>
                <a:spcPct val="90000"/>
              </a:lnSpc>
              <a:spcBef>
                <a:spcPts val="533"/>
              </a:spcBef>
              <a:spcAft>
                <a:spcPts val="0"/>
              </a:spcAft>
              <a:buClr>
                <a:srgbClr val="4B26F4"/>
              </a:buClr>
              <a:buSzPts val="1400"/>
              <a:buChar char="•"/>
              <a:defRPr sz="1867" b="0" i="0">
                <a:latin typeface="Verdana"/>
                <a:ea typeface="Verdana"/>
                <a:cs typeface="Verdana"/>
                <a:sym typeface="Verdana"/>
              </a:defRPr>
            </a:lvl2pPr>
            <a:lvl3pPr marL="1828754" lvl="2" indent="-431789" algn="l" rtl="0">
              <a:lnSpc>
                <a:spcPct val="90000"/>
              </a:lnSpc>
              <a:spcBef>
                <a:spcPts val="533"/>
              </a:spcBef>
              <a:spcAft>
                <a:spcPts val="0"/>
              </a:spcAft>
              <a:buClr>
                <a:srgbClr val="4B26F4"/>
              </a:buClr>
              <a:buSzPts val="1500"/>
              <a:buChar char="•"/>
              <a:defRPr b="0" i="0">
                <a:latin typeface="Verdana"/>
                <a:ea typeface="Verdana"/>
                <a:cs typeface="Verdana"/>
                <a:sym typeface="Verdana"/>
              </a:defRPr>
            </a:lvl3pPr>
            <a:lvl4pPr marL="2438339" lvl="3" indent="-304792" algn="l" rtl="0">
              <a:lnSpc>
                <a:spcPct val="90000"/>
              </a:lnSpc>
              <a:spcBef>
                <a:spcPts val="533"/>
              </a:spcBef>
              <a:spcAft>
                <a:spcPts val="0"/>
              </a:spcAft>
              <a:buClr>
                <a:srgbClr val="4B26F4"/>
              </a:buClr>
              <a:buSzPts val="1400"/>
              <a:buNone/>
              <a:defRPr b="0" i="0">
                <a:latin typeface="Verdana"/>
                <a:ea typeface="Verdana"/>
                <a:cs typeface="Verdana"/>
                <a:sym typeface="Verdana"/>
              </a:defRPr>
            </a:lvl4pPr>
            <a:lvl5pPr marL="3047924" lvl="4" indent="-423323" algn="l" rtl="0">
              <a:lnSpc>
                <a:spcPct val="90000"/>
              </a:lnSpc>
              <a:spcBef>
                <a:spcPts val="533"/>
              </a:spcBef>
              <a:spcAft>
                <a:spcPts val="0"/>
              </a:spcAft>
              <a:buClr>
                <a:srgbClr val="4B26F4"/>
              </a:buClr>
              <a:buSzPts val="1400"/>
              <a:buChar char="•"/>
              <a:defRPr b="0" i="0">
                <a:latin typeface="Verdana"/>
                <a:ea typeface="Verdana"/>
                <a:cs typeface="Verdana"/>
                <a:sym typeface="Verdana"/>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
        <p:nvSpPr>
          <p:cNvPr id="68" name="Google Shape;68;gec5bb89a78_0_119"/>
          <p:cNvSpPr txBox="1">
            <a:spLocks noGrp="1"/>
          </p:cNvSpPr>
          <p:nvPr>
            <p:ph type="body" idx="9"/>
          </p:nvPr>
        </p:nvSpPr>
        <p:spPr>
          <a:xfrm>
            <a:off x="6172200" y="4354889"/>
            <a:ext cx="5158000" cy="231200"/>
          </a:xfrm>
          <a:prstGeom prst="rect">
            <a:avLst/>
          </a:prstGeom>
          <a:noFill/>
          <a:ln>
            <a:noFill/>
          </a:ln>
        </p:spPr>
        <p:txBody>
          <a:bodyPr spcFirstLastPara="1" wrap="square" lIns="0" tIns="0" rIns="0" bIns="0" anchor="t" anchorCtr="0">
            <a:normAutofit/>
          </a:bodyPr>
          <a:lstStyle>
            <a:lvl1pPr marL="609585" lvl="0" indent="-304792" algn="l" rtl="0">
              <a:lnSpc>
                <a:spcPct val="90000"/>
              </a:lnSpc>
              <a:spcBef>
                <a:spcPts val="1067"/>
              </a:spcBef>
              <a:spcAft>
                <a:spcPts val="0"/>
              </a:spcAft>
              <a:buClr>
                <a:srgbClr val="4B26F4"/>
              </a:buClr>
              <a:buSzPts val="900"/>
              <a:buNone/>
              <a:defRPr sz="1200" b="0" i="0">
                <a:latin typeface="Verdana"/>
                <a:ea typeface="Verdana"/>
                <a:cs typeface="Verdana"/>
                <a:sym typeface="Verdana"/>
              </a:defRPr>
            </a:lvl1pPr>
            <a:lvl2pPr marL="1219170" lvl="1" indent="-423323" algn="l" rtl="0">
              <a:lnSpc>
                <a:spcPct val="90000"/>
              </a:lnSpc>
              <a:spcBef>
                <a:spcPts val="533"/>
              </a:spcBef>
              <a:spcAft>
                <a:spcPts val="0"/>
              </a:spcAft>
              <a:buClr>
                <a:srgbClr val="4B26F4"/>
              </a:buClr>
              <a:buSzPts val="1400"/>
              <a:buChar char="•"/>
              <a:defRPr sz="1867" b="0" i="0">
                <a:latin typeface="Verdana"/>
                <a:ea typeface="Verdana"/>
                <a:cs typeface="Verdana"/>
                <a:sym typeface="Verdana"/>
              </a:defRPr>
            </a:lvl2pPr>
            <a:lvl3pPr marL="1828754" lvl="2" indent="-431789" algn="l" rtl="0">
              <a:lnSpc>
                <a:spcPct val="90000"/>
              </a:lnSpc>
              <a:spcBef>
                <a:spcPts val="533"/>
              </a:spcBef>
              <a:spcAft>
                <a:spcPts val="0"/>
              </a:spcAft>
              <a:buClr>
                <a:srgbClr val="4B26F4"/>
              </a:buClr>
              <a:buSzPts val="1500"/>
              <a:buChar char="•"/>
              <a:defRPr b="0" i="0">
                <a:latin typeface="Verdana"/>
                <a:ea typeface="Verdana"/>
                <a:cs typeface="Verdana"/>
                <a:sym typeface="Verdana"/>
              </a:defRPr>
            </a:lvl3pPr>
            <a:lvl4pPr marL="2438339" lvl="3" indent="-304792" algn="l" rtl="0">
              <a:lnSpc>
                <a:spcPct val="90000"/>
              </a:lnSpc>
              <a:spcBef>
                <a:spcPts val="533"/>
              </a:spcBef>
              <a:spcAft>
                <a:spcPts val="0"/>
              </a:spcAft>
              <a:buClr>
                <a:srgbClr val="4B26F4"/>
              </a:buClr>
              <a:buSzPts val="1400"/>
              <a:buNone/>
              <a:defRPr b="0" i="0">
                <a:latin typeface="Verdana"/>
                <a:ea typeface="Verdana"/>
                <a:cs typeface="Verdana"/>
                <a:sym typeface="Verdana"/>
              </a:defRPr>
            </a:lvl4pPr>
            <a:lvl5pPr marL="3047924" lvl="4" indent="-423323" algn="l" rtl="0">
              <a:lnSpc>
                <a:spcPct val="90000"/>
              </a:lnSpc>
              <a:spcBef>
                <a:spcPts val="533"/>
              </a:spcBef>
              <a:spcAft>
                <a:spcPts val="0"/>
              </a:spcAft>
              <a:buClr>
                <a:srgbClr val="4B26F4"/>
              </a:buClr>
              <a:buSzPts val="1400"/>
              <a:buChar char="•"/>
              <a:defRPr b="0" i="0">
                <a:latin typeface="Verdana"/>
                <a:ea typeface="Verdana"/>
                <a:cs typeface="Verdana"/>
                <a:sym typeface="Verdana"/>
              </a:defRPr>
            </a:lvl5pPr>
            <a:lvl6pPr marL="3657509" lvl="5" indent="-423323" algn="l" rtl="0">
              <a:lnSpc>
                <a:spcPct val="90000"/>
              </a:lnSpc>
              <a:spcBef>
                <a:spcPts val="533"/>
              </a:spcBef>
              <a:spcAft>
                <a:spcPts val="0"/>
              </a:spcAft>
              <a:buClr>
                <a:schemeClr val="dk1"/>
              </a:buClr>
              <a:buSzPts val="1400"/>
              <a:buChar char="•"/>
              <a:defRPr/>
            </a:lvl6pPr>
            <a:lvl7pPr marL="4267093" lvl="6" indent="-423323" algn="l" rtl="0">
              <a:lnSpc>
                <a:spcPct val="90000"/>
              </a:lnSpc>
              <a:spcBef>
                <a:spcPts val="533"/>
              </a:spcBef>
              <a:spcAft>
                <a:spcPts val="0"/>
              </a:spcAft>
              <a:buClr>
                <a:schemeClr val="dk1"/>
              </a:buClr>
              <a:buSzPts val="1400"/>
              <a:buChar char="•"/>
              <a:defRPr/>
            </a:lvl7pPr>
            <a:lvl8pPr marL="4876678" lvl="7" indent="-423323" algn="l" rtl="0">
              <a:lnSpc>
                <a:spcPct val="90000"/>
              </a:lnSpc>
              <a:spcBef>
                <a:spcPts val="533"/>
              </a:spcBef>
              <a:spcAft>
                <a:spcPts val="0"/>
              </a:spcAft>
              <a:buClr>
                <a:schemeClr val="dk1"/>
              </a:buClr>
              <a:buSzPts val="1400"/>
              <a:buChar char="•"/>
              <a:defRPr/>
            </a:lvl8pPr>
            <a:lvl9pPr marL="5486263" lvl="8" indent="-423323" algn="l" rtl="0">
              <a:lnSpc>
                <a:spcPct val="90000"/>
              </a:lnSpc>
              <a:spcBef>
                <a:spcPts val="533"/>
              </a:spcBef>
              <a:spcAft>
                <a:spcPts val="0"/>
              </a:spcAft>
              <a:buClr>
                <a:schemeClr val="dk1"/>
              </a:buClr>
              <a:buSzPts val="1400"/>
              <a:buChar char="•"/>
              <a:defRPr/>
            </a:lvl9pPr>
          </a:lstStyle>
          <a:p>
            <a:endParaRPr/>
          </a:p>
        </p:txBody>
      </p:sp>
    </p:spTree>
    <p:extLst>
      <p:ext uri="{BB962C8B-B14F-4D97-AF65-F5344CB8AC3E}">
        <p14:creationId xmlns:p14="http://schemas.microsoft.com/office/powerpoint/2010/main" val="1227842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21/09/2022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21/09/2022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21/09/2022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21/09/2022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21/09/2022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21/09/2022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21/09/2022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5"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5" y="2160590"/>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3"/>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9/21/2022</a:t>
            </a:fld>
            <a:endParaRPr lang="en-US" dirty="0"/>
          </a:p>
        </p:txBody>
      </p:sp>
      <p:sp>
        <p:nvSpPr>
          <p:cNvPr id="5" name="Footer Placeholder 4"/>
          <p:cNvSpPr>
            <a:spLocks noGrp="1"/>
          </p:cNvSpPr>
          <p:nvPr>
            <p:ph type="ftr" sz="quarter" idx="3"/>
          </p:nvPr>
        </p:nvSpPr>
        <p:spPr>
          <a:xfrm>
            <a:off x="677335" y="6041363"/>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4" y="6041363"/>
            <a:ext cx="683339" cy="365125"/>
          </a:xfrm>
          <a:prstGeom prst="rect">
            <a:avLst/>
          </a:prstGeom>
        </p:spPr>
        <p:txBody>
          <a:bodyPr vert="horz" lIns="91440" tIns="45720" rIns="91440" bIns="45720" rtlCol="0" anchor="ctr"/>
          <a:lstStyle>
            <a:lvl1pPr algn="r">
              <a:defRPr sz="900">
                <a:solidFill>
                  <a:schemeClr val="accent1"/>
                </a:solidFill>
              </a:defRPr>
            </a:lvl1pPr>
          </a:lstStyle>
          <a:p>
            <a:pPr marL="0" lvl="0" indent="0" algn="r" rtl="0">
              <a:spcBef>
                <a:spcPts val="0"/>
              </a:spcBef>
              <a:spcAft>
                <a:spcPts val="0"/>
              </a:spcAft>
              <a:buNone/>
            </a:pPr>
            <a:fld id="{00000000-1234-1234-1234-123412341234}" type="slidenum">
              <a:rPr lang="en-GB" smtClean="0"/>
              <a:pPr marL="0" lvl="0" indent="0" algn="r" rtl="0">
                <a:spcBef>
                  <a:spcPts val="0"/>
                </a:spcBef>
                <a:spcAft>
                  <a:spcPts val="0"/>
                </a:spcAft>
                <a:buNone/>
              </a:pPr>
              <a:t>‹#›</a:t>
            </a:fld>
            <a:endParaRPr lang="en-GB"/>
          </a:p>
        </p:txBody>
      </p:sp>
    </p:spTree>
    <p:extLst>
      <p:ext uri="{BB962C8B-B14F-4D97-AF65-F5344CB8AC3E}">
        <p14:creationId xmlns:p14="http://schemas.microsoft.com/office/powerpoint/2010/main" val="1301184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 id="2147483700" r:id="rId17"/>
    <p:sldLayoutId id="2147483701" r:id="rId18"/>
    <p:sldLayoutId id="2147483702" r:id="rId19"/>
  </p:sldLayoutIdLst>
  <p:hf sldNum="0" hdr="0" ftr="0" dt="0"/>
  <p:txStyles>
    <p:titleStyle>
      <a:lvl1pPr algn="l" defTabSz="457189"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91" indent="-342891" algn="l" defTabSz="457189"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32" indent="-285744" algn="l" defTabSz="457189"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971" indent="-228594" algn="l" defTabSz="457189"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160"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349"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537"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726"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8914"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103" indent="-228594" algn="l" defTabSz="45718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hyperlink" Target="https://www.european-agency.org/sites/default/files/Laevers.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hyperlink" Target="https://assets.publishing.service.gov.uk/government/uploads/system/uploads/attachment_data/file/1074327/2022_Information_for_parents_reception_baseline_assessment.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2.xml"/><Relationship Id="rId5" Type="http://schemas.openxmlformats.org/officeDocument/2006/relationships/hyperlink" Target="https://birthto5matters.org.uk/" TargetMode="External"/><Relationship Id="rId4" Type="http://schemas.openxmlformats.org/officeDocument/2006/relationships/hyperlink" Target="https://assets.publishing.service.gov.uk/government/uploads/system/uploads/attachment_data/file/974907/EYFS_framework_-_March_2021.pdf"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4988243" y="1908491"/>
            <a:ext cx="5656978" cy="3041018"/>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Autofit/>
          </a:bodyPr>
          <a:lstStyle/>
          <a:p>
            <a:pPr algn="ctr" defTabSz="457200">
              <a:lnSpc>
                <a:spcPct val="90000"/>
              </a:lnSpc>
              <a:spcBef>
                <a:spcPct val="0"/>
              </a:spcBef>
              <a:spcAft>
                <a:spcPts val="600"/>
              </a:spcAft>
            </a:pPr>
            <a:r>
              <a:rPr lang="en-US" sz="4000" dirty="0">
                <a:solidFill>
                  <a:schemeClr val="accent2">
                    <a:lumMod val="50000"/>
                  </a:schemeClr>
                </a:solidFill>
                <a:latin typeface="+mj-lt"/>
                <a:ea typeface="+mj-ea"/>
                <a:cs typeface="+mj-cs"/>
              </a:rPr>
              <a:t>'Meet The Teacher'</a:t>
            </a:r>
          </a:p>
          <a:p>
            <a:pPr algn="ctr" defTabSz="457200">
              <a:lnSpc>
                <a:spcPct val="90000"/>
              </a:lnSpc>
              <a:spcBef>
                <a:spcPct val="0"/>
              </a:spcBef>
              <a:spcAft>
                <a:spcPts val="600"/>
              </a:spcAft>
            </a:pPr>
            <a:r>
              <a:rPr lang="en-US" sz="4000" dirty="0">
                <a:solidFill>
                  <a:schemeClr val="accent2">
                    <a:lumMod val="50000"/>
                  </a:schemeClr>
                </a:solidFill>
                <a:latin typeface="+mj-lt"/>
                <a:ea typeface="+mj-ea"/>
                <a:cs typeface="+mj-cs"/>
              </a:rPr>
              <a:t>September 2022</a:t>
            </a:r>
          </a:p>
          <a:p>
            <a:pPr algn="ctr" defTabSz="457200">
              <a:lnSpc>
                <a:spcPct val="90000"/>
              </a:lnSpc>
              <a:spcBef>
                <a:spcPct val="0"/>
              </a:spcBef>
              <a:spcAft>
                <a:spcPts val="600"/>
              </a:spcAft>
            </a:pPr>
            <a:r>
              <a:rPr lang="en-US" sz="4000" b="1" dirty="0">
                <a:solidFill>
                  <a:schemeClr val="accent2">
                    <a:lumMod val="50000"/>
                  </a:schemeClr>
                </a:solidFill>
                <a:latin typeface="+mj-lt"/>
                <a:ea typeface="+mj-ea"/>
                <a:cs typeface="+mj-cs"/>
              </a:rPr>
              <a:t>Welcome to Reception</a:t>
            </a:r>
          </a:p>
          <a:p>
            <a:pPr algn="ctr" defTabSz="457200">
              <a:lnSpc>
                <a:spcPct val="90000"/>
              </a:lnSpc>
              <a:spcBef>
                <a:spcPct val="0"/>
              </a:spcBef>
              <a:spcAft>
                <a:spcPts val="600"/>
              </a:spcAft>
            </a:pPr>
            <a:endParaRPr lang="en-US" sz="3500" dirty="0">
              <a:solidFill>
                <a:srgbClr val="FF0000"/>
              </a:solidFill>
              <a:ea typeface="+mj-ea"/>
              <a:cs typeface="+mj-cs"/>
            </a:endParaRPr>
          </a:p>
          <a:p>
            <a:pPr algn="ctr" defTabSz="457200">
              <a:lnSpc>
                <a:spcPct val="90000"/>
              </a:lnSpc>
              <a:spcBef>
                <a:spcPct val="0"/>
              </a:spcBef>
              <a:spcAft>
                <a:spcPts val="600"/>
              </a:spcAft>
            </a:pPr>
            <a:r>
              <a:rPr lang="en-US" sz="3500" dirty="0" err="1">
                <a:solidFill>
                  <a:srgbClr val="FF0000"/>
                </a:solidFill>
                <a:ea typeface="+mj-ea"/>
                <a:cs typeface="+mj-cs"/>
              </a:rPr>
              <a:t>Mrs</a:t>
            </a:r>
            <a:r>
              <a:rPr lang="en-US" sz="3500" dirty="0">
                <a:solidFill>
                  <a:srgbClr val="FF0000"/>
                </a:solidFill>
                <a:ea typeface="+mj-ea"/>
                <a:cs typeface="+mj-cs"/>
              </a:rPr>
              <a:t> Dowling &amp; </a:t>
            </a:r>
            <a:r>
              <a:rPr lang="en-US" sz="3500" dirty="0" err="1">
                <a:solidFill>
                  <a:srgbClr val="FF0000"/>
                </a:solidFill>
                <a:ea typeface="+mj-ea"/>
                <a:cs typeface="+mj-cs"/>
              </a:rPr>
              <a:t>Mrs</a:t>
            </a:r>
            <a:r>
              <a:rPr lang="en-US" sz="3500" dirty="0">
                <a:solidFill>
                  <a:srgbClr val="FF0000"/>
                </a:solidFill>
                <a:ea typeface="+mj-ea"/>
                <a:cs typeface="+mj-cs"/>
              </a:rPr>
              <a:t> Butler</a:t>
            </a: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3" name="Picture 3" descr="A picture containing text&#10;&#10;Description automatically generated">
            <a:extLst>
              <a:ext uri="{FF2B5EF4-FFF2-40B4-BE49-F238E27FC236}">
                <a16:creationId xmlns:a16="http://schemas.microsoft.com/office/drawing/2014/main" id="{A6A8F39C-700E-A831-3443-6C5C15A40803}"/>
              </a:ext>
            </a:extLst>
          </p:cNvPr>
          <p:cNvPicPr>
            <a:picLocks noChangeAspect="1"/>
          </p:cNvPicPr>
          <p:nvPr/>
        </p:nvPicPr>
        <p:blipFill>
          <a:blip r:embed="rId3"/>
          <a:stretch>
            <a:fillRect/>
          </a:stretch>
        </p:blipFill>
        <p:spPr>
          <a:xfrm>
            <a:off x="888604" y="1298514"/>
            <a:ext cx="3765692" cy="4268942"/>
          </a:xfrm>
          <a:prstGeom prst="rect">
            <a:avLst/>
          </a:prstGeom>
        </p:spPr>
      </p:pic>
    </p:spTree>
    <p:extLst>
      <p:ext uri="{BB962C8B-B14F-4D97-AF65-F5344CB8AC3E}">
        <p14:creationId xmlns:p14="http://schemas.microsoft.com/office/powerpoint/2010/main" val="4202968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latin typeface="+mj-lt"/>
                <a:ea typeface="+mj-ea"/>
                <a:cs typeface="+mj-cs"/>
              </a:rPr>
              <a:t>Homework</a:t>
            </a:r>
            <a:r>
              <a:rPr lang="en-US" sz="4400" dirty="0">
                <a:solidFill>
                  <a:schemeClr val="accent2">
                    <a:lumMod val="50000"/>
                  </a:schemeClr>
                </a:solidFill>
                <a:latin typeface="+mj-lt"/>
                <a:ea typeface="+mj-ea"/>
                <a:cs typeface="+mj-cs"/>
              </a:rPr>
              <a:t> </a:t>
            </a:r>
            <a:endParaRPr lang="en-US" dirty="0">
              <a:solidFill>
                <a:schemeClr val="accent2">
                  <a:lumMod val="50000"/>
                </a:schemeClr>
              </a:solidFill>
              <a:ea typeface="+mj-ea"/>
              <a:cs typeface="+mj-cs"/>
            </a:endParaRP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770792" y="5215670"/>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745732" y="1260861"/>
            <a:ext cx="10025060" cy="51706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gn="just">
              <a:buFont typeface="Arial" panose="020B0604020202020204" pitchFamily="34" charset="0"/>
              <a:buChar char="•"/>
            </a:pPr>
            <a:r>
              <a:rPr lang="en-GB" sz="3000" dirty="0">
                <a:solidFill>
                  <a:schemeClr val="accent2">
                    <a:lumMod val="50000"/>
                  </a:schemeClr>
                </a:solidFill>
                <a:ea typeface="+mn-lt"/>
                <a:cs typeface="+mn-lt"/>
              </a:rPr>
              <a:t>Please share a story with your child every night.</a:t>
            </a:r>
          </a:p>
          <a:p>
            <a:pPr marL="457200" indent="-457200" algn="just">
              <a:buFont typeface="Arial" panose="020B0604020202020204" pitchFamily="34" charset="0"/>
              <a:buChar char="•"/>
            </a:pPr>
            <a:endParaRPr lang="en-GB" sz="3000" dirty="0">
              <a:solidFill>
                <a:schemeClr val="accent2">
                  <a:lumMod val="50000"/>
                </a:schemeClr>
              </a:solidFill>
              <a:ea typeface="+mn-lt"/>
              <a:cs typeface="+mn-lt"/>
            </a:endParaRPr>
          </a:p>
          <a:p>
            <a:pPr marL="457200" indent="-457200" algn="just">
              <a:buFont typeface="Arial" panose="020B0604020202020204" pitchFamily="34" charset="0"/>
              <a:buChar char="•"/>
            </a:pPr>
            <a:r>
              <a:rPr lang="en-GB" sz="3000" dirty="0">
                <a:solidFill>
                  <a:schemeClr val="accent2">
                    <a:lumMod val="50000"/>
                  </a:schemeClr>
                </a:solidFill>
                <a:ea typeface="+mn-lt"/>
                <a:cs typeface="+mn-lt"/>
              </a:rPr>
              <a:t>Individual reading books will be sent out as part of the phonics programme (Little </a:t>
            </a:r>
            <a:r>
              <a:rPr lang="en-GB" sz="3000" dirty="0" err="1">
                <a:solidFill>
                  <a:schemeClr val="accent2">
                    <a:lumMod val="50000"/>
                  </a:schemeClr>
                </a:solidFill>
                <a:ea typeface="+mn-lt"/>
                <a:cs typeface="+mn-lt"/>
              </a:rPr>
              <a:t>Wandle</a:t>
            </a:r>
            <a:r>
              <a:rPr lang="en-GB" sz="3000" dirty="0">
                <a:solidFill>
                  <a:schemeClr val="accent2">
                    <a:lumMod val="50000"/>
                  </a:schemeClr>
                </a:solidFill>
                <a:ea typeface="+mn-lt"/>
                <a:cs typeface="+mn-lt"/>
              </a:rPr>
              <a:t>) when your child is ready.</a:t>
            </a:r>
          </a:p>
          <a:p>
            <a:pPr marL="457200" indent="-457200" algn="just">
              <a:buFont typeface="Arial" panose="020B0604020202020204" pitchFamily="34" charset="0"/>
              <a:buChar char="•"/>
            </a:pPr>
            <a:r>
              <a:rPr lang="en-GB" sz="3000" dirty="0">
                <a:solidFill>
                  <a:schemeClr val="accent2">
                    <a:lumMod val="50000"/>
                  </a:schemeClr>
                </a:solidFill>
                <a:ea typeface="+mn-lt"/>
                <a:cs typeface="+mn-lt"/>
              </a:rPr>
              <a:t>Reading books should be signed at least 3 x each week. </a:t>
            </a:r>
          </a:p>
          <a:p>
            <a:pPr marL="457200" indent="-457200" algn="just">
              <a:buFont typeface="Arial" panose="020B0604020202020204" pitchFamily="34" charset="0"/>
              <a:buChar char="•"/>
            </a:pPr>
            <a:endParaRPr lang="en-GB" sz="3000" dirty="0">
              <a:solidFill>
                <a:schemeClr val="accent2">
                  <a:lumMod val="50000"/>
                </a:schemeClr>
              </a:solidFill>
            </a:endParaRPr>
          </a:p>
          <a:p>
            <a:pPr marL="457200" indent="-457200" algn="just">
              <a:buFont typeface="Arial" panose="020B0604020202020204" pitchFamily="34" charset="0"/>
              <a:buChar char="•"/>
            </a:pPr>
            <a:r>
              <a:rPr lang="en-GB" sz="3000" dirty="0">
                <a:solidFill>
                  <a:schemeClr val="accent2">
                    <a:lumMod val="50000"/>
                  </a:schemeClr>
                </a:solidFill>
                <a:ea typeface="+mn-lt"/>
                <a:cs typeface="+mn-lt"/>
              </a:rPr>
              <a:t>Shared learning will be sent home as appropriate to the learning undertaken in class.</a:t>
            </a:r>
          </a:p>
          <a:p>
            <a:pPr algn="just"/>
            <a:endParaRPr lang="en-GB" sz="3000" dirty="0"/>
          </a:p>
        </p:txBody>
      </p:sp>
    </p:spTree>
    <p:extLst>
      <p:ext uri="{BB962C8B-B14F-4D97-AF65-F5344CB8AC3E}">
        <p14:creationId xmlns:p14="http://schemas.microsoft.com/office/powerpoint/2010/main" val="1862895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latin typeface="+mj-lt"/>
                <a:ea typeface="+mj-ea"/>
                <a:cs typeface="+mj-cs"/>
              </a:rPr>
              <a:t>Equipment/what to bring to school</a:t>
            </a:r>
            <a:endParaRPr lang="en-US" b="1" u="sng" dirty="0">
              <a:solidFill>
                <a:schemeClr val="accent2">
                  <a:lumMod val="50000"/>
                </a:schemeClr>
              </a:solidFill>
              <a:ea typeface="+mj-ea"/>
              <a:cs typeface="+mj-cs"/>
            </a:endParaRP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568386" y="5275202"/>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879342" y="1400456"/>
            <a:ext cx="10025060" cy="51706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buFont typeface="Symbol"/>
              <a:buChar char="•"/>
            </a:pPr>
            <a:r>
              <a:rPr lang="en-GB" sz="3000" dirty="0">
                <a:solidFill>
                  <a:schemeClr val="accent2">
                    <a:lumMod val="50000"/>
                  </a:schemeClr>
                </a:solidFill>
                <a:ea typeface="+mn-lt"/>
                <a:cs typeface="+mn-lt"/>
              </a:rPr>
              <a:t>In EYFS, we will provide the stationery your child needs.</a:t>
            </a:r>
          </a:p>
          <a:p>
            <a:pPr algn="just"/>
            <a:endParaRPr lang="en-GB" sz="3000" dirty="0">
              <a:solidFill>
                <a:schemeClr val="accent2">
                  <a:lumMod val="50000"/>
                </a:schemeClr>
              </a:solidFill>
              <a:ea typeface="+mn-lt"/>
              <a:cs typeface="+mn-lt"/>
            </a:endParaRPr>
          </a:p>
          <a:p>
            <a:pPr algn="just"/>
            <a:r>
              <a:rPr lang="en-GB" sz="3000" dirty="0">
                <a:solidFill>
                  <a:schemeClr val="accent2">
                    <a:lumMod val="50000"/>
                  </a:schemeClr>
                </a:solidFill>
                <a:ea typeface="+mn-lt"/>
                <a:cs typeface="+mn-lt"/>
              </a:rPr>
              <a:t>Each child has a cubby hole and a coat peg to store his/her belongings. Please bring in:</a:t>
            </a:r>
          </a:p>
          <a:p>
            <a:pPr algn="just"/>
            <a:endParaRPr lang="en-GB" sz="3000" dirty="0">
              <a:solidFill>
                <a:schemeClr val="accent2">
                  <a:lumMod val="50000"/>
                </a:schemeClr>
              </a:solidFill>
              <a:ea typeface="+mn-lt"/>
              <a:cs typeface="+mn-lt"/>
            </a:endParaRPr>
          </a:p>
          <a:p>
            <a:pPr marL="457200" indent="-457200" algn="just">
              <a:buFont typeface="Arial" panose="020B0604020202020204" pitchFamily="34" charset="0"/>
              <a:buChar char="•"/>
            </a:pPr>
            <a:r>
              <a:rPr lang="en-GB" sz="3000" dirty="0">
                <a:solidFill>
                  <a:schemeClr val="accent2">
                    <a:lumMod val="50000"/>
                  </a:schemeClr>
                </a:solidFill>
                <a:ea typeface="+mn-lt"/>
                <a:cs typeface="+mn-lt"/>
              </a:rPr>
              <a:t>Water bottle</a:t>
            </a:r>
          </a:p>
          <a:p>
            <a:pPr marL="457200" indent="-457200" algn="just">
              <a:buFont typeface="Arial" panose="020B0604020202020204" pitchFamily="34" charset="0"/>
              <a:buChar char="•"/>
            </a:pPr>
            <a:r>
              <a:rPr lang="en-GB" sz="3000" dirty="0">
                <a:solidFill>
                  <a:schemeClr val="accent2">
                    <a:lumMod val="50000"/>
                  </a:schemeClr>
                </a:solidFill>
                <a:ea typeface="+mn-lt"/>
                <a:cs typeface="+mn-lt"/>
              </a:rPr>
              <a:t>Wellies</a:t>
            </a:r>
          </a:p>
          <a:p>
            <a:pPr marL="457200" indent="-457200" algn="just">
              <a:buFont typeface="Arial" panose="020B0604020202020204" pitchFamily="34" charset="0"/>
              <a:buChar char="•"/>
            </a:pPr>
            <a:r>
              <a:rPr lang="en-GB" sz="3000" dirty="0">
                <a:solidFill>
                  <a:schemeClr val="accent2">
                    <a:lumMod val="50000"/>
                  </a:schemeClr>
                </a:solidFill>
                <a:ea typeface="+mn-lt"/>
                <a:cs typeface="+mn-lt"/>
              </a:rPr>
              <a:t>Coat with a hood</a:t>
            </a:r>
          </a:p>
          <a:p>
            <a:pPr marL="457200" indent="-457200" algn="just">
              <a:buFont typeface="Arial" panose="020B0604020202020204" pitchFamily="34" charset="0"/>
              <a:buChar char="•"/>
            </a:pPr>
            <a:r>
              <a:rPr lang="en-GB" sz="3000" dirty="0">
                <a:solidFill>
                  <a:schemeClr val="accent2">
                    <a:lumMod val="50000"/>
                  </a:schemeClr>
                </a:solidFill>
                <a:ea typeface="+mn-lt"/>
                <a:cs typeface="+mn-lt"/>
              </a:rPr>
              <a:t>Bag with spare clothing (E.g. Underwear, socks, trousers/skirt, T-shirt.)</a:t>
            </a:r>
          </a:p>
          <a:p>
            <a:pPr algn="just"/>
            <a:endParaRPr lang="en-GB" sz="3000" dirty="0"/>
          </a:p>
        </p:txBody>
      </p:sp>
    </p:spTree>
    <p:extLst>
      <p:ext uri="{BB962C8B-B14F-4D97-AF65-F5344CB8AC3E}">
        <p14:creationId xmlns:p14="http://schemas.microsoft.com/office/powerpoint/2010/main" val="2755638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latin typeface="+mj-lt"/>
                <a:ea typeface="+mj-ea"/>
                <a:cs typeface="+mj-cs"/>
              </a:rPr>
              <a:t>PE &amp; Physical Development</a:t>
            </a:r>
            <a:endParaRPr lang="en-US" b="1" u="sng" dirty="0">
              <a:solidFill>
                <a:schemeClr val="accent2">
                  <a:lumMod val="50000"/>
                </a:schemeClr>
              </a:solidFill>
              <a:ea typeface="+mj-ea"/>
              <a:cs typeface="+mj-cs"/>
            </a:endParaRP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730268" y="1537839"/>
            <a:ext cx="10025060" cy="526297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gn="just">
              <a:buFont typeface="Arial"/>
              <a:buChar char="•"/>
            </a:pPr>
            <a:r>
              <a:rPr lang="en-GB" sz="2200" dirty="0">
                <a:solidFill>
                  <a:schemeClr val="accent2">
                    <a:lumMod val="50000"/>
                  </a:schemeClr>
                </a:solidFill>
                <a:ea typeface="+mn-lt"/>
                <a:cs typeface="+mn-lt"/>
              </a:rPr>
              <a:t>PE lessons are taught on </a:t>
            </a:r>
            <a:r>
              <a:rPr lang="en-GB" sz="2200" b="1" dirty="0">
                <a:solidFill>
                  <a:schemeClr val="accent2">
                    <a:lumMod val="50000"/>
                  </a:schemeClr>
                </a:solidFill>
                <a:ea typeface="+mn-lt"/>
                <a:cs typeface="+mn-lt"/>
              </a:rPr>
              <a:t>Wednesdays at 9am</a:t>
            </a:r>
            <a:r>
              <a:rPr lang="en-GB" sz="2200" dirty="0">
                <a:solidFill>
                  <a:schemeClr val="accent2">
                    <a:lumMod val="50000"/>
                  </a:schemeClr>
                </a:solidFill>
                <a:ea typeface="+mn-lt"/>
                <a:cs typeface="+mn-lt"/>
              </a:rPr>
              <a:t>. </a:t>
            </a:r>
          </a:p>
          <a:p>
            <a:pPr marL="457200" indent="-457200" algn="just">
              <a:buFont typeface="Arial"/>
              <a:buChar char="•"/>
            </a:pPr>
            <a:r>
              <a:rPr lang="en-GB" sz="2200" dirty="0">
                <a:solidFill>
                  <a:schemeClr val="accent2">
                    <a:lumMod val="50000"/>
                  </a:schemeClr>
                </a:solidFill>
                <a:ea typeface="+mn-lt"/>
                <a:cs typeface="+mn-lt"/>
              </a:rPr>
              <a:t>Children are also encouraged to spend time learning outdoors through a range of fine and gross motor skills on offer.</a:t>
            </a:r>
            <a:endParaRPr lang="en-US" sz="2200" dirty="0">
              <a:solidFill>
                <a:schemeClr val="accent2">
                  <a:lumMod val="50000"/>
                </a:schemeClr>
              </a:solidFill>
              <a:ea typeface="+mn-lt"/>
              <a:cs typeface="+mn-lt"/>
            </a:endParaRPr>
          </a:p>
          <a:p>
            <a:pPr marL="457200" indent="-457200" algn="just">
              <a:buFont typeface="Arial"/>
              <a:buChar char="•"/>
            </a:pPr>
            <a:r>
              <a:rPr lang="en-GB" sz="2200" dirty="0">
                <a:solidFill>
                  <a:schemeClr val="accent2">
                    <a:lumMod val="50000"/>
                  </a:schemeClr>
                </a:solidFill>
                <a:ea typeface="+mn-lt"/>
                <a:cs typeface="+mn-lt"/>
              </a:rPr>
              <a:t>Children can wear their PE uniform to school and remain in it for the duration of the day, only on the days that they have PE.</a:t>
            </a:r>
            <a:endParaRPr lang="en-US" sz="2200" dirty="0">
              <a:solidFill>
                <a:schemeClr val="accent2">
                  <a:lumMod val="50000"/>
                </a:schemeClr>
              </a:solidFill>
              <a:ea typeface="+mn-lt"/>
              <a:cs typeface="+mn-lt"/>
            </a:endParaRPr>
          </a:p>
          <a:p>
            <a:pPr algn="just"/>
            <a:endParaRPr lang="en-GB" sz="2200" dirty="0">
              <a:solidFill>
                <a:schemeClr val="accent2">
                  <a:lumMod val="50000"/>
                </a:schemeClr>
              </a:solidFill>
              <a:ea typeface="+mn-lt"/>
              <a:cs typeface="+mn-lt"/>
            </a:endParaRPr>
          </a:p>
          <a:p>
            <a:pPr algn="just"/>
            <a:r>
              <a:rPr lang="en-GB" sz="2200" b="1" dirty="0">
                <a:solidFill>
                  <a:schemeClr val="accent2">
                    <a:lumMod val="50000"/>
                  </a:schemeClr>
                </a:solidFill>
                <a:ea typeface="+mn-lt"/>
                <a:cs typeface="+mn-lt"/>
              </a:rPr>
              <a:t>PE Uniform:</a:t>
            </a:r>
            <a:endParaRPr lang="en-GB" sz="2200" dirty="0">
              <a:solidFill>
                <a:schemeClr val="accent2">
                  <a:lumMod val="50000"/>
                </a:schemeClr>
              </a:solidFill>
              <a:ea typeface="+mn-lt"/>
              <a:cs typeface="+mn-lt"/>
            </a:endParaRPr>
          </a:p>
          <a:p>
            <a:pPr algn="just">
              <a:buFont typeface="Arial"/>
              <a:buChar char="•"/>
            </a:pPr>
            <a:endParaRPr lang="en-GB" sz="2200" dirty="0">
              <a:solidFill>
                <a:schemeClr val="accent2">
                  <a:lumMod val="50000"/>
                </a:schemeClr>
              </a:solidFill>
            </a:endParaRPr>
          </a:p>
          <a:p>
            <a:pPr marL="342900" indent="-342900" algn="just">
              <a:buFont typeface="Arial"/>
              <a:buChar char="•"/>
            </a:pPr>
            <a:r>
              <a:rPr lang="en-GB" sz="2200" dirty="0">
                <a:solidFill>
                  <a:schemeClr val="accent2">
                    <a:lumMod val="50000"/>
                  </a:schemeClr>
                </a:solidFill>
                <a:ea typeface="+mn-lt"/>
                <a:cs typeface="+mn-lt"/>
              </a:rPr>
              <a:t>White polo shirt</a:t>
            </a:r>
            <a:endParaRPr lang="en-GB" sz="2200" dirty="0">
              <a:solidFill>
                <a:schemeClr val="accent2">
                  <a:lumMod val="50000"/>
                </a:schemeClr>
              </a:solidFill>
            </a:endParaRPr>
          </a:p>
          <a:p>
            <a:pPr marL="342900" indent="-342900" algn="just">
              <a:buFont typeface="Arial"/>
              <a:buChar char="•"/>
            </a:pPr>
            <a:r>
              <a:rPr lang="en-GB" sz="2200" dirty="0">
                <a:solidFill>
                  <a:schemeClr val="accent2">
                    <a:lumMod val="50000"/>
                  </a:schemeClr>
                </a:solidFill>
                <a:ea typeface="+mn-lt"/>
                <a:cs typeface="+mn-lt"/>
              </a:rPr>
              <a:t>Navy blue shorts</a:t>
            </a:r>
            <a:endParaRPr lang="en-GB" sz="2200" dirty="0">
              <a:solidFill>
                <a:schemeClr val="accent2">
                  <a:lumMod val="50000"/>
                </a:schemeClr>
              </a:solidFill>
            </a:endParaRPr>
          </a:p>
          <a:p>
            <a:pPr marL="342900" indent="-342900" algn="just">
              <a:buFont typeface="Arial"/>
              <a:buChar char="•"/>
            </a:pPr>
            <a:r>
              <a:rPr lang="en-GB" sz="2200" dirty="0">
                <a:solidFill>
                  <a:schemeClr val="accent2">
                    <a:lumMod val="50000"/>
                  </a:schemeClr>
                </a:solidFill>
                <a:ea typeface="+mn-lt"/>
                <a:cs typeface="+mn-lt"/>
              </a:rPr>
              <a:t>Trainers (not plimsoles)</a:t>
            </a:r>
            <a:endParaRPr lang="en-GB" sz="2200" dirty="0">
              <a:solidFill>
                <a:schemeClr val="accent2">
                  <a:lumMod val="50000"/>
                </a:schemeClr>
              </a:solidFill>
            </a:endParaRPr>
          </a:p>
          <a:p>
            <a:pPr marL="342900" indent="-342900" algn="just">
              <a:buFont typeface="Arial"/>
              <a:buChar char="•"/>
            </a:pPr>
            <a:r>
              <a:rPr lang="en-GB" sz="2200" dirty="0">
                <a:solidFill>
                  <a:schemeClr val="accent2">
                    <a:lumMod val="50000"/>
                  </a:schemeClr>
                </a:solidFill>
                <a:ea typeface="+mn-lt"/>
                <a:cs typeface="+mn-lt"/>
              </a:rPr>
              <a:t>Plain navy-blue tracksuit top</a:t>
            </a:r>
            <a:endParaRPr lang="en-GB" sz="2200" dirty="0">
              <a:solidFill>
                <a:schemeClr val="accent2">
                  <a:lumMod val="50000"/>
                </a:schemeClr>
              </a:solidFill>
            </a:endParaRPr>
          </a:p>
          <a:p>
            <a:pPr marL="342900" indent="-342900" algn="just">
              <a:buFont typeface="Arial"/>
              <a:buChar char="•"/>
            </a:pPr>
            <a:r>
              <a:rPr lang="en-GB" sz="2200" dirty="0">
                <a:solidFill>
                  <a:schemeClr val="accent2">
                    <a:lumMod val="50000"/>
                  </a:schemeClr>
                </a:solidFill>
                <a:ea typeface="+mn-lt"/>
                <a:cs typeface="+mn-lt"/>
              </a:rPr>
              <a:t>Plain navy-blue tracksuit trousers</a:t>
            </a:r>
            <a:endParaRPr lang="en-GB" sz="2200" dirty="0">
              <a:solidFill>
                <a:schemeClr val="accent2">
                  <a:lumMod val="50000"/>
                </a:schemeClr>
              </a:solidFill>
            </a:endParaRPr>
          </a:p>
          <a:p>
            <a:pPr marL="285750" indent="-285750" algn="just">
              <a:buFont typeface="Symbol"/>
              <a:buChar char="•"/>
            </a:pPr>
            <a:endParaRPr lang="en-GB" sz="2500" dirty="0">
              <a:solidFill>
                <a:schemeClr val="accent2">
                  <a:lumMod val="50000"/>
                </a:schemeClr>
              </a:solidFill>
              <a:ea typeface="+mn-lt"/>
              <a:cs typeface="+mn-lt"/>
            </a:endParaRPr>
          </a:p>
          <a:p>
            <a:pPr algn="just"/>
            <a:endParaRPr lang="en-GB" sz="2500" dirty="0"/>
          </a:p>
        </p:txBody>
      </p:sp>
    </p:spTree>
    <p:extLst>
      <p:ext uri="{BB962C8B-B14F-4D97-AF65-F5344CB8AC3E}">
        <p14:creationId xmlns:p14="http://schemas.microsoft.com/office/powerpoint/2010/main" val="622883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ea typeface="+mj-ea"/>
                <a:cs typeface="+mj-cs"/>
              </a:rPr>
              <a:t>Teaching and Learning </a:t>
            </a: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677909" y="1380974"/>
            <a:ext cx="9786935" cy="77559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gn="just">
              <a:buFont typeface="Arial" panose="020B0604020202020204" pitchFamily="34" charset="0"/>
              <a:buChar char="•"/>
            </a:pPr>
            <a:r>
              <a:rPr lang="en-GB" sz="3000" dirty="0">
                <a:solidFill>
                  <a:schemeClr val="accent2">
                    <a:lumMod val="50000"/>
                  </a:schemeClr>
                </a:solidFill>
                <a:ea typeface="+mn-lt"/>
                <a:cs typeface="+mn-lt"/>
              </a:rPr>
              <a:t>In EYFS, we have devised a skills progression chart based on the Statutory Requirements.</a:t>
            </a:r>
          </a:p>
          <a:p>
            <a:pPr marL="457200" indent="-457200" algn="just">
              <a:buFont typeface="Arial" panose="020B0604020202020204" pitchFamily="34" charset="0"/>
              <a:buChar char="•"/>
            </a:pPr>
            <a:r>
              <a:rPr lang="en-GB" sz="3000" dirty="0">
                <a:solidFill>
                  <a:schemeClr val="accent2">
                    <a:lumMod val="50000"/>
                  </a:schemeClr>
                </a:solidFill>
                <a:ea typeface="+mn-lt"/>
                <a:cs typeface="+mn-lt"/>
              </a:rPr>
              <a:t>We use Birth to Five Matters to support our Learning &amp; Teaching approach.</a:t>
            </a:r>
          </a:p>
          <a:p>
            <a:pPr marL="457200" indent="-457200" algn="just">
              <a:buFont typeface="Arial" panose="020B0604020202020204" pitchFamily="34" charset="0"/>
              <a:buChar char="•"/>
            </a:pPr>
            <a:r>
              <a:rPr lang="en-GB" sz="3000" dirty="0">
                <a:solidFill>
                  <a:schemeClr val="accent2">
                    <a:lumMod val="50000"/>
                  </a:schemeClr>
                </a:solidFill>
                <a:ea typeface="+mn-lt"/>
                <a:cs typeface="+mn-lt"/>
              </a:rPr>
              <a:t>All areas of learning are equally important in the EYFS - this ensures that we provide a holistic education.</a:t>
            </a:r>
          </a:p>
          <a:p>
            <a:pPr marL="457200" indent="-457200" algn="just">
              <a:buFont typeface="Arial" panose="020B0604020202020204" pitchFamily="34" charset="0"/>
              <a:buChar char="•"/>
            </a:pPr>
            <a:r>
              <a:rPr lang="en-GB" sz="3000" dirty="0">
                <a:solidFill>
                  <a:schemeClr val="accent2">
                    <a:lumMod val="50000"/>
                  </a:schemeClr>
                </a:solidFill>
                <a:ea typeface="+mn-lt"/>
                <a:cs typeface="+mn-lt"/>
              </a:rPr>
              <a:t>We support each child’s developing needs and learning will be personalised to reflect this.</a:t>
            </a:r>
          </a:p>
          <a:p>
            <a:pPr marL="457200" indent="-457200" algn="just">
              <a:buFont typeface="Arial" panose="020B0604020202020204" pitchFamily="34" charset="0"/>
              <a:buChar char="•"/>
            </a:pPr>
            <a:r>
              <a:rPr lang="en-GB" sz="3000" dirty="0">
                <a:solidFill>
                  <a:schemeClr val="accent2">
                    <a:lumMod val="50000"/>
                  </a:schemeClr>
                </a:solidFill>
                <a:ea typeface="+mn-lt"/>
                <a:cs typeface="+mn-lt"/>
              </a:rPr>
              <a:t>Information related to the skills progression chart will be shared and discussed at parent consultations in October. </a:t>
            </a:r>
          </a:p>
          <a:p>
            <a:pPr algn="just"/>
            <a:endParaRPr lang="en-GB" sz="2800" dirty="0">
              <a:solidFill>
                <a:schemeClr val="accent2">
                  <a:lumMod val="50000"/>
                </a:schemeClr>
              </a:solidFill>
              <a:ea typeface="+mn-lt"/>
              <a:cs typeface="+mn-lt"/>
            </a:endParaRPr>
          </a:p>
          <a:p>
            <a:pPr algn="just"/>
            <a:endParaRPr lang="en-GB" sz="2800" b="1" dirty="0">
              <a:ea typeface="+mn-lt"/>
              <a:cs typeface="+mn-lt"/>
            </a:endParaRPr>
          </a:p>
          <a:p>
            <a:pPr algn="just">
              <a:buFont typeface="Arial"/>
            </a:pPr>
            <a:endParaRPr lang="en-GB" sz="2800" dirty="0">
              <a:solidFill>
                <a:schemeClr val="accent2">
                  <a:lumMod val="50000"/>
                </a:schemeClr>
              </a:solidFill>
              <a:ea typeface="+mn-lt"/>
              <a:cs typeface="+mn-lt"/>
            </a:endParaRPr>
          </a:p>
          <a:p>
            <a:pPr marL="285750" indent="-285750" algn="just">
              <a:buFont typeface="Symbol"/>
              <a:buChar char="•"/>
            </a:pPr>
            <a:endParaRPr lang="en-GB" sz="3600" dirty="0">
              <a:solidFill>
                <a:schemeClr val="accent2">
                  <a:lumMod val="50000"/>
                </a:schemeClr>
              </a:solidFill>
              <a:ea typeface="+mn-lt"/>
              <a:cs typeface="+mn-lt"/>
            </a:endParaRPr>
          </a:p>
          <a:p>
            <a:pPr algn="just"/>
            <a:endParaRPr lang="en-GB" dirty="0">
              <a:solidFill>
                <a:srgbClr val="000000"/>
              </a:solidFill>
            </a:endParaRPr>
          </a:p>
        </p:txBody>
      </p:sp>
    </p:spTree>
    <p:extLst>
      <p:ext uri="{BB962C8B-B14F-4D97-AF65-F5344CB8AC3E}">
        <p14:creationId xmlns:p14="http://schemas.microsoft.com/office/powerpoint/2010/main" val="752934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ea typeface="+mj-ea"/>
                <a:cs typeface="+mj-cs"/>
              </a:rPr>
              <a:t>Teaching and Learning </a:t>
            </a: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879342" y="1113618"/>
            <a:ext cx="10025060" cy="71096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2400" b="1" dirty="0">
                <a:solidFill>
                  <a:schemeClr val="accent2">
                    <a:lumMod val="50000"/>
                  </a:schemeClr>
                </a:solidFill>
                <a:ea typeface="+mn-lt"/>
                <a:cs typeface="+mn-lt"/>
              </a:rPr>
              <a:t>Teacher Feedback: </a:t>
            </a:r>
          </a:p>
          <a:p>
            <a:pPr algn="just"/>
            <a:endParaRPr lang="en-GB" sz="2400" dirty="0">
              <a:solidFill>
                <a:schemeClr val="accent2">
                  <a:lumMod val="50000"/>
                </a:schemeClr>
              </a:solidFill>
              <a:ea typeface="+mn-lt"/>
              <a:cs typeface="+mn-lt"/>
            </a:endParaRPr>
          </a:p>
          <a:p>
            <a:pPr marL="342900" indent="-342900" algn="just">
              <a:buFont typeface="Arial" panose="020B0604020202020204" pitchFamily="34" charset="0"/>
              <a:buChar char="•"/>
            </a:pPr>
            <a:r>
              <a:rPr lang="en-GB" sz="2400" dirty="0">
                <a:solidFill>
                  <a:schemeClr val="accent2">
                    <a:lumMod val="50000"/>
                  </a:schemeClr>
                </a:solidFill>
                <a:ea typeface="+mn-lt"/>
                <a:cs typeface="+mn-lt"/>
              </a:rPr>
              <a:t>Research shows that the most effective feedback is given verbally, ‘in the moment’ – this will be evidenced through observations made during the day.</a:t>
            </a:r>
          </a:p>
          <a:p>
            <a:pPr marL="342900" indent="-342900" algn="just">
              <a:buFont typeface="Arial" panose="020B0604020202020204" pitchFamily="34" charset="0"/>
              <a:buChar char="•"/>
            </a:pPr>
            <a:endParaRPr lang="en-US" sz="2400" dirty="0">
              <a:solidFill>
                <a:schemeClr val="accent2">
                  <a:lumMod val="50000"/>
                </a:schemeClr>
              </a:solidFill>
              <a:ea typeface="+mn-lt"/>
              <a:cs typeface="+mn-lt"/>
            </a:endParaRPr>
          </a:p>
          <a:p>
            <a:pPr marL="342900" indent="-342900" algn="just">
              <a:buFont typeface="Arial" panose="020B0604020202020204" pitchFamily="34" charset="0"/>
              <a:buChar char="•"/>
            </a:pPr>
            <a:r>
              <a:rPr lang="en-GB" sz="2400" dirty="0">
                <a:solidFill>
                  <a:schemeClr val="accent2">
                    <a:lumMod val="50000"/>
                  </a:schemeClr>
                </a:solidFill>
                <a:ea typeface="+mn-lt"/>
                <a:cs typeface="+mn-lt"/>
              </a:rPr>
              <a:t>All adults in Reception work with the children at their chosen learning activities throughout the day to provide support and action the ‘teachable moment’ to ensure that all children are making progress.</a:t>
            </a:r>
          </a:p>
          <a:p>
            <a:pPr marL="342900" indent="-342900" algn="just">
              <a:buFont typeface="Arial" panose="020B0604020202020204" pitchFamily="34" charset="0"/>
              <a:buChar char="•"/>
            </a:pPr>
            <a:endParaRPr lang="en-GB" sz="2400" dirty="0">
              <a:solidFill>
                <a:schemeClr val="accent2">
                  <a:lumMod val="50000"/>
                </a:schemeClr>
              </a:solidFill>
              <a:ea typeface="+mn-lt"/>
              <a:cs typeface="+mn-lt"/>
            </a:endParaRPr>
          </a:p>
          <a:p>
            <a:pPr marL="342900" indent="-342900" algn="just">
              <a:buFont typeface="Arial" panose="020B0604020202020204" pitchFamily="34" charset="0"/>
              <a:buChar char="•"/>
            </a:pPr>
            <a:r>
              <a:rPr lang="en-GB" sz="2400" dirty="0">
                <a:solidFill>
                  <a:schemeClr val="accent2">
                    <a:lumMod val="50000"/>
                  </a:schemeClr>
                </a:solidFill>
                <a:ea typeface="+mn-lt"/>
                <a:cs typeface="+mn-lt"/>
              </a:rPr>
              <a:t>We keep a record to ensure that all children are observed and receive support throughout the week.</a:t>
            </a:r>
          </a:p>
          <a:p>
            <a:pPr marL="342900" indent="-342900" algn="just">
              <a:buFont typeface="Arial" panose="020B0604020202020204" pitchFamily="34" charset="0"/>
              <a:buChar char="•"/>
            </a:pPr>
            <a:r>
              <a:rPr lang="en-GB" sz="2400" dirty="0">
                <a:solidFill>
                  <a:schemeClr val="accent2">
                    <a:lumMod val="50000"/>
                  </a:schemeClr>
                </a:solidFill>
                <a:ea typeface="+mn-lt"/>
                <a:cs typeface="+mn-lt"/>
              </a:rPr>
              <a:t>Children’s learning is recorded both on the planning sheet and through the online learning journal ‘Tapestry.’</a:t>
            </a:r>
            <a:endParaRPr lang="en-US" sz="2400" dirty="0">
              <a:solidFill>
                <a:schemeClr val="accent2">
                  <a:lumMod val="50000"/>
                </a:schemeClr>
              </a:solidFill>
              <a:ea typeface="+mn-lt"/>
              <a:cs typeface="+mn-lt"/>
            </a:endParaRPr>
          </a:p>
          <a:p>
            <a:pPr algn="just"/>
            <a:endParaRPr lang="en-GB" sz="2400" b="1" dirty="0">
              <a:ea typeface="+mn-lt"/>
              <a:cs typeface="+mn-lt"/>
            </a:endParaRPr>
          </a:p>
          <a:p>
            <a:pPr algn="just">
              <a:buFont typeface="Arial"/>
            </a:pPr>
            <a:endParaRPr lang="en-GB" sz="2400" dirty="0">
              <a:solidFill>
                <a:schemeClr val="accent2">
                  <a:lumMod val="50000"/>
                </a:schemeClr>
              </a:solidFill>
              <a:ea typeface="+mn-lt"/>
              <a:cs typeface="+mn-lt"/>
            </a:endParaRPr>
          </a:p>
          <a:p>
            <a:pPr marL="285750" indent="-285750" algn="just">
              <a:buFont typeface="Symbol"/>
              <a:buChar char="•"/>
            </a:pPr>
            <a:endParaRPr lang="en-GB" sz="2400" dirty="0">
              <a:solidFill>
                <a:schemeClr val="accent2">
                  <a:lumMod val="50000"/>
                </a:schemeClr>
              </a:solidFill>
              <a:ea typeface="+mn-lt"/>
              <a:cs typeface="+mn-lt"/>
            </a:endParaRPr>
          </a:p>
          <a:p>
            <a:pPr algn="just"/>
            <a:endParaRPr lang="en-GB" sz="2400" dirty="0">
              <a:solidFill>
                <a:srgbClr val="000000"/>
              </a:solidFill>
            </a:endParaRPr>
          </a:p>
        </p:txBody>
      </p:sp>
    </p:spTree>
    <p:extLst>
      <p:ext uri="{BB962C8B-B14F-4D97-AF65-F5344CB8AC3E}">
        <p14:creationId xmlns:p14="http://schemas.microsoft.com/office/powerpoint/2010/main" val="3643999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ea typeface="+mj-ea"/>
                <a:cs typeface="+mj-cs"/>
              </a:rPr>
              <a:t>Leuven Scales</a:t>
            </a:r>
          </a:p>
        </p:txBody>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789249" y="1491693"/>
            <a:ext cx="11139767" cy="47089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gn="just">
              <a:buFont typeface="Arial"/>
              <a:buChar char="•"/>
            </a:pPr>
            <a:r>
              <a:rPr lang="en-GB" sz="3000" dirty="0">
                <a:solidFill>
                  <a:schemeClr val="accent2">
                    <a:lumMod val="50000"/>
                  </a:schemeClr>
                </a:solidFill>
                <a:ea typeface="+mn-lt"/>
                <a:cs typeface="+mn-lt"/>
              </a:rPr>
              <a:t>We assess all the children termly using the Leuven Scales of Well Being and Involvement.</a:t>
            </a:r>
          </a:p>
          <a:p>
            <a:pPr marL="457200" indent="-457200" algn="just">
              <a:buFont typeface="Arial"/>
              <a:buChar char="•"/>
            </a:pPr>
            <a:r>
              <a:rPr lang="en-GB" sz="3000" dirty="0">
                <a:solidFill>
                  <a:schemeClr val="accent2">
                    <a:lumMod val="50000"/>
                  </a:schemeClr>
                </a:solidFill>
                <a:ea typeface="+mn-lt"/>
                <a:cs typeface="+mn-lt"/>
              </a:rPr>
              <a:t>Assessments will be based on observations we have collected.</a:t>
            </a:r>
          </a:p>
          <a:p>
            <a:pPr marL="457200" indent="-457200" algn="just">
              <a:buFont typeface="Arial"/>
              <a:buChar char="•"/>
            </a:pPr>
            <a:r>
              <a:rPr lang="en-GB" sz="3000" dirty="0">
                <a:solidFill>
                  <a:schemeClr val="accent2">
                    <a:lumMod val="50000"/>
                  </a:schemeClr>
                </a:solidFill>
                <a:ea typeface="+mn-lt"/>
                <a:cs typeface="+mn-lt"/>
              </a:rPr>
              <a:t>We will use this information to further develop personalised planning for children.</a:t>
            </a:r>
          </a:p>
          <a:p>
            <a:pPr algn="just"/>
            <a:endParaRPr lang="en-GB" sz="3000" dirty="0">
              <a:solidFill>
                <a:schemeClr val="accent2">
                  <a:lumMod val="50000"/>
                </a:schemeClr>
              </a:solidFill>
              <a:ea typeface="+mn-lt"/>
              <a:cs typeface="+mn-lt"/>
            </a:endParaRPr>
          </a:p>
          <a:p>
            <a:pPr marL="457200" indent="-457200" algn="just">
              <a:buFont typeface="Arial"/>
              <a:buChar char="•"/>
            </a:pPr>
            <a:r>
              <a:rPr lang="en-GB" sz="3000" dirty="0">
                <a:solidFill>
                  <a:schemeClr val="accent2">
                    <a:lumMod val="50000"/>
                  </a:schemeClr>
                </a:solidFill>
                <a:ea typeface="+mn-lt"/>
                <a:cs typeface="+mn-lt"/>
              </a:rPr>
              <a:t>Further information can be found by following the link: </a:t>
            </a:r>
            <a:r>
              <a:rPr lang="en-GB" sz="3000" dirty="0">
                <a:solidFill>
                  <a:schemeClr val="accent2">
                    <a:lumMod val="50000"/>
                  </a:schemeClr>
                </a:solidFill>
                <a:ea typeface="+mn-lt"/>
                <a:cs typeface="+mn-lt"/>
                <a:hlinkClick r:id="rId4"/>
              </a:rPr>
              <a:t>https://www.european-agency.org/sites/default/files/Laevers.pdf</a:t>
            </a:r>
            <a:r>
              <a:rPr lang="en-GB" sz="3000" dirty="0">
                <a:solidFill>
                  <a:schemeClr val="accent2">
                    <a:lumMod val="50000"/>
                  </a:schemeClr>
                </a:solidFill>
                <a:ea typeface="+mn-lt"/>
                <a:cs typeface="+mn-lt"/>
              </a:rPr>
              <a:t> </a:t>
            </a:r>
          </a:p>
        </p:txBody>
      </p:sp>
    </p:spTree>
    <p:extLst>
      <p:ext uri="{BB962C8B-B14F-4D97-AF65-F5344CB8AC3E}">
        <p14:creationId xmlns:p14="http://schemas.microsoft.com/office/powerpoint/2010/main" val="3699599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ea typeface="+mj-ea"/>
                <a:cs typeface="+mj-cs"/>
              </a:rPr>
              <a:t>Reception Baseline Assessment</a:t>
            </a: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789249" y="1431537"/>
            <a:ext cx="10205246" cy="42473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gn="just">
              <a:buFont typeface="Arial"/>
              <a:buChar char="•"/>
            </a:pPr>
            <a:r>
              <a:rPr lang="en-GB" sz="3000" dirty="0">
                <a:solidFill>
                  <a:schemeClr val="accent2">
                    <a:lumMod val="50000"/>
                  </a:schemeClr>
                </a:solidFill>
                <a:ea typeface="+mn-lt"/>
                <a:cs typeface="+mn-lt"/>
              </a:rPr>
              <a:t>In the first six weeks of Reception, all children must complete the DfE Reception Baseline Assessment.</a:t>
            </a:r>
          </a:p>
          <a:p>
            <a:pPr algn="just"/>
            <a:endParaRPr lang="en-GB" sz="3000" dirty="0">
              <a:solidFill>
                <a:schemeClr val="accent2">
                  <a:lumMod val="50000"/>
                </a:schemeClr>
              </a:solidFill>
              <a:ea typeface="+mn-lt"/>
              <a:cs typeface="+mn-lt"/>
            </a:endParaRPr>
          </a:p>
          <a:p>
            <a:pPr marL="457200" indent="-457200" algn="just">
              <a:buFont typeface="Arial"/>
              <a:buChar char="•"/>
            </a:pPr>
            <a:r>
              <a:rPr lang="en-GB" sz="3000" dirty="0">
                <a:solidFill>
                  <a:schemeClr val="accent2">
                    <a:lumMod val="50000"/>
                  </a:schemeClr>
                </a:solidFill>
                <a:ea typeface="+mn-lt"/>
                <a:cs typeface="+mn-lt"/>
              </a:rPr>
              <a:t>Further information can be found by following the link: </a:t>
            </a:r>
            <a:r>
              <a:rPr lang="en-GB" sz="3000" dirty="0">
                <a:solidFill>
                  <a:schemeClr val="accent2">
                    <a:lumMod val="50000"/>
                  </a:schemeClr>
                </a:solidFill>
                <a:ea typeface="+mn-lt"/>
                <a:cs typeface="+mn-lt"/>
                <a:hlinkClick r:id="rId4"/>
              </a:rPr>
              <a:t>https://assets.publishing.service.gov.uk/government/uploads/system/uploads/attachment_data/file/1074327/2022_Information_for_parents_reception_baseline_assessment.pdf</a:t>
            </a:r>
            <a:r>
              <a:rPr lang="en-GB" sz="3000" dirty="0">
                <a:solidFill>
                  <a:schemeClr val="accent2">
                    <a:lumMod val="50000"/>
                  </a:schemeClr>
                </a:solidFill>
                <a:ea typeface="+mn-lt"/>
                <a:cs typeface="+mn-lt"/>
              </a:rPr>
              <a:t> </a:t>
            </a:r>
          </a:p>
          <a:p>
            <a:pPr algn="just"/>
            <a:endParaRPr lang="en-GB" sz="3000" dirty="0">
              <a:solidFill>
                <a:schemeClr val="accent2">
                  <a:lumMod val="50000"/>
                </a:schemeClr>
              </a:solidFill>
              <a:ea typeface="+mn-lt"/>
              <a:cs typeface="+mn-lt"/>
            </a:endParaRPr>
          </a:p>
        </p:txBody>
      </p:sp>
    </p:spTree>
    <p:extLst>
      <p:ext uri="{BB962C8B-B14F-4D97-AF65-F5344CB8AC3E}">
        <p14:creationId xmlns:p14="http://schemas.microsoft.com/office/powerpoint/2010/main" val="4001443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ea typeface="+mj-ea"/>
                <a:cs typeface="+mj-cs"/>
              </a:rPr>
              <a:t>How can parents help?</a:t>
            </a: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pic>
        <p:nvPicPr>
          <p:cNvPr id="4" name="Picture 5" descr="Text&#10;&#10;Description automatically generated">
            <a:extLst>
              <a:ext uri="{FF2B5EF4-FFF2-40B4-BE49-F238E27FC236}">
                <a16:creationId xmlns:a16="http://schemas.microsoft.com/office/drawing/2014/main" id="{5C4F273B-DD31-3124-01D9-72FCA5BCB7D7}"/>
              </a:ext>
            </a:extLst>
          </p:cNvPr>
          <p:cNvPicPr>
            <a:picLocks noChangeAspect="1"/>
          </p:cNvPicPr>
          <p:nvPr/>
        </p:nvPicPr>
        <p:blipFill>
          <a:blip r:embed="rId4"/>
          <a:stretch>
            <a:fillRect/>
          </a:stretch>
        </p:blipFill>
        <p:spPr>
          <a:xfrm>
            <a:off x="7001300" y="1872094"/>
            <a:ext cx="4600574" cy="4435404"/>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1077515" y="1232296"/>
            <a:ext cx="10537028" cy="20621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3200" b="1" dirty="0">
                <a:solidFill>
                  <a:schemeClr val="accent2">
                    <a:lumMod val="50000"/>
                  </a:schemeClr>
                </a:solidFill>
                <a:ea typeface="+mn-lt"/>
                <a:cs typeface="+mn-lt"/>
              </a:rPr>
              <a:t>Read, read and read some more! </a:t>
            </a:r>
          </a:p>
          <a:p>
            <a:pPr marL="285750" indent="-285750">
              <a:buFont typeface="Symbol,Sans-Serif"/>
              <a:buChar char="•"/>
            </a:pPr>
            <a:endParaRPr lang="en-GB" sz="3200" dirty="0">
              <a:solidFill>
                <a:schemeClr val="accent2">
                  <a:lumMod val="50000"/>
                </a:schemeClr>
              </a:solidFill>
              <a:ea typeface="+mn-lt"/>
              <a:cs typeface="+mn-lt"/>
            </a:endParaRPr>
          </a:p>
          <a:p>
            <a:pPr lvl="0"/>
            <a:endParaRPr lang="en-GB" sz="3200" dirty="0">
              <a:solidFill>
                <a:schemeClr val="accent2">
                  <a:lumMod val="50000"/>
                </a:schemeClr>
              </a:solidFill>
              <a:ea typeface="+mn-lt"/>
              <a:cs typeface="+mn-lt"/>
            </a:endParaRPr>
          </a:p>
          <a:p>
            <a:pPr marL="285750" lvl="0" indent="-285750">
              <a:buFont typeface="Symbol,Sans-Serif"/>
              <a:buChar char="•"/>
            </a:pPr>
            <a:endParaRPr lang="en-GB" sz="3200" dirty="0">
              <a:solidFill>
                <a:schemeClr val="accent2">
                  <a:lumMod val="50000"/>
                </a:schemeClr>
              </a:solidFill>
              <a:ea typeface="+mn-lt"/>
              <a:cs typeface="+mn-lt"/>
            </a:endParaRPr>
          </a:p>
        </p:txBody>
      </p:sp>
      <p:sp>
        <p:nvSpPr>
          <p:cNvPr id="6" name="TextBox 5">
            <a:extLst>
              <a:ext uri="{FF2B5EF4-FFF2-40B4-BE49-F238E27FC236}">
                <a16:creationId xmlns:a16="http://schemas.microsoft.com/office/drawing/2014/main" id="{31734805-CC36-C534-1907-B7E5A10E66ED}"/>
              </a:ext>
            </a:extLst>
          </p:cNvPr>
          <p:cNvSpPr txBox="1"/>
          <p:nvPr/>
        </p:nvSpPr>
        <p:spPr>
          <a:xfrm>
            <a:off x="845771" y="2233178"/>
            <a:ext cx="6155529" cy="35548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2500" i="1" dirty="0">
                <a:solidFill>
                  <a:schemeClr val="accent2">
                    <a:lumMod val="50000"/>
                  </a:schemeClr>
                </a:solidFill>
                <a:latin typeface="Trebuchet MS"/>
                <a:ea typeface="Arial"/>
                <a:cs typeface="Arial"/>
              </a:rPr>
              <a:t>Statistic: Parents who read 1 picture book with their children every day provide their children with exposure to an estimated 78,000 words each  year. Cumulatively, over the 5 years, it is estimated that children from literacy-rich homes hear a cumulative 1.4 million more words during storybook reading than children who are never read to.</a:t>
            </a:r>
            <a:r>
              <a:rPr lang="en-US" sz="2500" i="1" dirty="0">
                <a:solidFill>
                  <a:schemeClr val="accent2">
                    <a:lumMod val="50000"/>
                  </a:schemeClr>
                </a:solidFill>
                <a:latin typeface="Trebuchet MS"/>
                <a:ea typeface="Arial"/>
                <a:cs typeface="Arial"/>
              </a:rPr>
              <a:t>​</a:t>
            </a:r>
            <a:endParaRPr lang="en-GB" sz="2500" i="1" dirty="0">
              <a:solidFill>
                <a:schemeClr val="accent2">
                  <a:lumMod val="50000"/>
                </a:schemeClr>
              </a:solidFill>
            </a:endParaRPr>
          </a:p>
        </p:txBody>
      </p:sp>
    </p:spTree>
    <p:extLst>
      <p:ext uri="{BB962C8B-B14F-4D97-AF65-F5344CB8AC3E}">
        <p14:creationId xmlns:p14="http://schemas.microsoft.com/office/powerpoint/2010/main" val="1977470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ea typeface="+mj-ea"/>
                <a:cs typeface="+mj-cs"/>
              </a:rPr>
              <a:t>How can parents help?</a:t>
            </a: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1009555" y="1106185"/>
            <a:ext cx="9630269" cy="53553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endParaRPr lang="en-GB" dirty="0">
              <a:solidFill>
                <a:schemeClr val="accent2">
                  <a:lumMod val="50000"/>
                </a:schemeClr>
              </a:solidFill>
              <a:ea typeface="+mn-lt"/>
              <a:cs typeface="+mn-lt"/>
            </a:endParaRPr>
          </a:p>
          <a:p>
            <a:pPr marL="285750" lvl="0" indent="-285750" algn="just">
              <a:buFont typeface="Arial" panose="020B0604020202020204" pitchFamily="34" charset="0"/>
              <a:buChar char="•"/>
            </a:pPr>
            <a:r>
              <a:rPr lang="en-GB" b="1" dirty="0">
                <a:solidFill>
                  <a:schemeClr val="accent2">
                    <a:lumMod val="50000"/>
                  </a:schemeClr>
                </a:solidFill>
                <a:ea typeface="+mn-lt"/>
                <a:cs typeface="+mn-lt"/>
              </a:rPr>
              <a:t>Talk! Talk! Talk! </a:t>
            </a:r>
            <a:r>
              <a:rPr lang="en-GB" dirty="0">
                <a:solidFill>
                  <a:schemeClr val="accent2">
                    <a:lumMod val="50000"/>
                  </a:schemeClr>
                </a:solidFill>
                <a:ea typeface="+mn-lt"/>
                <a:cs typeface="+mn-lt"/>
              </a:rPr>
              <a:t>to your child – this helps to build vocabulary to encourage fluency in speaking and get to know the world around them.</a:t>
            </a:r>
          </a:p>
          <a:p>
            <a:pPr marL="285750" lvl="0" indent="-285750" algn="just">
              <a:buFont typeface="Arial" panose="020B0604020202020204" pitchFamily="34" charset="0"/>
              <a:buChar char="•"/>
            </a:pPr>
            <a:endParaRPr lang="en-GB" dirty="0">
              <a:solidFill>
                <a:schemeClr val="accent2">
                  <a:lumMod val="50000"/>
                </a:schemeClr>
              </a:solidFill>
              <a:ea typeface="+mn-lt"/>
              <a:cs typeface="+mn-lt"/>
            </a:endParaRPr>
          </a:p>
          <a:p>
            <a:pPr marL="285750" lvl="0" indent="-285750" algn="just">
              <a:buFont typeface="Arial" panose="020B0604020202020204" pitchFamily="34" charset="0"/>
              <a:buChar char="•"/>
            </a:pPr>
            <a:r>
              <a:rPr lang="en-GB" dirty="0">
                <a:solidFill>
                  <a:schemeClr val="accent2">
                    <a:lumMod val="50000"/>
                  </a:schemeClr>
                </a:solidFill>
                <a:ea typeface="+mn-lt"/>
                <a:cs typeface="+mn-lt"/>
              </a:rPr>
              <a:t>Support and engage in your child’s interests – this will build a life long love of learning.</a:t>
            </a:r>
          </a:p>
          <a:p>
            <a:pPr marL="285750" lvl="0" indent="-285750" algn="just">
              <a:buFont typeface="Arial" panose="020B0604020202020204" pitchFamily="34" charset="0"/>
              <a:buChar char="•"/>
            </a:pPr>
            <a:endParaRPr lang="en-GB" dirty="0">
              <a:solidFill>
                <a:schemeClr val="accent2">
                  <a:lumMod val="50000"/>
                </a:schemeClr>
              </a:solidFill>
              <a:ea typeface="+mn-lt"/>
              <a:cs typeface="+mn-lt"/>
            </a:endParaRPr>
          </a:p>
          <a:p>
            <a:pPr marL="285750" lvl="0" indent="-285750" algn="just">
              <a:buFont typeface="Arial" panose="020B0604020202020204" pitchFamily="34" charset="0"/>
              <a:buChar char="•"/>
            </a:pPr>
            <a:r>
              <a:rPr lang="en-GB" dirty="0">
                <a:solidFill>
                  <a:schemeClr val="accent2">
                    <a:lumMod val="50000"/>
                  </a:schemeClr>
                </a:solidFill>
                <a:ea typeface="+mn-lt"/>
                <a:cs typeface="+mn-lt"/>
              </a:rPr>
              <a:t>Let your child play – this enables your child to have a go, rehearse their understanding, be curious and problem solve – all vital skills for life.</a:t>
            </a:r>
          </a:p>
          <a:p>
            <a:pPr marL="285750" lvl="0" indent="-285750" algn="just">
              <a:buFont typeface="Arial" panose="020B0604020202020204" pitchFamily="34" charset="0"/>
              <a:buChar char="•"/>
            </a:pPr>
            <a:endParaRPr lang="en-GB" dirty="0">
              <a:solidFill>
                <a:schemeClr val="accent2">
                  <a:lumMod val="50000"/>
                </a:schemeClr>
              </a:solidFill>
              <a:ea typeface="+mn-lt"/>
              <a:cs typeface="+mn-lt"/>
            </a:endParaRPr>
          </a:p>
          <a:p>
            <a:pPr marL="285750" lvl="0" indent="-285750" algn="just">
              <a:buFont typeface="Arial" panose="020B0604020202020204" pitchFamily="34" charset="0"/>
              <a:buChar char="•"/>
            </a:pPr>
            <a:r>
              <a:rPr lang="en-GB" dirty="0">
                <a:solidFill>
                  <a:schemeClr val="accent2">
                    <a:lumMod val="50000"/>
                  </a:schemeClr>
                </a:solidFill>
                <a:ea typeface="+mn-lt"/>
                <a:cs typeface="+mn-lt"/>
              </a:rPr>
              <a:t>Establish a bedtime routine – children at this stage of development need approximately 12-14hrs sleep to allow for their brains to rest and recharge.</a:t>
            </a:r>
          </a:p>
          <a:p>
            <a:pPr marL="285750" lvl="0" indent="-285750" algn="just">
              <a:buFont typeface="Arial" panose="020B0604020202020204" pitchFamily="34" charset="0"/>
              <a:buChar char="•"/>
            </a:pPr>
            <a:endParaRPr lang="en-GB" dirty="0">
              <a:solidFill>
                <a:schemeClr val="accent2">
                  <a:lumMod val="50000"/>
                </a:schemeClr>
              </a:solidFill>
              <a:ea typeface="+mn-lt"/>
              <a:cs typeface="+mn-lt"/>
            </a:endParaRPr>
          </a:p>
          <a:p>
            <a:pPr marL="285750" lvl="0" indent="-285750" algn="just">
              <a:buFont typeface="Arial" panose="020B0604020202020204" pitchFamily="34" charset="0"/>
              <a:buChar char="•"/>
            </a:pPr>
            <a:r>
              <a:rPr lang="en-GB" dirty="0">
                <a:solidFill>
                  <a:schemeClr val="accent2">
                    <a:lumMod val="50000"/>
                  </a:schemeClr>
                </a:solidFill>
                <a:ea typeface="+mn-lt"/>
                <a:cs typeface="+mn-lt"/>
              </a:rPr>
              <a:t>Restrict the time your child is allowed to use blue-light devices.</a:t>
            </a:r>
          </a:p>
          <a:p>
            <a:pPr marL="285750" lvl="0" indent="-285750" algn="just">
              <a:buFont typeface="Arial" panose="020B0604020202020204" pitchFamily="34" charset="0"/>
              <a:buChar char="•"/>
            </a:pPr>
            <a:endParaRPr lang="en-GB" dirty="0">
              <a:solidFill>
                <a:schemeClr val="accent2">
                  <a:lumMod val="50000"/>
                </a:schemeClr>
              </a:solidFill>
              <a:ea typeface="+mn-lt"/>
              <a:cs typeface="+mn-lt"/>
            </a:endParaRPr>
          </a:p>
          <a:p>
            <a:pPr marL="285750" lvl="0" indent="-285750" algn="just">
              <a:buFont typeface="Arial" panose="020B0604020202020204" pitchFamily="34" charset="0"/>
              <a:buChar char="•"/>
            </a:pPr>
            <a:r>
              <a:rPr lang="en-GB" dirty="0">
                <a:solidFill>
                  <a:schemeClr val="accent2">
                    <a:lumMod val="50000"/>
                  </a:schemeClr>
                </a:solidFill>
                <a:ea typeface="+mn-lt"/>
                <a:cs typeface="+mn-lt"/>
              </a:rPr>
              <a:t>Celebrate your child’s successes.</a:t>
            </a:r>
          </a:p>
          <a:p>
            <a:pPr marL="285750" lvl="0" indent="-285750" algn="just">
              <a:buFont typeface="Arial" panose="020B0604020202020204" pitchFamily="34" charset="0"/>
              <a:buChar char="•"/>
            </a:pPr>
            <a:endParaRPr lang="en-GB" dirty="0">
              <a:solidFill>
                <a:schemeClr val="accent2">
                  <a:lumMod val="50000"/>
                </a:schemeClr>
              </a:solidFill>
              <a:ea typeface="+mn-lt"/>
              <a:cs typeface="+mn-lt"/>
            </a:endParaRPr>
          </a:p>
          <a:p>
            <a:pPr marL="285750" lvl="0" indent="-285750" algn="just">
              <a:buFont typeface="Arial" panose="020B0604020202020204" pitchFamily="34" charset="0"/>
              <a:buChar char="•"/>
            </a:pPr>
            <a:r>
              <a:rPr lang="en-GB" dirty="0">
                <a:solidFill>
                  <a:schemeClr val="accent2">
                    <a:lumMod val="50000"/>
                  </a:schemeClr>
                </a:solidFill>
                <a:ea typeface="+mn-lt"/>
                <a:cs typeface="+mn-lt"/>
              </a:rPr>
              <a:t>Come and talk to us in confidence if you are worried, there have been changes in your family circumstances or you just want to let us know of any practical changes – our door is always open.</a:t>
            </a:r>
            <a:endParaRPr lang="en-GB" dirty="0">
              <a:solidFill>
                <a:schemeClr val="accent2">
                  <a:lumMod val="50000"/>
                </a:schemeClr>
              </a:solidFill>
            </a:endParaRPr>
          </a:p>
        </p:txBody>
      </p:sp>
    </p:spTree>
    <p:extLst>
      <p:ext uri="{BB962C8B-B14F-4D97-AF65-F5344CB8AC3E}">
        <p14:creationId xmlns:p14="http://schemas.microsoft.com/office/powerpoint/2010/main" val="1454971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ea typeface="+mj-ea"/>
                <a:cs typeface="+mj-cs"/>
              </a:rPr>
              <a:t>Extra Curricular Spot</a:t>
            </a:r>
          </a:p>
        </p:txBody>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1009555" y="1162086"/>
            <a:ext cx="9630269" cy="54784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sz="2500" dirty="0">
              <a:solidFill>
                <a:schemeClr val="accent2">
                  <a:lumMod val="50000"/>
                </a:schemeClr>
              </a:solidFill>
              <a:ea typeface="+mn-lt"/>
              <a:cs typeface="+mn-lt"/>
            </a:endParaRPr>
          </a:p>
          <a:p>
            <a:pPr marL="342900" lvl="0" indent="-342900" algn="just">
              <a:buFont typeface="Arial" panose="020B0604020202020204" pitchFamily="34" charset="0"/>
              <a:buChar char="•"/>
            </a:pPr>
            <a:r>
              <a:rPr lang="en-GB" sz="2500" dirty="0">
                <a:solidFill>
                  <a:schemeClr val="accent2">
                    <a:lumMod val="50000"/>
                  </a:schemeClr>
                </a:solidFill>
                <a:ea typeface="+mn-lt"/>
                <a:cs typeface="+mn-lt"/>
              </a:rPr>
              <a:t>We will send messages through the </a:t>
            </a:r>
            <a:r>
              <a:rPr lang="en-GB" sz="2500" dirty="0" err="1">
                <a:solidFill>
                  <a:schemeClr val="accent2">
                    <a:lumMod val="50000"/>
                  </a:schemeClr>
                </a:solidFill>
                <a:ea typeface="+mn-lt"/>
                <a:cs typeface="+mn-lt"/>
              </a:rPr>
              <a:t>eschools</a:t>
            </a:r>
            <a:r>
              <a:rPr lang="en-GB" sz="2500" dirty="0">
                <a:solidFill>
                  <a:schemeClr val="accent2">
                    <a:lumMod val="50000"/>
                  </a:schemeClr>
                </a:solidFill>
                <a:ea typeface="+mn-lt"/>
                <a:cs typeface="+mn-lt"/>
              </a:rPr>
              <a:t> system – please ensure that you are logged on.</a:t>
            </a:r>
          </a:p>
          <a:p>
            <a:pPr marL="342900" lvl="0" indent="-342900" algn="just">
              <a:buFont typeface="Arial" panose="020B0604020202020204" pitchFamily="34" charset="0"/>
              <a:buChar char="•"/>
            </a:pPr>
            <a:r>
              <a:rPr lang="en-GB" sz="2500" dirty="0">
                <a:solidFill>
                  <a:schemeClr val="accent2">
                    <a:lumMod val="50000"/>
                  </a:schemeClr>
                </a:solidFill>
                <a:ea typeface="+mn-lt"/>
                <a:cs typeface="+mn-lt"/>
              </a:rPr>
              <a:t>We shortly plan on developing a Learning Blog to support our ‘planning in the moment’ approach and to keep you informed of current learning interests in the class, which you may like to pursue with your child.</a:t>
            </a:r>
          </a:p>
          <a:p>
            <a:pPr marL="342900" lvl="0" indent="-342900" algn="just">
              <a:buFont typeface="Arial" panose="020B0604020202020204" pitchFamily="34" charset="0"/>
              <a:buChar char="•"/>
            </a:pPr>
            <a:r>
              <a:rPr lang="en-GB" sz="2500" dirty="0">
                <a:solidFill>
                  <a:schemeClr val="accent2">
                    <a:lumMod val="50000"/>
                  </a:schemeClr>
                </a:solidFill>
                <a:ea typeface="+mn-lt"/>
                <a:cs typeface="+mn-lt"/>
              </a:rPr>
              <a:t>If you are interested in volunteering, please speak to the office, so that we can arrange for you to be DBS checked.</a:t>
            </a:r>
          </a:p>
          <a:p>
            <a:pPr marL="285750" lvl="0" indent="-285750" algn="just">
              <a:buFont typeface="Symbol,Sans-Serif"/>
              <a:buChar char="•"/>
            </a:pPr>
            <a:endParaRPr lang="en-GB" sz="2500" dirty="0">
              <a:solidFill>
                <a:schemeClr val="accent2">
                  <a:lumMod val="50000"/>
                </a:schemeClr>
              </a:solidFill>
              <a:ea typeface="+mn-lt"/>
              <a:cs typeface="+mn-lt"/>
            </a:endParaRPr>
          </a:p>
          <a:p>
            <a:pPr lvl="0" algn="just"/>
            <a:r>
              <a:rPr lang="en-GB" sz="2500" b="1" u="sng" dirty="0">
                <a:solidFill>
                  <a:schemeClr val="accent2">
                    <a:lumMod val="50000"/>
                  </a:schemeClr>
                </a:solidFill>
                <a:ea typeface="+mn-lt"/>
                <a:cs typeface="+mn-lt"/>
              </a:rPr>
              <a:t>Future Dates:</a:t>
            </a:r>
          </a:p>
          <a:p>
            <a:pPr marL="285750" lvl="0" indent="-285750" algn="just">
              <a:buFont typeface="Arial" panose="020B0604020202020204" pitchFamily="34" charset="0"/>
              <a:buChar char="•"/>
            </a:pPr>
            <a:r>
              <a:rPr lang="en-GB" sz="2500" dirty="0">
                <a:solidFill>
                  <a:schemeClr val="accent2">
                    <a:lumMod val="50000"/>
                  </a:schemeClr>
                </a:solidFill>
                <a:ea typeface="+mn-lt"/>
                <a:cs typeface="+mn-lt"/>
              </a:rPr>
              <a:t>Tuesday 11</a:t>
            </a:r>
            <a:r>
              <a:rPr lang="en-GB" sz="2500" baseline="30000" dirty="0">
                <a:solidFill>
                  <a:schemeClr val="accent2">
                    <a:lumMod val="50000"/>
                  </a:schemeClr>
                </a:solidFill>
                <a:ea typeface="+mn-lt"/>
                <a:cs typeface="+mn-lt"/>
              </a:rPr>
              <a:t>th</a:t>
            </a:r>
            <a:r>
              <a:rPr lang="en-GB" sz="2500" dirty="0">
                <a:solidFill>
                  <a:schemeClr val="accent2">
                    <a:lumMod val="50000"/>
                  </a:schemeClr>
                </a:solidFill>
                <a:ea typeface="+mn-lt"/>
                <a:cs typeface="+mn-lt"/>
              </a:rPr>
              <a:t> October 2022 at 9.10am: Independent Choice &amp; Play Workshop for Parents followed by a  Stay &amp; Play session</a:t>
            </a:r>
          </a:p>
          <a:p>
            <a:pPr lvl="0" algn="just"/>
            <a:endParaRPr lang="en-GB" sz="2500" dirty="0">
              <a:solidFill>
                <a:schemeClr val="accent2">
                  <a:lumMod val="50000"/>
                </a:schemeClr>
              </a:solidFill>
            </a:endParaRPr>
          </a:p>
        </p:txBody>
      </p:sp>
    </p:spTree>
    <p:extLst>
      <p:ext uri="{BB962C8B-B14F-4D97-AF65-F5344CB8AC3E}">
        <p14:creationId xmlns:p14="http://schemas.microsoft.com/office/powerpoint/2010/main" val="3220238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latin typeface="+mj-lt"/>
                <a:ea typeface="+mj-ea"/>
                <a:cs typeface="+mj-cs"/>
              </a:rPr>
              <a:t>Arrival and Dismissal </a:t>
            </a:r>
            <a:endParaRPr lang="en-US" b="1" u="sng" dirty="0">
              <a:solidFill>
                <a:schemeClr val="accent2">
                  <a:lumMod val="50000"/>
                </a:schemeClr>
              </a:solidFill>
              <a:ea typeface="+mj-ea"/>
              <a:cs typeface="+mj-cs"/>
            </a:endParaRP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87449" y="5168045"/>
            <a:ext cx="1289192" cy="1435255"/>
          </a:xfrm>
          <a:prstGeom prst="rect">
            <a:avLst/>
          </a:prstGeom>
        </p:spPr>
      </p:pic>
      <p:sp>
        <p:nvSpPr>
          <p:cNvPr id="7" name="TextBox 6">
            <a:extLst>
              <a:ext uri="{FF2B5EF4-FFF2-40B4-BE49-F238E27FC236}">
                <a16:creationId xmlns:a16="http://schemas.microsoft.com/office/drawing/2014/main" id="{0882BD70-A3F7-DA79-8DC0-6E178E6A4C89}"/>
              </a:ext>
            </a:extLst>
          </p:cNvPr>
          <p:cNvSpPr txBox="1"/>
          <p:nvPr/>
        </p:nvSpPr>
        <p:spPr>
          <a:xfrm>
            <a:off x="720329" y="1357312"/>
            <a:ext cx="11060903" cy="51090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2800" b="1" dirty="0">
                <a:solidFill>
                  <a:schemeClr val="accent2">
                    <a:lumMod val="50000"/>
                  </a:schemeClr>
                </a:solidFill>
                <a:ea typeface="+mn-lt"/>
                <a:cs typeface="+mn-lt"/>
              </a:rPr>
              <a:t>Morning Drop Off: 8.30am to 8.40am (to allow a natural stagger)</a:t>
            </a:r>
            <a:endParaRPr lang="en-GB" sz="2800" dirty="0">
              <a:solidFill>
                <a:schemeClr val="accent2">
                  <a:lumMod val="50000"/>
                </a:schemeClr>
              </a:solidFill>
              <a:ea typeface="+mn-lt"/>
              <a:cs typeface="+mn-lt"/>
            </a:endParaRPr>
          </a:p>
          <a:p>
            <a:pPr marL="285750" indent="-285750" algn="just">
              <a:buFont typeface="Symbol"/>
              <a:buChar char="•"/>
            </a:pPr>
            <a:r>
              <a:rPr lang="en-GB" sz="2800" dirty="0">
                <a:solidFill>
                  <a:schemeClr val="accent2">
                    <a:lumMod val="50000"/>
                  </a:schemeClr>
                </a:solidFill>
                <a:ea typeface="+mn-lt"/>
                <a:cs typeface="+mn-lt"/>
              </a:rPr>
              <a:t>Pupils enter the school via front gate; make their way to their designated doors through the school playground, to their class </a:t>
            </a:r>
          </a:p>
          <a:p>
            <a:pPr algn="just"/>
            <a:endParaRPr lang="en-GB" sz="2800" dirty="0">
              <a:solidFill>
                <a:schemeClr val="accent2">
                  <a:lumMod val="50000"/>
                </a:schemeClr>
              </a:solidFill>
              <a:ea typeface="+mn-lt"/>
              <a:cs typeface="+mn-lt"/>
            </a:endParaRPr>
          </a:p>
          <a:p>
            <a:pPr marL="285750" indent="-285750" algn="just">
              <a:buFont typeface="Symbol"/>
              <a:buChar char="•"/>
            </a:pPr>
            <a:r>
              <a:rPr lang="en-GB" sz="2800" b="1" dirty="0">
                <a:solidFill>
                  <a:schemeClr val="accent2">
                    <a:lumMod val="50000"/>
                  </a:schemeClr>
                </a:solidFill>
                <a:ea typeface="+mn-lt"/>
                <a:cs typeface="+mn-lt"/>
              </a:rPr>
              <a:t>Registration is at 8.40am</a:t>
            </a:r>
            <a:r>
              <a:rPr lang="en-GB" sz="2800" dirty="0">
                <a:solidFill>
                  <a:schemeClr val="accent2">
                    <a:lumMod val="50000"/>
                  </a:schemeClr>
                </a:solidFill>
                <a:ea typeface="+mn-lt"/>
                <a:cs typeface="+mn-lt"/>
              </a:rPr>
              <a:t>, pupils arriving after </a:t>
            </a:r>
            <a:r>
              <a:rPr lang="en-GB" sz="2800" b="1" dirty="0">
                <a:solidFill>
                  <a:schemeClr val="accent2">
                    <a:lumMod val="50000"/>
                  </a:schemeClr>
                </a:solidFill>
                <a:ea typeface="+mn-lt"/>
                <a:cs typeface="+mn-lt"/>
              </a:rPr>
              <a:t>8.40am </a:t>
            </a:r>
            <a:r>
              <a:rPr lang="en-GB" sz="2800" dirty="0">
                <a:solidFill>
                  <a:schemeClr val="accent2">
                    <a:lumMod val="50000"/>
                  </a:schemeClr>
                </a:solidFill>
                <a:ea typeface="+mn-lt"/>
                <a:cs typeface="+mn-lt"/>
              </a:rPr>
              <a:t>will be marked as late </a:t>
            </a:r>
          </a:p>
          <a:p>
            <a:pPr algn="just"/>
            <a:endParaRPr lang="en-GB" sz="2800" dirty="0">
              <a:solidFill>
                <a:schemeClr val="accent2">
                  <a:lumMod val="50000"/>
                </a:schemeClr>
              </a:solidFill>
              <a:ea typeface="+mn-lt"/>
              <a:cs typeface="+mn-lt"/>
            </a:endParaRPr>
          </a:p>
          <a:p>
            <a:pPr algn="just"/>
            <a:r>
              <a:rPr lang="en-GB" sz="2800" b="1" dirty="0">
                <a:solidFill>
                  <a:schemeClr val="accent2">
                    <a:lumMod val="50000"/>
                  </a:schemeClr>
                </a:solidFill>
                <a:ea typeface="+mn-lt"/>
                <a:cs typeface="+mn-lt"/>
              </a:rPr>
              <a:t>Afternoon Collection: 3.00pm</a:t>
            </a:r>
          </a:p>
          <a:p>
            <a:pPr algn="just"/>
            <a:r>
              <a:rPr lang="en-GB" sz="2800" dirty="0">
                <a:solidFill>
                  <a:schemeClr val="accent2">
                    <a:lumMod val="50000"/>
                  </a:schemeClr>
                </a:solidFill>
                <a:ea typeface="+mn-lt"/>
                <a:cs typeface="+mn-lt"/>
              </a:rPr>
              <a:t>All pupils will be collected from the outside door of their classroom. </a:t>
            </a:r>
            <a:endParaRPr lang="en-GB" dirty="0">
              <a:solidFill>
                <a:schemeClr val="accent2">
                  <a:lumMod val="50000"/>
                </a:schemeClr>
              </a:solidFill>
              <a:ea typeface="+mn-lt"/>
              <a:cs typeface="+mn-lt"/>
            </a:endParaRPr>
          </a:p>
          <a:p>
            <a:pPr algn="just"/>
            <a:endParaRPr lang="en-GB" sz="2800" dirty="0">
              <a:solidFill>
                <a:schemeClr val="accent2">
                  <a:lumMod val="50000"/>
                </a:schemeClr>
              </a:solidFill>
            </a:endParaRPr>
          </a:p>
          <a:p>
            <a:pPr algn="just"/>
            <a:endParaRPr lang="en-GB" dirty="0"/>
          </a:p>
        </p:txBody>
      </p:sp>
    </p:spTree>
    <p:extLst>
      <p:ext uri="{BB962C8B-B14F-4D97-AF65-F5344CB8AC3E}">
        <p14:creationId xmlns:p14="http://schemas.microsoft.com/office/powerpoint/2010/main" val="3160211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ea typeface="+mj-ea"/>
                <a:cs typeface="+mj-cs"/>
              </a:rPr>
              <a:t>Useful Links</a:t>
            </a:r>
          </a:p>
        </p:txBody>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313971" y="1168507"/>
            <a:ext cx="11564057" cy="31700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sz="2500" dirty="0">
              <a:solidFill>
                <a:schemeClr val="accent2">
                  <a:lumMod val="50000"/>
                </a:schemeClr>
              </a:solidFill>
              <a:ea typeface="+mn-lt"/>
              <a:cs typeface="+mn-lt"/>
            </a:endParaRPr>
          </a:p>
          <a:p>
            <a:pPr lvl="0" algn="just"/>
            <a:r>
              <a:rPr lang="en-GB" sz="2500" dirty="0">
                <a:solidFill>
                  <a:schemeClr val="accent2">
                    <a:lumMod val="50000"/>
                  </a:schemeClr>
                </a:solidFill>
                <a:ea typeface="+mn-lt"/>
                <a:cs typeface="+mn-lt"/>
              </a:rPr>
              <a:t>EYFS Statutory Requirements:</a:t>
            </a:r>
          </a:p>
          <a:p>
            <a:pPr lvl="0" algn="just"/>
            <a:r>
              <a:rPr lang="en-GB" sz="2500" dirty="0">
                <a:solidFill>
                  <a:schemeClr val="accent2">
                    <a:lumMod val="50000"/>
                  </a:schemeClr>
                </a:solidFill>
                <a:ea typeface="+mn-lt"/>
                <a:cs typeface="+mn-lt"/>
                <a:hlinkClick r:id="rId4"/>
              </a:rPr>
              <a:t>https://assets.publishing.service.gov.uk/government/uploads/system/uploads/attachment_data/file/974907/EYFS_framework_-_March_2021.pdf</a:t>
            </a:r>
            <a:r>
              <a:rPr lang="en-GB" sz="2500" dirty="0">
                <a:solidFill>
                  <a:schemeClr val="accent2">
                    <a:lumMod val="50000"/>
                  </a:schemeClr>
                </a:solidFill>
                <a:ea typeface="+mn-lt"/>
                <a:cs typeface="+mn-lt"/>
              </a:rPr>
              <a:t> </a:t>
            </a:r>
          </a:p>
          <a:p>
            <a:pPr lvl="0" algn="just"/>
            <a:endParaRPr lang="en-GB" sz="2500" dirty="0">
              <a:solidFill>
                <a:schemeClr val="accent2">
                  <a:lumMod val="50000"/>
                </a:schemeClr>
              </a:solidFill>
              <a:ea typeface="+mn-lt"/>
              <a:cs typeface="+mn-lt"/>
            </a:endParaRPr>
          </a:p>
          <a:p>
            <a:pPr lvl="0" algn="just"/>
            <a:r>
              <a:rPr lang="en-GB" sz="2500" dirty="0">
                <a:solidFill>
                  <a:schemeClr val="accent2">
                    <a:lumMod val="50000"/>
                  </a:schemeClr>
                </a:solidFill>
                <a:ea typeface="+mn-lt"/>
                <a:cs typeface="+mn-lt"/>
              </a:rPr>
              <a:t>Birth to Five Matters:</a:t>
            </a:r>
          </a:p>
          <a:p>
            <a:pPr lvl="0" algn="just"/>
            <a:r>
              <a:rPr lang="en-GB" sz="2500" dirty="0">
                <a:solidFill>
                  <a:schemeClr val="accent2">
                    <a:lumMod val="50000"/>
                  </a:schemeClr>
                </a:solidFill>
                <a:ea typeface="+mn-lt"/>
                <a:cs typeface="+mn-lt"/>
                <a:hlinkClick r:id="rId5"/>
              </a:rPr>
              <a:t>https://birthto5matters.org.uk/</a:t>
            </a:r>
            <a:r>
              <a:rPr lang="en-GB" sz="2500" dirty="0">
                <a:solidFill>
                  <a:schemeClr val="accent2">
                    <a:lumMod val="50000"/>
                  </a:schemeClr>
                </a:solidFill>
                <a:ea typeface="+mn-lt"/>
                <a:cs typeface="+mn-lt"/>
              </a:rPr>
              <a:t> </a:t>
            </a:r>
          </a:p>
          <a:p>
            <a:pPr lvl="0" algn="just"/>
            <a:endParaRPr lang="en-GB" sz="2500" dirty="0">
              <a:solidFill>
                <a:schemeClr val="accent2">
                  <a:lumMod val="50000"/>
                </a:schemeClr>
              </a:solidFill>
            </a:endParaRPr>
          </a:p>
        </p:txBody>
      </p:sp>
    </p:spTree>
    <p:extLst>
      <p:ext uri="{BB962C8B-B14F-4D97-AF65-F5344CB8AC3E}">
        <p14:creationId xmlns:p14="http://schemas.microsoft.com/office/powerpoint/2010/main" val="1814890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ea typeface="+mj-ea"/>
                <a:cs typeface="+mj-cs"/>
              </a:rPr>
              <a:t>Any questions?  </a:t>
            </a: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39824" y="5203764"/>
            <a:ext cx="1289192" cy="1435255"/>
          </a:xfrm>
          <a:prstGeom prst="rect">
            <a:avLst/>
          </a:prstGeom>
        </p:spPr>
      </p:pic>
      <p:sp>
        <p:nvSpPr>
          <p:cNvPr id="3" name="TextBox 2">
            <a:extLst>
              <a:ext uri="{FF2B5EF4-FFF2-40B4-BE49-F238E27FC236}">
                <a16:creationId xmlns:a16="http://schemas.microsoft.com/office/drawing/2014/main" id="{D9B110E1-1194-BB80-AA06-A3FFF6C8A1CB}"/>
              </a:ext>
            </a:extLst>
          </p:cNvPr>
          <p:cNvSpPr txBox="1"/>
          <p:nvPr/>
        </p:nvSpPr>
        <p:spPr>
          <a:xfrm>
            <a:off x="1083470" y="1183783"/>
            <a:ext cx="10025060" cy="33239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en-GB" sz="3000" dirty="0">
              <a:ea typeface="+mn-lt"/>
              <a:cs typeface="+mn-lt"/>
            </a:endParaRPr>
          </a:p>
          <a:p>
            <a:pPr algn="ctr"/>
            <a:endParaRPr lang="en-GB" sz="3000" b="1" dirty="0">
              <a:solidFill>
                <a:srgbClr val="000000"/>
              </a:solidFill>
              <a:ea typeface="+mn-lt"/>
              <a:cs typeface="+mn-lt"/>
            </a:endParaRPr>
          </a:p>
          <a:p>
            <a:pPr algn="ctr"/>
            <a:endParaRPr lang="en-GB" sz="3000" dirty="0">
              <a:solidFill>
                <a:schemeClr val="accent2">
                  <a:lumMod val="50000"/>
                </a:schemeClr>
              </a:solidFill>
              <a:ea typeface="+mn-lt"/>
              <a:cs typeface="+mn-lt"/>
            </a:endParaRPr>
          </a:p>
          <a:p>
            <a:pPr marL="285750" indent="-285750" algn="ctr">
              <a:buFont typeface="Symbol"/>
              <a:buChar char="•"/>
            </a:pPr>
            <a:endParaRPr lang="en-GB" sz="3000" dirty="0">
              <a:solidFill>
                <a:srgbClr val="174261"/>
              </a:solidFill>
            </a:endParaRPr>
          </a:p>
          <a:p>
            <a:pPr algn="ctr"/>
            <a:r>
              <a:rPr lang="en-GB" sz="3000" b="1" dirty="0">
                <a:solidFill>
                  <a:srgbClr val="000000"/>
                </a:solidFill>
              </a:rPr>
              <a:t>We welcome your questions and thoughts to continue to help us improve the learning experiences of all our children.</a:t>
            </a:r>
          </a:p>
        </p:txBody>
      </p:sp>
    </p:spTree>
    <p:extLst>
      <p:ext uri="{BB962C8B-B14F-4D97-AF65-F5344CB8AC3E}">
        <p14:creationId xmlns:p14="http://schemas.microsoft.com/office/powerpoint/2010/main" val="2076502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latin typeface="+mj-lt"/>
                <a:ea typeface="+mj-ea"/>
                <a:cs typeface="+mj-cs"/>
              </a:rPr>
              <a:t>Timetable</a:t>
            </a:r>
            <a:endParaRPr lang="en-US" b="1" u="sng" dirty="0">
              <a:solidFill>
                <a:schemeClr val="accent2">
                  <a:lumMod val="50000"/>
                </a:schemeClr>
              </a:solidFill>
              <a:ea typeface="+mj-ea"/>
              <a:cs typeface="+mj-cs"/>
            </a:endParaRP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770792" y="5251389"/>
            <a:ext cx="1289192" cy="1435255"/>
          </a:xfrm>
          <a:prstGeom prst="rect">
            <a:avLst/>
          </a:prstGeom>
        </p:spPr>
      </p:pic>
      <p:graphicFrame>
        <p:nvGraphicFramePr>
          <p:cNvPr id="3" name="Table 2">
            <a:extLst>
              <a:ext uri="{FF2B5EF4-FFF2-40B4-BE49-F238E27FC236}">
                <a16:creationId xmlns:a16="http://schemas.microsoft.com/office/drawing/2014/main" id="{B1470277-943D-8CC1-FB81-FB6D0919C7B3}"/>
              </a:ext>
            </a:extLst>
          </p:cNvPr>
          <p:cNvGraphicFramePr>
            <a:graphicFrameLocks noGrp="1"/>
          </p:cNvGraphicFramePr>
          <p:nvPr>
            <p:extLst>
              <p:ext uri="{D42A27DB-BD31-4B8C-83A1-F6EECF244321}">
                <p14:modId xmlns:p14="http://schemas.microsoft.com/office/powerpoint/2010/main" val="2005861176"/>
              </p:ext>
            </p:extLst>
          </p:nvPr>
        </p:nvGraphicFramePr>
        <p:xfrm>
          <a:off x="424474" y="1179146"/>
          <a:ext cx="10346318" cy="5223055"/>
        </p:xfrm>
        <a:graphic>
          <a:graphicData uri="http://schemas.openxmlformats.org/drawingml/2006/table">
            <a:tbl>
              <a:tblPr>
                <a:tableStyleId>{5C22544A-7EE6-4342-B048-85BDC9FD1C3A}</a:tableStyleId>
              </a:tblPr>
              <a:tblGrid>
                <a:gridCol w="365748">
                  <a:extLst>
                    <a:ext uri="{9D8B030D-6E8A-4147-A177-3AD203B41FA5}">
                      <a16:colId xmlns:a16="http://schemas.microsoft.com/office/drawing/2014/main" val="2896635361"/>
                    </a:ext>
                  </a:extLst>
                </a:gridCol>
                <a:gridCol w="276893">
                  <a:extLst>
                    <a:ext uri="{9D8B030D-6E8A-4147-A177-3AD203B41FA5}">
                      <a16:colId xmlns:a16="http://schemas.microsoft.com/office/drawing/2014/main" val="3580965521"/>
                    </a:ext>
                  </a:extLst>
                </a:gridCol>
                <a:gridCol w="738383">
                  <a:extLst>
                    <a:ext uri="{9D8B030D-6E8A-4147-A177-3AD203B41FA5}">
                      <a16:colId xmlns:a16="http://schemas.microsoft.com/office/drawing/2014/main" val="1225295654"/>
                    </a:ext>
                  </a:extLst>
                </a:gridCol>
                <a:gridCol w="763869">
                  <a:extLst>
                    <a:ext uri="{9D8B030D-6E8A-4147-A177-3AD203B41FA5}">
                      <a16:colId xmlns:a16="http://schemas.microsoft.com/office/drawing/2014/main" val="1304834680"/>
                    </a:ext>
                  </a:extLst>
                </a:gridCol>
                <a:gridCol w="878896">
                  <a:extLst>
                    <a:ext uri="{9D8B030D-6E8A-4147-A177-3AD203B41FA5}">
                      <a16:colId xmlns:a16="http://schemas.microsoft.com/office/drawing/2014/main" val="2608922125"/>
                    </a:ext>
                  </a:extLst>
                </a:gridCol>
                <a:gridCol w="1218470">
                  <a:extLst>
                    <a:ext uri="{9D8B030D-6E8A-4147-A177-3AD203B41FA5}">
                      <a16:colId xmlns:a16="http://schemas.microsoft.com/office/drawing/2014/main" val="1559248693"/>
                    </a:ext>
                  </a:extLst>
                </a:gridCol>
                <a:gridCol w="276204">
                  <a:extLst>
                    <a:ext uri="{9D8B030D-6E8A-4147-A177-3AD203B41FA5}">
                      <a16:colId xmlns:a16="http://schemas.microsoft.com/office/drawing/2014/main" val="2206385482"/>
                    </a:ext>
                  </a:extLst>
                </a:gridCol>
                <a:gridCol w="1239134">
                  <a:extLst>
                    <a:ext uri="{9D8B030D-6E8A-4147-A177-3AD203B41FA5}">
                      <a16:colId xmlns:a16="http://schemas.microsoft.com/office/drawing/2014/main" val="2822049902"/>
                    </a:ext>
                  </a:extLst>
                </a:gridCol>
                <a:gridCol w="1252911">
                  <a:extLst>
                    <a:ext uri="{9D8B030D-6E8A-4147-A177-3AD203B41FA5}">
                      <a16:colId xmlns:a16="http://schemas.microsoft.com/office/drawing/2014/main" val="851789732"/>
                    </a:ext>
                  </a:extLst>
                </a:gridCol>
                <a:gridCol w="276204">
                  <a:extLst>
                    <a:ext uri="{9D8B030D-6E8A-4147-A177-3AD203B41FA5}">
                      <a16:colId xmlns:a16="http://schemas.microsoft.com/office/drawing/2014/main" val="2145501649"/>
                    </a:ext>
                  </a:extLst>
                </a:gridCol>
                <a:gridCol w="461489">
                  <a:extLst>
                    <a:ext uri="{9D8B030D-6E8A-4147-A177-3AD203B41FA5}">
                      <a16:colId xmlns:a16="http://schemas.microsoft.com/office/drawing/2014/main" val="2932408066"/>
                    </a:ext>
                  </a:extLst>
                </a:gridCol>
                <a:gridCol w="1476767">
                  <a:extLst>
                    <a:ext uri="{9D8B030D-6E8A-4147-A177-3AD203B41FA5}">
                      <a16:colId xmlns:a16="http://schemas.microsoft.com/office/drawing/2014/main" val="3835486892"/>
                    </a:ext>
                  </a:extLst>
                </a:gridCol>
                <a:gridCol w="276893">
                  <a:extLst>
                    <a:ext uri="{9D8B030D-6E8A-4147-A177-3AD203B41FA5}">
                      <a16:colId xmlns:a16="http://schemas.microsoft.com/office/drawing/2014/main" val="706321488"/>
                    </a:ext>
                  </a:extLst>
                </a:gridCol>
                <a:gridCol w="369192">
                  <a:extLst>
                    <a:ext uri="{9D8B030D-6E8A-4147-A177-3AD203B41FA5}">
                      <a16:colId xmlns:a16="http://schemas.microsoft.com/office/drawing/2014/main" val="3903545244"/>
                    </a:ext>
                  </a:extLst>
                </a:gridCol>
                <a:gridCol w="475265">
                  <a:extLst>
                    <a:ext uri="{9D8B030D-6E8A-4147-A177-3AD203B41FA5}">
                      <a16:colId xmlns:a16="http://schemas.microsoft.com/office/drawing/2014/main" val="2280987691"/>
                    </a:ext>
                  </a:extLst>
                </a:gridCol>
              </a:tblGrid>
              <a:tr h="385791">
                <a:tc>
                  <a:txBody>
                    <a:bodyPr/>
                    <a:lstStyle/>
                    <a:p>
                      <a:pPr marR="71755" algn="ctr">
                        <a:lnSpc>
                          <a:spcPct val="107000"/>
                        </a:lnSpc>
                        <a:tabLst>
                          <a:tab pos="2637155" algn="ctr"/>
                          <a:tab pos="5274310" algn="r"/>
                          <a:tab pos="457200" algn="l"/>
                        </a:tabLst>
                      </a:pPr>
                      <a:r>
                        <a:rPr lang="en-GB" sz="700">
                          <a:effectLst/>
                        </a:rPr>
                        <a:t>Day</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rowSpan="6">
                  <a:txBody>
                    <a:bodyPr/>
                    <a:lstStyle/>
                    <a:p>
                      <a:pPr marL="71755" marR="71755" algn="ctr">
                        <a:lnSpc>
                          <a:spcPct val="107000"/>
                        </a:lnSpc>
                        <a:spcAft>
                          <a:spcPts val="0"/>
                        </a:spcAft>
                        <a:tabLst>
                          <a:tab pos="2637155" algn="ctr"/>
                          <a:tab pos="5274310" algn="r"/>
                          <a:tab pos="457200" algn="l"/>
                        </a:tabLst>
                      </a:pPr>
                      <a:r>
                        <a:rPr lang="en-GB" sz="700">
                          <a:effectLst/>
                        </a:rPr>
                        <a:t>Pupils arrive – staggard start (8:30am – 8.40am)</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rowSpan="6">
                  <a:txBody>
                    <a:bodyPr/>
                    <a:lstStyle/>
                    <a:p>
                      <a:pPr marL="71755" marR="71755" algn="ctr">
                        <a:lnSpc>
                          <a:spcPct val="107000"/>
                        </a:lnSpc>
                        <a:spcAft>
                          <a:spcPts val="0"/>
                        </a:spcAft>
                        <a:tabLst>
                          <a:tab pos="2637155" algn="ctr"/>
                          <a:tab pos="5274310" algn="r"/>
                          <a:tab pos="457200" algn="l"/>
                        </a:tabLst>
                      </a:pPr>
                      <a:r>
                        <a:rPr lang="en-GB" sz="700">
                          <a:effectLst/>
                        </a:rPr>
                        <a:t>Morning work/registration</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8.40am -9.00am</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Busy Fingers – FMS Activities</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Whole Class Carpet Session Time (Calendar, Weather, Reflection on Learning)</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gridSpan="3">
                  <a:txBody>
                    <a:bodyPr/>
                    <a:lstStyle/>
                    <a:p>
                      <a:pPr algn="ctr">
                        <a:lnSpc>
                          <a:spcPct val="107000"/>
                        </a:lnSpc>
                        <a:tabLst>
                          <a:tab pos="2637155" algn="ctr"/>
                          <a:tab pos="5274310" algn="r"/>
                          <a:tab pos="457200" algn="l"/>
                        </a:tabLst>
                      </a:pPr>
                      <a:r>
                        <a:rPr lang="en-GB" sz="600">
                          <a:effectLst/>
                        </a:rPr>
                        <a:t>9.00am-10.30am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hMerge="1">
                  <a:txBody>
                    <a:bodyPr/>
                    <a:lstStyle/>
                    <a:p>
                      <a:endParaRPr lang="en-US"/>
                    </a:p>
                  </a:txBody>
                  <a:tcPr/>
                </a:tc>
                <a:tc hMerge="1">
                  <a:txBody>
                    <a:bodyPr/>
                    <a:lstStyle/>
                    <a:p>
                      <a:endParaRPr lang="en-US"/>
                    </a:p>
                  </a:txBody>
                  <a:tcPr/>
                </a:tc>
                <a:tc rowSpan="6">
                  <a:txBody>
                    <a:bodyPr/>
                    <a:lstStyle/>
                    <a:p>
                      <a:pPr marL="71755" marR="71755" algn="ctr">
                        <a:lnSpc>
                          <a:spcPct val="107000"/>
                        </a:lnSpc>
                        <a:spcAft>
                          <a:spcPts val="0"/>
                        </a:spcAft>
                        <a:tabLst>
                          <a:tab pos="2637155" algn="ctr"/>
                          <a:tab pos="5274310" algn="r"/>
                          <a:tab pos="457200" algn="l"/>
                        </a:tabLst>
                      </a:pPr>
                      <a:r>
                        <a:rPr lang="en-GB" sz="700">
                          <a:effectLst/>
                        </a:rPr>
                        <a:t>11.15-11.25pm   Tidy Up Time</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gridSpan="2">
                  <a:txBody>
                    <a:bodyPr/>
                    <a:lstStyle/>
                    <a:p>
                      <a:pPr algn="ctr">
                        <a:lnSpc>
                          <a:spcPct val="107000"/>
                        </a:lnSpc>
                        <a:tabLst>
                          <a:tab pos="2637155" algn="ctr"/>
                          <a:tab pos="5274310" algn="r"/>
                          <a:tab pos="457200" algn="l"/>
                        </a:tabLst>
                      </a:pPr>
                      <a:r>
                        <a:rPr lang="x-none" sz="600">
                          <a:effectLst/>
                        </a:rPr>
                        <a:t>1</a:t>
                      </a:r>
                      <a:r>
                        <a:rPr lang="en-GB" sz="600">
                          <a:effectLst/>
                        </a:rPr>
                        <a:t>0.45am – 12.00pm</a:t>
                      </a:r>
                      <a:endParaRPr lang="en-GB" sz="900">
                        <a:effectLst/>
                      </a:endParaRPr>
                    </a:p>
                    <a:p>
                      <a:pPr algn="ctr">
                        <a:lnSpc>
                          <a:spcPct val="107000"/>
                        </a:lnSpc>
                        <a:tabLst>
                          <a:tab pos="2637155" algn="ctr"/>
                          <a:tab pos="5274310" algn="r"/>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hMerge="1">
                  <a:txBody>
                    <a:bodyPr/>
                    <a:lstStyle/>
                    <a:p>
                      <a:endParaRPr lang="en-US"/>
                    </a:p>
                  </a:txBody>
                  <a:tcPr/>
                </a:tc>
                <a:tc rowSpan="6">
                  <a:txBody>
                    <a:bodyPr/>
                    <a:lstStyle/>
                    <a:p>
                      <a:pPr marL="71755" marR="71755" algn="ctr">
                        <a:lnSpc>
                          <a:spcPct val="107000"/>
                        </a:lnSpc>
                        <a:spcAft>
                          <a:spcPts val="0"/>
                        </a:spcAft>
                        <a:tabLst>
                          <a:tab pos="2637155" algn="ctr"/>
                          <a:tab pos="5274310" algn="r"/>
                          <a:tab pos="457200" algn="l"/>
                        </a:tabLst>
                      </a:pPr>
                      <a:r>
                        <a:rPr lang="en-GB" sz="700">
                          <a:effectLst/>
                        </a:rPr>
                        <a:t>Lunch – 12.00pm-12.50pm (12.50pm-12.55pm registration/reading)</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 </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a:txBody>
                    <a:bodyPr/>
                    <a:lstStyle/>
                    <a:p>
                      <a:pPr algn="ctr">
                        <a:lnSpc>
                          <a:spcPct val="107000"/>
                        </a:lnSpc>
                        <a:tabLst>
                          <a:tab pos="2637155" algn="ctr"/>
                          <a:tab pos="5274310" algn="r"/>
                          <a:tab pos="457200" algn="l"/>
                        </a:tabLst>
                      </a:pPr>
                      <a:r>
                        <a:rPr lang="en-GB" sz="600">
                          <a:effectLst/>
                        </a:rPr>
                        <a:t>12.50 - </a:t>
                      </a:r>
                      <a:endParaRPr lang="en-GB" sz="900">
                        <a:effectLst/>
                      </a:endParaRPr>
                    </a:p>
                    <a:p>
                      <a:pPr algn="ctr">
                        <a:lnSpc>
                          <a:spcPct val="107000"/>
                        </a:lnSpc>
                        <a:tabLst>
                          <a:tab pos="2637155" algn="ctr"/>
                          <a:tab pos="5274310" algn="r"/>
                          <a:tab pos="457200" algn="l"/>
                        </a:tabLst>
                      </a:pPr>
                      <a:r>
                        <a:rPr lang="en-GB" sz="600">
                          <a:effectLst/>
                        </a:rPr>
                        <a:t>1.10</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 pos="457200" algn="l"/>
                        </a:tabLst>
                      </a:pPr>
                      <a:r>
                        <a:rPr lang="en-GB" sz="600">
                          <a:effectLst/>
                        </a:rPr>
                        <a:t>1.10pm - 2.30pm</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rowSpan="6">
                  <a:txBody>
                    <a:bodyPr/>
                    <a:lstStyle/>
                    <a:p>
                      <a:pPr marL="71755" marR="71755" algn="ctr">
                        <a:lnSpc>
                          <a:spcPct val="107000"/>
                        </a:lnSpc>
                        <a:spcAft>
                          <a:spcPts val="0"/>
                        </a:spcAft>
                        <a:tabLst>
                          <a:tab pos="2637155" algn="ctr"/>
                          <a:tab pos="5274310" algn="r"/>
                          <a:tab pos="457200" algn="l"/>
                        </a:tabLst>
                      </a:pPr>
                      <a:r>
                        <a:rPr lang="en-GB" sz="700">
                          <a:effectLst/>
                        </a:rPr>
                        <a:t>2.20-2.30pm  Tidy Up Time</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a:txBody>
                    <a:bodyPr/>
                    <a:lstStyle/>
                    <a:p>
                      <a:pPr algn="ctr">
                        <a:lnSpc>
                          <a:spcPct val="107000"/>
                        </a:lnSpc>
                        <a:tabLst>
                          <a:tab pos="2637155" algn="ctr"/>
                          <a:tab pos="5274310" algn="r"/>
                          <a:tab pos="457200" algn="l"/>
                        </a:tabLst>
                      </a:pPr>
                      <a:r>
                        <a:rPr lang="en-GB" sz="600">
                          <a:effectLst/>
                        </a:rPr>
                        <a:t>2.30</a:t>
                      </a:r>
                      <a:endParaRPr lang="en-GB" sz="900">
                        <a:effectLst/>
                      </a:endParaRPr>
                    </a:p>
                    <a:p>
                      <a:pPr algn="ctr">
                        <a:lnSpc>
                          <a:spcPct val="107000"/>
                        </a:lnSpc>
                        <a:tabLst>
                          <a:tab pos="2637155" algn="ctr"/>
                          <a:tab pos="5274310" algn="r"/>
                          <a:tab pos="457200" algn="l"/>
                        </a:tabLst>
                      </a:pPr>
                      <a:r>
                        <a:rPr lang="en-GB" sz="600">
                          <a:effectLst/>
                        </a:rPr>
                        <a:t>-</a:t>
                      </a:r>
                      <a:endParaRPr lang="en-GB" sz="900">
                        <a:effectLst/>
                      </a:endParaRPr>
                    </a:p>
                    <a:p>
                      <a:pPr algn="ctr">
                        <a:lnSpc>
                          <a:spcPct val="107000"/>
                        </a:lnSpc>
                        <a:tabLst>
                          <a:tab pos="2637155" algn="ctr"/>
                          <a:tab pos="5274310" algn="r"/>
                          <a:tab pos="457200" algn="l"/>
                        </a:tabLst>
                      </a:pPr>
                      <a:r>
                        <a:rPr lang="en-GB" sz="600">
                          <a:effectLst/>
                        </a:rPr>
                        <a:t>2.50</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 pos="457200" algn="l"/>
                        </a:tabLst>
                      </a:pPr>
                      <a:r>
                        <a:rPr lang="en-GB" sz="600">
                          <a:effectLst/>
                        </a:rPr>
                        <a:t>2.50</a:t>
                      </a:r>
                      <a:endParaRPr lang="en-GB" sz="900">
                        <a:effectLst/>
                      </a:endParaRPr>
                    </a:p>
                    <a:p>
                      <a:pPr algn="ctr">
                        <a:lnSpc>
                          <a:spcPct val="107000"/>
                        </a:lnSpc>
                        <a:tabLst>
                          <a:tab pos="2637155" algn="ctr"/>
                          <a:tab pos="5274310" algn="r"/>
                          <a:tab pos="457200" algn="l"/>
                        </a:tabLst>
                      </a:pPr>
                      <a:r>
                        <a:rPr lang="en-GB" sz="600">
                          <a:effectLst/>
                        </a:rPr>
                        <a:t> – </a:t>
                      </a:r>
                      <a:endParaRPr lang="en-GB" sz="900">
                        <a:effectLst/>
                      </a:endParaRPr>
                    </a:p>
                    <a:p>
                      <a:pPr algn="ctr">
                        <a:lnSpc>
                          <a:spcPct val="107000"/>
                        </a:lnSpc>
                        <a:tabLst>
                          <a:tab pos="2637155" algn="ctr"/>
                          <a:tab pos="5274310" algn="r"/>
                          <a:tab pos="457200" algn="l"/>
                        </a:tabLst>
                      </a:pPr>
                      <a:r>
                        <a:rPr lang="en-GB" sz="600">
                          <a:effectLst/>
                        </a:rPr>
                        <a:t>3.00</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extLst>
                  <a:ext uri="{0D108BD9-81ED-4DB2-BD59-A6C34878D82A}">
                    <a16:rowId xmlns:a16="http://schemas.microsoft.com/office/drawing/2014/main" val="102407105"/>
                  </a:ext>
                </a:extLst>
              </a:tr>
              <a:tr h="954189">
                <a:tc>
                  <a:txBody>
                    <a:bodyPr/>
                    <a:lstStyle/>
                    <a:p>
                      <a:pPr marL="71755" marR="71755" algn="ctr">
                        <a:lnSpc>
                          <a:spcPct val="107000"/>
                        </a:lnSpc>
                        <a:spcAft>
                          <a:spcPts val="0"/>
                        </a:spcAft>
                        <a:tabLst>
                          <a:tab pos="2637155" algn="ctr"/>
                          <a:tab pos="5274310" algn="r"/>
                          <a:tab pos="457200" algn="l"/>
                        </a:tabLst>
                      </a:pPr>
                      <a:r>
                        <a:rPr lang="en-GB" sz="700">
                          <a:effectLst/>
                        </a:rPr>
                        <a:t>Monday</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vMerge="1">
                  <a:txBody>
                    <a:bodyPr/>
                    <a:lstStyle/>
                    <a:p>
                      <a:endParaRPr lang="en-US"/>
                    </a:p>
                  </a:txBody>
                  <a:tcPr/>
                </a:tc>
                <a:tc vMerge="1">
                  <a:txBody>
                    <a:bodyPr/>
                    <a:lstStyle/>
                    <a:p>
                      <a:endParaRPr lang="en-US"/>
                    </a:p>
                  </a:txBody>
                  <a:tcPr/>
                </a:tc>
                <a:tc>
                  <a:txBody>
                    <a:bodyPr/>
                    <a:lstStyle/>
                    <a:p>
                      <a:pPr algn="ctr">
                        <a:lnSpc>
                          <a:spcPct val="107000"/>
                        </a:lnSpc>
                        <a:tabLst>
                          <a:tab pos="2637155" algn="ctr"/>
                          <a:tab pos="5274310" algn="r"/>
                        </a:tabLst>
                      </a:pPr>
                      <a:r>
                        <a:rPr lang="en-GB" sz="700">
                          <a:effectLst/>
                        </a:rPr>
                        <a:t>9.00 - 9.20</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600">
                          <a:effectLst/>
                        </a:rPr>
                        <a:t>Focus Chn. Show &amp; Tell</a:t>
                      </a:r>
                      <a:endParaRPr lang="en-GB" sz="900">
                        <a:effectLst/>
                      </a:endParaRPr>
                    </a:p>
                    <a:p>
                      <a:pPr algn="ctr">
                        <a:lnSpc>
                          <a:spcPct val="107000"/>
                        </a:lnSpc>
                        <a:tabLst>
                          <a:tab pos="2637155" algn="ctr"/>
                          <a:tab pos="5274310" algn="r"/>
                        </a:tabLst>
                      </a:pPr>
                      <a:r>
                        <a:rPr lang="en-GB" sz="500">
                          <a:effectLst/>
                        </a:rPr>
                        <a:t>(CL/PSED Focus)</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Lst>
                      </a:pPr>
                      <a:r>
                        <a:rPr lang="en-GB" sz="700">
                          <a:effectLst/>
                        </a:rPr>
                        <a:t>9.20-9.40</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Phonics</a:t>
                      </a:r>
                      <a:endParaRPr lang="en-GB" sz="900">
                        <a:effectLst/>
                      </a:endParaRPr>
                    </a:p>
                    <a:p>
                      <a:pPr algn="ctr">
                        <a:lnSpc>
                          <a:spcPct val="107000"/>
                        </a:lnSpc>
                        <a:tabLst>
                          <a:tab pos="2637155" algn="ctr"/>
                          <a:tab pos="5274310" algn="r"/>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Lst>
                      </a:pPr>
                      <a:r>
                        <a:rPr lang="en-GB" sz="700">
                          <a:effectLst/>
                        </a:rPr>
                        <a:t>9.40-11.15</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Child Initiated Learning</a:t>
                      </a:r>
                      <a:endParaRPr lang="en-GB" sz="900">
                        <a:effectLst/>
                      </a:endParaRPr>
                    </a:p>
                    <a:p>
                      <a:pPr algn="ctr">
                        <a:lnSpc>
                          <a:spcPct val="107000"/>
                        </a:lnSpc>
                        <a:tabLst>
                          <a:tab pos="2637155" algn="ctr"/>
                          <a:tab pos="5274310" algn="r"/>
                        </a:tabLst>
                      </a:pPr>
                      <a:r>
                        <a:rPr lang="en-GB" sz="500">
                          <a:effectLst/>
                        </a:rPr>
                        <a:t>(PITM – TM focus obs./group work)</a:t>
                      </a:r>
                      <a:endParaRPr lang="en-GB" sz="900">
                        <a:effectLst/>
                      </a:endParaRPr>
                    </a:p>
                    <a:p>
                      <a:pPr algn="ctr">
                        <a:lnSpc>
                          <a:spcPct val="107000"/>
                        </a:lnSpc>
                        <a:tabLst>
                          <a:tab pos="2637155" algn="ctr"/>
                          <a:tab pos="5274310" algn="r"/>
                        </a:tabLst>
                      </a:pPr>
                      <a:r>
                        <a:rPr lang="en-GB" sz="5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vMerge="1">
                  <a:txBody>
                    <a:bodyPr/>
                    <a:lstStyle/>
                    <a:p>
                      <a:endParaRPr lang="en-US"/>
                    </a:p>
                  </a:txBody>
                  <a:tcPr/>
                </a:tc>
                <a:tc>
                  <a:txBody>
                    <a:bodyPr/>
                    <a:lstStyle/>
                    <a:p>
                      <a:pPr algn="ctr">
                        <a:lnSpc>
                          <a:spcPct val="107000"/>
                        </a:lnSpc>
                        <a:tabLst>
                          <a:tab pos="2637155" algn="ctr"/>
                          <a:tab pos="5274310" algn="r"/>
                        </a:tabLst>
                      </a:pPr>
                      <a:r>
                        <a:rPr lang="en-GB" sz="700">
                          <a:effectLst/>
                        </a:rPr>
                        <a:t>11.25-11.45</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Mathematics Focus</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Lst>
                      </a:pPr>
                      <a:r>
                        <a:rPr lang="en-GB" sz="700">
                          <a:effectLst/>
                        </a:rPr>
                        <a:t>11.45-12.00</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Singing &amp; Toilet Time</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vMerge="1">
                  <a:txBody>
                    <a:bodyPr/>
                    <a:lstStyle/>
                    <a:p>
                      <a:endParaRPr lang="en-US"/>
                    </a:p>
                  </a:txBody>
                  <a:tcPr/>
                </a:tc>
                <a:tc>
                  <a:txBody>
                    <a:bodyPr/>
                    <a:lstStyle/>
                    <a:p>
                      <a:pPr algn="ctr">
                        <a:lnSpc>
                          <a:spcPct val="107000"/>
                        </a:lnSpc>
                        <a:tabLst>
                          <a:tab pos="2637155" algn="ctr"/>
                          <a:tab pos="5274310" algn="r"/>
                        </a:tabLst>
                      </a:pPr>
                      <a:r>
                        <a:rPr lang="en-GB" sz="700">
                          <a:effectLst/>
                        </a:rPr>
                        <a:t>12.50-1.10</a:t>
                      </a:r>
                      <a:endParaRPr lang="en-GB" sz="900">
                        <a:effectLst/>
                      </a:endParaRPr>
                    </a:p>
                    <a:p>
                      <a:pPr algn="ctr">
                        <a:lnSpc>
                          <a:spcPct val="107000"/>
                        </a:lnSpc>
                        <a:tabLst>
                          <a:tab pos="2637155" algn="ctr"/>
                          <a:tab pos="5274310" algn="r"/>
                        </a:tabLst>
                      </a:pPr>
                      <a:r>
                        <a:rPr lang="en-GB" sz="700">
                          <a:effectLst/>
                        </a:rPr>
                        <a:t>Music Focus*</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a:txBody>
                    <a:bodyPr/>
                    <a:lstStyle/>
                    <a:p>
                      <a:pPr algn="ctr">
                        <a:lnSpc>
                          <a:spcPct val="107000"/>
                        </a:lnSpc>
                      </a:pPr>
                      <a:r>
                        <a:rPr lang="en-GB" sz="700">
                          <a:effectLst/>
                        </a:rPr>
                        <a:t>1.10-2.20</a:t>
                      </a:r>
                      <a:endParaRPr lang="en-GB" sz="800">
                        <a:effectLst/>
                      </a:endParaRPr>
                    </a:p>
                    <a:p>
                      <a:pPr algn="ctr">
                        <a:lnSpc>
                          <a:spcPct val="107000"/>
                        </a:lnSpc>
                      </a:pPr>
                      <a:r>
                        <a:rPr lang="en-GB" sz="700">
                          <a:effectLst/>
                        </a:rPr>
                        <a:t> </a:t>
                      </a:r>
                      <a:endParaRPr lang="en-GB" sz="800">
                        <a:effectLst/>
                      </a:endParaRPr>
                    </a:p>
                    <a:p>
                      <a:pPr algn="ctr">
                        <a:lnSpc>
                          <a:spcPct val="107000"/>
                        </a:lnSpc>
                        <a:tabLst>
                          <a:tab pos="2637155" algn="ctr"/>
                          <a:tab pos="5274310" algn="r"/>
                        </a:tabLst>
                      </a:pPr>
                      <a:r>
                        <a:rPr lang="en-GB" sz="700">
                          <a:effectLst/>
                        </a:rPr>
                        <a:t>Child Initiated Learning</a:t>
                      </a:r>
                      <a:endParaRPr lang="en-GB" sz="900">
                        <a:effectLst/>
                      </a:endParaRPr>
                    </a:p>
                    <a:p>
                      <a:pPr algn="ctr">
                        <a:lnSpc>
                          <a:spcPct val="107000"/>
                        </a:lnSpc>
                        <a:tabLst>
                          <a:tab pos="2637155" algn="ctr"/>
                          <a:tab pos="5274310" algn="r"/>
                        </a:tabLst>
                      </a:pPr>
                      <a:r>
                        <a:rPr lang="en-GB" sz="500">
                          <a:effectLst/>
                        </a:rPr>
                        <a:t>(PITM – TM focus obs./group work)</a:t>
                      </a:r>
                      <a:endParaRPr lang="en-GB" sz="900">
                        <a:effectLst/>
                      </a:endParaRPr>
                    </a:p>
                    <a:p>
                      <a:pPr algn="ctr">
                        <a:lnSpc>
                          <a:spcPct val="107000"/>
                        </a:lnSpc>
                      </a:pPr>
                      <a:r>
                        <a:rPr lang="en-GB" sz="7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971" marR="50971" marT="0" marB="0"/>
                </a:tc>
                <a:tc vMerge="1">
                  <a:txBody>
                    <a:bodyPr/>
                    <a:lstStyle/>
                    <a:p>
                      <a:endParaRPr lang="en-US"/>
                    </a:p>
                  </a:txBody>
                  <a:tcPr/>
                </a:tc>
                <a:tc rowSpan="5">
                  <a:txBody>
                    <a:bodyPr/>
                    <a:lstStyle/>
                    <a:p>
                      <a:pPr marL="71755" marR="71755" algn="ctr">
                        <a:lnSpc>
                          <a:spcPct val="107000"/>
                        </a:lnSpc>
                        <a:spcAft>
                          <a:spcPts val="0"/>
                        </a:spcAft>
                        <a:tabLst>
                          <a:tab pos="2637155" algn="ctr"/>
                          <a:tab pos="5274310" algn="r"/>
                          <a:tab pos="457200" algn="l"/>
                        </a:tabLst>
                      </a:pPr>
                      <a:r>
                        <a:rPr lang="en-GB" sz="700">
                          <a:effectLst/>
                        </a:rPr>
                        <a:t>2.30-250pm   Stop and Read </a:t>
                      </a:r>
                      <a:endParaRPr lang="en-GB" sz="900">
                        <a:effectLst/>
                      </a:endParaRPr>
                    </a:p>
                    <a:p>
                      <a:pPr marL="71755" marR="71755" algn="ctr">
                        <a:lnSpc>
                          <a:spcPct val="107000"/>
                        </a:lnSpc>
                        <a:spcAft>
                          <a:spcPts val="0"/>
                        </a:spcAft>
                      </a:pPr>
                      <a:r>
                        <a:rPr lang="en-GB" sz="700">
                          <a:effectLst/>
                        </a:rPr>
                        <a:t> </a:t>
                      </a:r>
                      <a:endParaRPr lang="en-GB" sz="800">
                        <a:effectLst/>
                        <a:latin typeface="Calibri" panose="020F0502020204030204" pitchFamily="34" charset="0"/>
                        <a:ea typeface="Calibri" panose="020F0502020204030204" pitchFamily="34" charset="0"/>
                        <a:cs typeface="Times New Roman" panose="02020603050405020304" pitchFamily="18" charset="0"/>
                      </a:endParaRPr>
                    </a:p>
                  </a:txBody>
                  <a:tcPr marL="50971" marR="50971" marT="0" marB="0" vert="vert270"/>
                </a:tc>
                <a:tc rowSpan="5">
                  <a:txBody>
                    <a:bodyPr/>
                    <a:lstStyle/>
                    <a:p>
                      <a:pPr marL="71755" marR="71755" algn="ctr">
                        <a:lnSpc>
                          <a:spcPct val="107000"/>
                        </a:lnSpc>
                        <a:spcAft>
                          <a:spcPts val="0"/>
                        </a:spcAft>
                        <a:tabLst>
                          <a:tab pos="2637155" algn="ctr"/>
                          <a:tab pos="5274310" algn="r"/>
                          <a:tab pos="457200" algn="l"/>
                        </a:tabLst>
                      </a:pPr>
                      <a:r>
                        <a:rPr lang="en-GB" sz="700">
                          <a:effectLst/>
                        </a:rPr>
                        <a:t>Get ready for home</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3.15-3.30pm Focus Children Evaluation &amp; Planning for the following day (BD/GB)</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extLst>
                  <a:ext uri="{0D108BD9-81ED-4DB2-BD59-A6C34878D82A}">
                    <a16:rowId xmlns:a16="http://schemas.microsoft.com/office/drawing/2014/main" val="460905747"/>
                  </a:ext>
                </a:extLst>
              </a:tr>
              <a:tr h="951523">
                <a:tc>
                  <a:txBody>
                    <a:bodyPr/>
                    <a:lstStyle/>
                    <a:p>
                      <a:pPr marL="71755" marR="71755" algn="ctr">
                        <a:lnSpc>
                          <a:spcPct val="107000"/>
                        </a:lnSpc>
                        <a:spcAft>
                          <a:spcPts val="0"/>
                        </a:spcAft>
                        <a:tabLst>
                          <a:tab pos="2637155" algn="ctr"/>
                          <a:tab pos="5274310" algn="r"/>
                          <a:tab pos="457200" algn="l"/>
                        </a:tabLst>
                      </a:pPr>
                      <a:r>
                        <a:rPr lang="en-GB" sz="700">
                          <a:effectLst/>
                        </a:rPr>
                        <a:t>Tuesday</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vMerge="1">
                  <a:txBody>
                    <a:bodyPr/>
                    <a:lstStyle/>
                    <a:p>
                      <a:endParaRPr lang="en-US"/>
                    </a:p>
                  </a:txBody>
                  <a:tcPr/>
                </a:tc>
                <a:tc vMerge="1">
                  <a:txBody>
                    <a:bodyPr/>
                    <a:lstStyle/>
                    <a:p>
                      <a:endParaRPr lang="en-US"/>
                    </a:p>
                  </a:txBody>
                  <a:tcPr/>
                </a:tc>
                <a:tc>
                  <a:txBody>
                    <a:bodyPr/>
                    <a:lstStyle/>
                    <a:p>
                      <a:pPr algn="ctr">
                        <a:lnSpc>
                          <a:spcPct val="107000"/>
                        </a:lnSpc>
                        <a:tabLst>
                          <a:tab pos="2637155" algn="ctr"/>
                          <a:tab pos="5274310" algn="r"/>
                        </a:tabLst>
                      </a:pPr>
                      <a:r>
                        <a:rPr lang="en-GB" sz="700">
                          <a:effectLst/>
                        </a:rPr>
                        <a:t>9.00 - 9.20</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Phonics</a:t>
                      </a:r>
                      <a:endParaRPr lang="en-GB" sz="900">
                        <a:effectLst/>
                      </a:endParaRPr>
                    </a:p>
                    <a:p>
                      <a:pPr algn="ctr">
                        <a:lnSpc>
                          <a:spcPct val="107000"/>
                        </a:lnSpc>
                        <a:tabLst>
                          <a:tab pos="2637155" algn="ctr"/>
                          <a:tab pos="5274310" algn="r"/>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Lst>
                      </a:pPr>
                      <a:r>
                        <a:rPr lang="en-GB" sz="700">
                          <a:effectLst/>
                        </a:rPr>
                        <a:t>9.20-9.40</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T4W </a:t>
                      </a:r>
                      <a:endParaRPr lang="en-GB" sz="900">
                        <a:effectLst/>
                      </a:endParaRPr>
                    </a:p>
                    <a:p>
                      <a:pPr algn="ctr">
                        <a:lnSpc>
                          <a:spcPct val="107000"/>
                        </a:lnSpc>
                        <a:tabLst>
                          <a:tab pos="2637155" algn="ctr"/>
                          <a:tab pos="5274310" algn="r"/>
                        </a:tabLst>
                      </a:pPr>
                      <a:r>
                        <a:rPr lang="en-GB" sz="500">
                          <a:effectLst/>
                        </a:rPr>
                        <a:t>(CL/L Focus)</a:t>
                      </a:r>
                      <a:endParaRPr lang="en-GB" sz="900">
                        <a:effectLst/>
                      </a:endParaRPr>
                    </a:p>
                    <a:p>
                      <a:pPr algn="ctr">
                        <a:lnSpc>
                          <a:spcPct val="107000"/>
                        </a:lnSpc>
                        <a:tabLst>
                          <a:tab pos="2637155" algn="ctr"/>
                          <a:tab pos="5274310" algn="r"/>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Lst>
                      </a:pPr>
                      <a:r>
                        <a:rPr lang="en-GB" sz="700">
                          <a:effectLst/>
                        </a:rPr>
                        <a:t>9.40-11.15</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Child Initiated Learning</a:t>
                      </a:r>
                      <a:endParaRPr lang="en-GB" sz="900">
                        <a:effectLst/>
                      </a:endParaRPr>
                    </a:p>
                    <a:p>
                      <a:pPr algn="ctr">
                        <a:lnSpc>
                          <a:spcPct val="107000"/>
                        </a:lnSpc>
                        <a:tabLst>
                          <a:tab pos="2637155" algn="ctr"/>
                          <a:tab pos="5274310" algn="r"/>
                        </a:tabLst>
                      </a:pPr>
                      <a:r>
                        <a:rPr lang="en-GB" sz="500">
                          <a:effectLst/>
                        </a:rPr>
                        <a:t>(PITM – TM focus obs./group work)</a:t>
                      </a:r>
                      <a:endParaRPr lang="en-GB" sz="900">
                        <a:effectLst/>
                      </a:endParaRPr>
                    </a:p>
                    <a:p>
                      <a:pPr algn="ctr">
                        <a:lnSpc>
                          <a:spcPct val="107000"/>
                        </a:lnSpc>
                        <a:tabLst>
                          <a:tab pos="2637155" algn="ctr"/>
                          <a:tab pos="5274310" algn="r"/>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vMerge="1">
                  <a:txBody>
                    <a:bodyPr/>
                    <a:lstStyle/>
                    <a:p>
                      <a:endParaRPr lang="en-US"/>
                    </a:p>
                  </a:txBody>
                  <a:tcPr/>
                </a:tc>
                <a:tc>
                  <a:txBody>
                    <a:bodyPr/>
                    <a:lstStyle/>
                    <a:p>
                      <a:pPr algn="ctr">
                        <a:lnSpc>
                          <a:spcPct val="107000"/>
                        </a:lnSpc>
                        <a:tabLst>
                          <a:tab pos="2637155" algn="ctr"/>
                          <a:tab pos="5274310" algn="r"/>
                        </a:tabLst>
                      </a:pPr>
                      <a:r>
                        <a:rPr lang="en-GB" sz="700">
                          <a:effectLst/>
                        </a:rPr>
                        <a:t>11.25-11.45</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Mathematics Focus</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Lst>
                      </a:pPr>
                      <a:r>
                        <a:rPr lang="en-GB" sz="700">
                          <a:effectLst/>
                        </a:rPr>
                        <a:t>11.45-12.00</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Singing &amp; Toilet Time</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vMerge="1">
                  <a:txBody>
                    <a:bodyPr/>
                    <a:lstStyle/>
                    <a:p>
                      <a:endParaRPr lang="en-US"/>
                    </a:p>
                  </a:txBody>
                  <a:tcPr/>
                </a:tc>
                <a:tc>
                  <a:txBody>
                    <a:bodyPr/>
                    <a:lstStyle/>
                    <a:p>
                      <a:pPr marL="71755" marR="71755" algn="ctr">
                        <a:lnSpc>
                          <a:spcPct val="107000"/>
                        </a:lnSpc>
                        <a:spcAft>
                          <a:spcPts val="0"/>
                        </a:spcAft>
                        <a:tabLst>
                          <a:tab pos="2637155" algn="ctr"/>
                          <a:tab pos="5274310" algn="r"/>
                        </a:tabLst>
                      </a:pPr>
                      <a:r>
                        <a:rPr lang="en-GB" sz="700">
                          <a:effectLst/>
                        </a:rPr>
                        <a:t>12.50-1.10</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AoL Focus*</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a:txBody>
                    <a:bodyPr/>
                    <a:lstStyle/>
                    <a:p>
                      <a:pPr algn="ctr">
                        <a:lnSpc>
                          <a:spcPct val="107000"/>
                        </a:lnSpc>
                      </a:pPr>
                      <a:r>
                        <a:rPr lang="en-GB" sz="700">
                          <a:effectLst/>
                        </a:rPr>
                        <a:t>1.10-2.20</a:t>
                      </a:r>
                      <a:endParaRPr lang="en-GB" sz="800">
                        <a:effectLst/>
                      </a:endParaRPr>
                    </a:p>
                    <a:p>
                      <a:pPr algn="ctr">
                        <a:lnSpc>
                          <a:spcPct val="107000"/>
                        </a:lnSpc>
                      </a:pPr>
                      <a:r>
                        <a:rPr lang="en-GB" sz="700">
                          <a:effectLst/>
                        </a:rPr>
                        <a:t> </a:t>
                      </a:r>
                      <a:endParaRPr lang="en-GB" sz="800">
                        <a:effectLst/>
                      </a:endParaRPr>
                    </a:p>
                    <a:p>
                      <a:pPr algn="ctr">
                        <a:lnSpc>
                          <a:spcPct val="107000"/>
                        </a:lnSpc>
                        <a:tabLst>
                          <a:tab pos="2637155" algn="ctr"/>
                          <a:tab pos="5274310" algn="r"/>
                        </a:tabLst>
                      </a:pPr>
                      <a:r>
                        <a:rPr lang="en-GB" sz="700">
                          <a:effectLst/>
                        </a:rPr>
                        <a:t>Child Initiated Learning</a:t>
                      </a:r>
                      <a:endParaRPr lang="en-GB" sz="900">
                        <a:effectLst/>
                      </a:endParaRPr>
                    </a:p>
                    <a:p>
                      <a:pPr algn="ctr">
                        <a:lnSpc>
                          <a:spcPct val="107000"/>
                        </a:lnSpc>
                        <a:tabLst>
                          <a:tab pos="2637155" algn="ctr"/>
                          <a:tab pos="5274310" algn="r"/>
                        </a:tabLst>
                      </a:pPr>
                      <a:r>
                        <a:rPr lang="en-GB" sz="500">
                          <a:effectLst/>
                        </a:rPr>
                        <a:t>(PITM – TM focus obs./group work)</a:t>
                      </a:r>
                      <a:endParaRPr lang="en-GB" sz="900">
                        <a:effectLst/>
                      </a:endParaRPr>
                    </a:p>
                    <a:p>
                      <a:pPr algn="ctr">
                        <a:lnSpc>
                          <a:spcPct val="107000"/>
                        </a:lnSpc>
                        <a:tabLst>
                          <a:tab pos="2637155" algn="ctr"/>
                          <a:tab pos="5274310" algn="r"/>
                          <a:tab pos="457200" algn="l"/>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99475652"/>
                  </a:ext>
                </a:extLst>
              </a:tr>
              <a:tr h="1016638">
                <a:tc>
                  <a:txBody>
                    <a:bodyPr/>
                    <a:lstStyle/>
                    <a:p>
                      <a:pPr marL="71755" marR="71755" algn="ctr">
                        <a:lnSpc>
                          <a:spcPct val="107000"/>
                        </a:lnSpc>
                        <a:spcAft>
                          <a:spcPts val="0"/>
                        </a:spcAft>
                        <a:tabLst>
                          <a:tab pos="2637155" algn="ctr"/>
                          <a:tab pos="5274310" algn="r"/>
                          <a:tab pos="457200" algn="l"/>
                        </a:tabLst>
                      </a:pPr>
                      <a:r>
                        <a:rPr lang="en-GB" sz="700">
                          <a:effectLst/>
                        </a:rPr>
                        <a:t>Wednesday</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vMerge="1">
                  <a:txBody>
                    <a:bodyPr/>
                    <a:lstStyle/>
                    <a:p>
                      <a:endParaRPr lang="en-US"/>
                    </a:p>
                  </a:txBody>
                  <a:tcPr/>
                </a:tc>
                <a:tc vMerge="1">
                  <a:txBody>
                    <a:bodyPr/>
                    <a:lstStyle/>
                    <a:p>
                      <a:endParaRPr lang="en-US"/>
                    </a:p>
                  </a:txBody>
                  <a:tcPr/>
                </a:tc>
                <a:tc>
                  <a:txBody>
                    <a:bodyPr/>
                    <a:lstStyle/>
                    <a:p>
                      <a:pPr algn="l">
                        <a:lnSpc>
                          <a:spcPct val="107000"/>
                        </a:lnSpc>
                        <a:tabLst>
                          <a:tab pos="2637155" algn="ctr"/>
                          <a:tab pos="5274310" algn="r"/>
                        </a:tabLst>
                      </a:pPr>
                      <a:r>
                        <a:rPr lang="en-GB" sz="700">
                          <a:effectLst/>
                        </a:rPr>
                        <a:t>9.00-9.30</a:t>
                      </a:r>
                      <a:endParaRPr lang="en-GB" sz="900">
                        <a:effectLst/>
                      </a:endParaRPr>
                    </a:p>
                    <a:p>
                      <a:pPr marL="457200" indent="-457200" algn="ctr">
                        <a:lnSpc>
                          <a:spcPct val="107000"/>
                        </a:lnSpc>
                        <a:tabLst>
                          <a:tab pos="2637155" algn="ctr"/>
                          <a:tab pos="5274310" algn="r"/>
                          <a:tab pos="457200" algn="l"/>
                        </a:tabLst>
                      </a:pPr>
                      <a:r>
                        <a:rPr lang="en-GB" sz="700">
                          <a:effectLst/>
                        </a:rPr>
                        <a:t> </a:t>
                      </a:r>
                      <a:endParaRPr lang="en-GB" sz="900">
                        <a:effectLst/>
                      </a:endParaRPr>
                    </a:p>
                    <a:p>
                      <a:pPr algn="ctr">
                        <a:lnSpc>
                          <a:spcPct val="107000"/>
                        </a:lnSpc>
                        <a:tabLst>
                          <a:tab pos="2637155" algn="ctr"/>
                          <a:tab pos="5274310" algn="r"/>
                        </a:tabLst>
                      </a:pPr>
                      <a:r>
                        <a:rPr lang="en-GB" sz="700">
                          <a:effectLst/>
                        </a:rPr>
                        <a:t>Premier Sports </a:t>
                      </a:r>
                      <a:endParaRPr lang="en-GB" sz="900">
                        <a:effectLst/>
                      </a:endParaRPr>
                    </a:p>
                    <a:p>
                      <a:pPr algn="ctr">
                        <a:lnSpc>
                          <a:spcPct val="107000"/>
                        </a:lnSpc>
                        <a:tabLst>
                          <a:tab pos="2637155" algn="ctr"/>
                          <a:tab pos="5274310" algn="r"/>
                        </a:tabLst>
                      </a:pPr>
                      <a:r>
                        <a:rPr lang="en-GB" sz="700">
                          <a:effectLst/>
                        </a:rPr>
                        <a:t>PE</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PPA</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Lst>
                      </a:pPr>
                      <a:r>
                        <a:rPr lang="en-GB" sz="700">
                          <a:effectLst/>
                        </a:rPr>
                        <a:t>9.30-9.50</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Phonics</a:t>
                      </a:r>
                      <a:endParaRPr lang="en-GB" sz="900">
                        <a:effectLst/>
                      </a:endParaRPr>
                    </a:p>
                    <a:p>
                      <a:pPr algn="ctr">
                        <a:lnSpc>
                          <a:spcPct val="107000"/>
                        </a:lnSpc>
                        <a:tabLst>
                          <a:tab pos="2637155" algn="ctr"/>
                          <a:tab pos="5274310" algn="r"/>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Lst>
                      </a:pPr>
                      <a:r>
                        <a:rPr lang="en-GB" sz="700">
                          <a:effectLst/>
                        </a:rPr>
                        <a:t>9.50-11.15</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Child Initiated Learning</a:t>
                      </a:r>
                      <a:endParaRPr lang="en-GB" sz="900">
                        <a:effectLst/>
                      </a:endParaRPr>
                    </a:p>
                    <a:p>
                      <a:pPr algn="ctr">
                        <a:lnSpc>
                          <a:spcPct val="107000"/>
                        </a:lnSpc>
                        <a:tabLst>
                          <a:tab pos="2637155" algn="ctr"/>
                          <a:tab pos="5274310" algn="r"/>
                        </a:tabLst>
                      </a:pPr>
                      <a:r>
                        <a:rPr lang="en-GB" sz="500">
                          <a:effectLst/>
                        </a:rPr>
                        <a:t>(PITM – TM focus obs./group work</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vMerge="1">
                  <a:txBody>
                    <a:bodyPr/>
                    <a:lstStyle/>
                    <a:p>
                      <a:endParaRPr lang="en-US"/>
                    </a:p>
                  </a:txBody>
                  <a:tcPr/>
                </a:tc>
                <a:tc>
                  <a:txBody>
                    <a:bodyPr/>
                    <a:lstStyle/>
                    <a:p>
                      <a:pPr algn="ctr">
                        <a:lnSpc>
                          <a:spcPct val="107000"/>
                        </a:lnSpc>
                        <a:tabLst>
                          <a:tab pos="2637155" algn="ctr"/>
                          <a:tab pos="5274310" algn="r"/>
                        </a:tabLst>
                      </a:pPr>
                      <a:r>
                        <a:rPr lang="en-GB" sz="700">
                          <a:effectLst/>
                        </a:rPr>
                        <a:t>11.25-11.45</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Mathematics Focus</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Lst>
                      </a:pPr>
                      <a:r>
                        <a:rPr lang="en-GB" sz="700">
                          <a:effectLst/>
                        </a:rPr>
                        <a:t>11.45-12.00</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Singing &amp; Toilet Time</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vMerge="1">
                  <a:txBody>
                    <a:bodyPr/>
                    <a:lstStyle/>
                    <a:p>
                      <a:endParaRPr lang="en-US"/>
                    </a:p>
                  </a:txBody>
                  <a:tcPr/>
                </a:tc>
                <a:tc>
                  <a:txBody>
                    <a:bodyPr/>
                    <a:lstStyle/>
                    <a:p>
                      <a:pPr marL="71755" marR="71755" algn="ctr">
                        <a:lnSpc>
                          <a:spcPct val="107000"/>
                        </a:lnSpc>
                        <a:spcAft>
                          <a:spcPts val="0"/>
                        </a:spcAft>
                        <a:tabLst>
                          <a:tab pos="2637155" algn="ctr"/>
                          <a:tab pos="5274310" algn="r"/>
                        </a:tabLst>
                      </a:pPr>
                      <a:r>
                        <a:rPr lang="en-GB" sz="700">
                          <a:effectLst/>
                        </a:rPr>
                        <a:t>12.50-1.10</a:t>
                      </a:r>
                      <a:endParaRPr lang="en-GB" sz="900">
                        <a:effectLst/>
                      </a:endParaRPr>
                    </a:p>
                    <a:p>
                      <a:pPr marL="71755" marR="71755" algn="l">
                        <a:lnSpc>
                          <a:spcPct val="107000"/>
                        </a:lnSpc>
                        <a:spcAft>
                          <a:spcPts val="0"/>
                        </a:spcAft>
                      </a:pPr>
                      <a:r>
                        <a:rPr lang="en-GB" sz="700">
                          <a:effectLst/>
                        </a:rPr>
                        <a:t>T4W </a:t>
                      </a:r>
                      <a:r>
                        <a:rPr lang="en-GB" sz="400">
                          <a:effectLst/>
                        </a:rPr>
                        <a:t>(CL/L Focus)</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a:txBody>
                    <a:bodyPr/>
                    <a:lstStyle/>
                    <a:p>
                      <a:pPr algn="ctr">
                        <a:lnSpc>
                          <a:spcPct val="107000"/>
                        </a:lnSpc>
                      </a:pPr>
                      <a:r>
                        <a:rPr lang="en-GB" sz="700">
                          <a:effectLst/>
                        </a:rPr>
                        <a:t>1.10-2.20</a:t>
                      </a:r>
                      <a:endParaRPr lang="en-GB" sz="800">
                        <a:effectLst/>
                      </a:endParaRPr>
                    </a:p>
                    <a:p>
                      <a:pPr algn="ctr">
                        <a:lnSpc>
                          <a:spcPct val="107000"/>
                        </a:lnSpc>
                      </a:pPr>
                      <a:r>
                        <a:rPr lang="en-GB" sz="700">
                          <a:effectLst/>
                        </a:rPr>
                        <a:t> </a:t>
                      </a:r>
                      <a:endParaRPr lang="en-GB" sz="800">
                        <a:effectLst/>
                      </a:endParaRPr>
                    </a:p>
                    <a:p>
                      <a:pPr algn="ctr">
                        <a:lnSpc>
                          <a:spcPct val="107000"/>
                        </a:lnSpc>
                        <a:tabLst>
                          <a:tab pos="2637155" algn="ctr"/>
                          <a:tab pos="5274310" algn="r"/>
                        </a:tabLst>
                      </a:pPr>
                      <a:r>
                        <a:rPr lang="en-GB" sz="700">
                          <a:effectLst/>
                        </a:rPr>
                        <a:t>Child Initiated Learning</a:t>
                      </a:r>
                      <a:endParaRPr lang="en-GB" sz="900">
                        <a:effectLst/>
                      </a:endParaRPr>
                    </a:p>
                    <a:p>
                      <a:pPr algn="ctr">
                        <a:lnSpc>
                          <a:spcPct val="107000"/>
                        </a:lnSpc>
                        <a:tabLst>
                          <a:tab pos="2637155" algn="ctr"/>
                          <a:tab pos="5274310" algn="r"/>
                        </a:tabLst>
                      </a:pPr>
                      <a:r>
                        <a:rPr lang="en-GB" sz="500">
                          <a:effectLst/>
                        </a:rPr>
                        <a:t>(PITM – TM focus obs./group work)</a:t>
                      </a:r>
                      <a:endParaRPr lang="en-GB" sz="900">
                        <a:effectLst/>
                      </a:endParaRPr>
                    </a:p>
                    <a:p>
                      <a:pPr algn="ctr">
                        <a:lnSpc>
                          <a:spcPct val="107000"/>
                        </a:lnSpc>
                        <a:tabLst>
                          <a:tab pos="2637155" algn="ctr"/>
                          <a:tab pos="5274310" algn="r"/>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559149271"/>
                  </a:ext>
                </a:extLst>
              </a:tr>
              <a:tr h="963391">
                <a:tc>
                  <a:txBody>
                    <a:bodyPr/>
                    <a:lstStyle/>
                    <a:p>
                      <a:pPr marL="71755" marR="71755" algn="ctr">
                        <a:lnSpc>
                          <a:spcPct val="107000"/>
                        </a:lnSpc>
                        <a:spcAft>
                          <a:spcPts val="0"/>
                        </a:spcAft>
                        <a:tabLst>
                          <a:tab pos="2637155" algn="ctr"/>
                          <a:tab pos="5274310" algn="r"/>
                          <a:tab pos="457200" algn="l"/>
                        </a:tabLst>
                      </a:pPr>
                      <a:r>
                        <a:rPr lang="en-GB" sz="700">
                          <a:effectLst/>
                        </a:rPr>
                        <a:t>Thursday</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vMerge="1">
                  <a:txBody>
                    <a:bodyPr/>
                    <a:lstStyle/>
                    <a:p>
                      <a:endParaRPr lang="en-US"/>
                    </a:p>
                  </a:txBody>
                  <a:tcPr/>
                </a:tc>
                <a:tc vMerge="1">
                  <a:txBody>
                    <a:bodyPr/>
                    <a:lstStyle/>
                    <a:p>
                      <a:endParaRPr lang="en-US"/>
                    </a:p>
                  </a:txBody>
                  <a:tcPr/>
                </a:tc>
                <a:tc>
                  <a:txBody>
                    <a:bodyPr/>
                    <a:lstStyle/>
                    <a:p>
                      <a:pPr algn="ctr">
                        <a:lnSpc>
                          <a:spcPct val="107000"/>
                        </a:lnSpc>
                        <a:tabLst>
                          <a:tab pos="2637155" algn="ctr"/>
                          <a:tab pos="5274310" algn="r"/>
                        </a:tabLst>
                      </a:pPr>
                      <a:r>
                        <a:rPr lang="en-GB" sz="700">
                          <a:effectLst/>
                        </a:rPr>
                        <a:t>9.00 - 9.20</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Phonics</a:t>
                      </a:r>
                      <a:endParaRPr lang="en-GB" sz="900">
                        <a:effectLst/>
                      </a:endParaRPr>
                    </a:p>
                    <a:p>
                      <a:pPr algn="ctr">
                        <a:lnSpc>
                          <a:spcPct val="107000"/>
                        </a:lnSpc>
                        <a:tabLst>
                          <a:tab pos="2637155" algn="ctr"/>
                          <a:tab pos="5274310" algn="r"/>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Lst>
                      </a:pPr>
                      <a:r>
                        <a:rPr lang="en-GB" sz="700">
                          <a:effectLst/>
                        </a:rPr>
                        <a:t>9.20-9.40</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T4W </a:t>
                      </a:r>
                      <a:endParaRPr lang="en-GB" sz="900">
                        <a:effectLst/>
                      </a:endParaRPr>
                    </a:p>
                    <a:p>
                      <a:pPr algn="ctr">
                        <a:lnSpc>
                          <a:spcPct val="107000"/>
                        </a:lnSpc>
                        <a:tabLst>
                          <a:tab pos="2637155" algn="ctr"/>
                          <a:tab pos="5274310" algn="r"/>
                        </a:tabLst>
                      </a:pPr>
                      <a:r>
                        <a:rPr lang="en-GB" sz="500">
                          <a:effectLst/>
                        </a:rPr>
                        <a:t>(CL/L Focus)</a:t>
                      </a:r>
                      <a:endParaRPr lang="en-GB" sz="900">
                        <a:effectLst/>
                      </a:endParaRPr>
                    </a:p>
                    <a:p>
                      <a:pPr algn="ctr">
                        <a:lnSpc>
                          <a:spcPct val="107000"/>
                        </a:lnSpc>
                        <a:tabLst>
                          <a:tab pos="2637155" algn="ctr"/>
                          <a:tab pos="5274310" algn="r"/>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Lst>
                      </a:pPr>
                      <a:r>
                        <a:rPr lang="en-GB" sz="700">
                          <a:effectLst/>
                        </a:rPr>
                        <a:t>9.40-11.15</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Child Initiated Learning</a:t>
                      </a:r>
                      <a:endParaRPr lang="en-GB" sz="900">
                        <a:effectLst/>
                      </a:endParaRPr>
                    </a:p>
                    <a:p>
                      <a:pPr algn="ctr">
                        <a:lnSpc>
                          <a:spcPct val="107000"/>
                        </a:lnSpc>
                        <a:tabLst>
                          <a:tab pos="2637155" algn="ctr"/>
                          <a:tab pos="5274310" algn="r"/>
                        </a:tabLst>
                      </a:pPr>
                      <a:r>
                        <a:rPr lang="en-GB" sz="500">
                          <a:effectLst/>
                        </a:rPr>
                        <a:t>(PITM – TM focus obs./group work)</a:t>
                      </a:r>
                      <a:endParaRPr lang="en-GB" sz="900">
                        <a:effectLst/>
                      </a:endParaRPr>
                    </a:p>
                    <a:p>
                      <a:pPr algn="ctr">
                        <a:lnSpc>
                          <a:spcPct val="107000"/>
                        </a:lnSpc>
                        <a:tabLst>
                          <a:tab pos="2637155" algn="ctr"/>
                          <a:tab pos="5274310" algn="r"/>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vMerge="1">
                  <a:txBody>
                    <a:bodyPr/>
                    <a:lstStyle/>
                    <a:p>
                      <a:endParaRPr lang="en-US"/>
                    </a:p>
                  </a:txBody>
                  <a:tcPr/>
                </a:tc>
                <a:tc>
                  <a:txBody>
                    <a:bodyPr/>
                    <a:lstStyle/>
                    <a:p>
                      <a:pPr algn="ctr">
                        <a:lnSpc>
                          <a:spcPct val="107000"/>
                        </a:lnSpc>
                        <a:tabLst>
                          <a:tab pos="2637155" algn="ctr"/>
                          <a:tab pos="5274310" algn="r"/>
                        </a:tabLst>
                      </a:pPr>
                      <a:r>
                        <a:rPr lang="en-GB" sz="700">
                          <a:effectLst/>
                        </a:rPr>
                        <a:t>11.25-11.45</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 pos="276225" algn="l"/>
                          <a:tab pos="606425" algn="ctr"/>
                          <a:tab pos="2637155" algn="ctr"/>
                          <a:tab pos="5274310" algn="r"/>
                        </a:tabLst>
                      </a:pPr>
                      <a:r>
                        <a:rPr lang="en-GB" sz="700">
                          <a:effectLst/>
                        </a:rPr>
                        <a:t>Mathematics Focus</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Lst>
                      </a:pPr>
                      <a:r>
                        <a:rPr lang="en-GB" sz="700">
                          <a:effectLst/>
                        </a:rPr>
                        <a:t>11.45-12.00</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 pos="276225" algn="l"/>
                          <a:tab pos="606425" algn="ctr"/>
                          <a:tab pos="2637155" algn="ctr"/>
                          <a:tab pos="5274310" algn="r"/>
                        </a:tabLst>
                      </a:pPr>
                      <a:r>
                        <a:rPr lang="en-GB" sz="700">
                          <a:effectLst/>
                        </a:rPr>
                        <a:t>Singing &amp; Toilet Time</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vMerge="1">
                  <a:txBody>
                    <a:bodyPr/>
                    <a:lstStyle/>
                    <a:p>
                      <a:endParaRPr lang="en-US"/>
                    </a:p>
                  </a:txBody>
                  <a:tcPr/>
                </a:tc>
                <a:tc>
                  <a:txBody>
                    <a:bodyPr/>
                    <a:lstStyle/>
                    <a:p>
                      <a:pPr marL="71755" marR="71755" algn="ctr">
                        <a:lnSpc>
                          <a:spcPct val="107000"/>
                        </a:lnSpc>
                        <a:spcAft>
                          <a:spcPts val="0"/>
                        </a:spcAft>
                        <a:tabLst>
                          <a:tab pos="2637155" algn="ctr"/>
                          <a:tab pos="5274310" algn="r"/>
                        </a:tabLst>
                      </a:pPr>
                      <a:r>
                        <a:rPr lang="en-GB" sz="700">
                          <a:effectLst/>
                        </a:rPr>
                        <a:t>12.50-1.10</a:t>
                      </a:r>
                      <a:endParaRPr lang="en-GB" sz="900">
                        <a:effectLst/>
                      </a:endParaRPr>
                    </a:p>
                    <a:p>
                      <a:pPr marL="71755" marR="71755" algn="ctr">
                        <a:lnSpc>
                          <a:spcPct val="107000"/>
                        </a:lnSpc>
                        <a:spcAft>
                          <a:spcPts val="0"/>
                        </a:spcAft>
                        <a:tabLst>
                          <a:tab pos="2637155" algn="ctr"/>
                          <a:tab pos="5274310" algn="r"/>
                        </a:tabLst>
                      </a:pPr>
                      <a:r>
                        <a:rPr lang="en-GB" sz="700">
                          <a:effectLst/>
                        </a:rPr>
                        <a:t>AoL Focus*</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a:txBody>
                    <a:bodyPr/>
                    <a:lstStyle/>
                    <a:p>
                      <a:pPr algn="ctr">
                        <a:lnSpc>
                          <a:spcPct val="107000"/>
                        </a:lnSpc>
                      </a:pPr>
                      <a:r>
                        <a:rPr lang="en-GB" sz="700">
                          <a:effectLst/>
                        </a:rPr>
                        <a:t>1.10-2.20</a:t>
                      </a:r>
                      <a:endParaRPr lang="en-GB" sz="800">
                        <a:effectLst/>
                      </a:endParaRPr>
                    </a:p>
                    <a:p>
                      <a:pPr algn="ctr">
                        <a:lnSpc>
                          <a:spcPct val="107000"/>
                        </a:lnSpc>
                      </a:pPr>
                      <a:r>
                        <a:rPr lang="en-GB" sz="700">
                          <a:effectLst/>
                        </a:rPr>
                        <a:t> </a:t>
                      </a:r>
                      <a:endParaRPr lang="en-GB" sz="800">
                        <a:effectLst/>
                      </a:endParaRPr>
                    </a:p>
                    <a:p>
                      <a:pPr algn="ctr">
                        <a:lnSpc>
                          <a:spcPct val="107000"/>
                        </a:lnSpc>
                        <a:tabLst>
                          <a:tab pos="2637155" algn="ctr"/>
                          <a:tab pos="5274310" algn="r"/>
                        </a:tabLst>
                      </a:pPr>
                      <a:r>
                        <a:rPr lang="en-GB" sz="700">
                          <a:effectLst/>
                        </a:rPr>
                        <a:t>Child Initiated Learning</a:t>
                      </a:r>
                      <a:endParaRPr lang="en-GB" sz="900">
                        <a:effectLst/>
                      </a:endParaRPr>
                    </a:p>
                    <a:p>
                      <a:pPr algn="ctr">
                        <a:lnSpc>
                          <a:spcPct val="107000"/>
                        </a:lnSpc>
                        <a:tabLst>
                          <a:tab pos="2637155" algn="ctr"/>
                          <a:tab pos="5274310" algn="r"/>
                        </a:tabLst>
                      </a:pPr>
                      <a:r>
                        <a:rPr lang="en-GB" sz="500">
                          <a:effectLst/>
                        </a:rPr>
                        <a:t>(PITM – TM focus obs./group work)</a:t>
                      </a:r>
                      <a:endParaRPr lang="en-GB" sz="900">
                        <a:effectLst/>
                      </a:endParaRPr>
                    </a:p>
                    <a:p>
                      <a:pPr algn="ctr">
                        <a:lnSpc>
                          <a:spcPct val="107000"/>
                        </a:lnSpc>
                        <a:tabLst>
                          <a:tab pos="2637155" algn="ctr"/>
                          <a:tab pos="5274310" algn="r"/>
                          <a:tab pos="457200" algn="l"/>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768380012"/>
                  </a:ext>
                </a:extLst>
              </a:tr>
              <a:tr h="951523">
                <a:tc>
                  <a:txBody>
                    <a:bodyPr/>
                    <a:lstStyle/>
                    <a:p>
                      <a:pPr marL="71755" marR="71755" algn="ctr">
                        <a:lnSpc>
                          <a:spcPct val="107000"/>
                        </a:lnSpc>
                        <a:spcAft>
                          <a:spcPts val="0"/>
                        </a:spcAft>
                        <a:tabLst>
                          <a:tab pos="2637155" algn="ctr"/>
                          <a:tab pos="5274310" algn="r"/>
                          <a:tab pos="457200" algn="l"/>
                        </a:tabLst>
                      </a:pPr>
                      <a:r>
                        <a:rPr lang="en-GB" sz="700">
                          <a:effectLst/>
                        </a:rPr>
                        <a:t>Friday</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 </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 </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 </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 </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 </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 </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vMerge="1">
                  <a:txBody>
                    <a:bodyPr/>
                    <a:lstStyle/>
                    <a:p>
                      <a:endParaRPr lang="en-US"/>
                    </a:p>
                  </a:txBody>
                  <a:tcPr/>
                </a:tc>
                <a:tc vMerge="1">
                  <a:txBody>
                    <a:bodyPr/>
                    <a:lstStyle/>
                    <a:p>
                      <a:endParaRPr lang="en-US"/>
                    </a:p>
                  </a:txBody>
                  <a:tcPr/>
                </a:tc>
                <a:tc>
                  <a:txBody>
                    <a:bodyPr/>
                    <a:lstStyle/>
                    <a:p>
                      <a:pPr algn="ctr">
                        <a:lnSpc>
                          <a:spcPct val="107000"/>
                        </a:lnSpc>
                        <a:tabLst>
                          <a:tab pos="2637155" algn="ctr"/>
                          <a:tab pos="5274310" algn="r"/>
                        </a:tabLst>
                      </a:pPr>
                      <a:r>
                        <a:rPr lang="en-GB" sz="700">
                          <a:effectLst/>
                        </a:rPr>
                        <a:t>9.00 - 9.20</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Phonics</a:t>
                      </a:r>
                      <a:endParaRPr lang="en-GB" sz="900">
                        <a:effectLst/>
                      </a:endParaRPr>
                    </a:p>
                    <a:p>
                      <a:pPr algn="ctr">
                        <a:lnSpc>
                          <a:spcPct val="107000"/>
                        </a:lnSpc>
                        <a:tabLst>
                          <a:tab pos="2637155" algn="ctr"/>
                          <a:tab pos="5274310" algn="r"/>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Lst>
                      </a:pPr>
                      <a:r>
                        <a:rPr lang="en-GB" sz="700">
                          <a:effectLst/>
                        </a:rPr>
                        <a:t>9.20-9.40</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T4W </a:t>
                      </a:r>
                      <a:endParaRPr lang="en-GB" sz="900">
                        <a:effectLst/>
                      </a:endParaRPr>
                    </a:p>
                    <a:p>
                      <a:pPr algn="ctr">
                        <a:lnSpc>
                          <a:spcPct val="107000"/>
                        </a:lnSpc>
                        <a:tabLst>
                          <a:tab pos="2637155" algn="ctr"/>
                          <a:tab pos="5274310" algn="r"/>
                        </a:tabLst>
                      </a:pPr>
                      <a:r>
                        <a:rPr lang="en-GB" sz="500">
                          <a:effectLst/>
                        </a:rPr>
                        <a:t>(CL/L Focus)</a:t>
                      </a:r>
                      <a:endParaRPr lang="en-GB" sz="900">
                        <a:effectLst/>
                      </a:endParaRPr>
                    </a:p>
                    <a:p>
                      <a:pPr algn="ctr">
                        <a:lnSpc>
                          <a:spcPct val="107000"/>
                        </a:lnSpc>
                        <a:tabLst>
                          <a:tab pos="2637155" algn="ctr"/>
                          <a:tab pos="5274310" algn="r"/>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Lst>
                      </a:pPr>
                      <a:r>
                        <a:rPr lang="en-GB" sz="700">
                          <a:effectLst/>
                        </a:rPr>
                        <a:t>9.40-11.15</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Lst>
                      </a:pPr>
                      <a:r>
                        <a:rPr lang="en-GB" sz="700">
                          <a:effectLst/>
                        </a:rPr>
                        <a:t>Child Initiated Learning</a:t>
                      </a:r>
                      <a:endParaRPr lang="en-GB" sz="900">
                        <a:effectLst/>
                      </a:endParaRPr>
                    </a:p>
                    <a:p>
                      <a:pPr algn="ctr">
                        <a:lnSpc>
                          <a:spcPct val="107000"/>
                        </a:lnSpc>
                        <a:tabLst>
                          <a:tab pos="2637155" algn="ctr"/>
                          <a:tab pos="5274310" algn="r"/>
                        </a:tabLst>
                      </a:pPr>
                      <a:r>
                        <a:rPr lang="en-GB" sz="500">
                          <a:effectLst/>
                        </a:rPr>
                        <a:t>(PITM – TM focus obs./group work)</a:t>
                      </a:r>
                      <a:endParaRPr lang="en-GB" sz="900">
                        <a:effectLst/>
                      </a:endParaRPr>
                    </a:p>
                    <a:p>
                      <a:pPr algn="ctr">
                        <a:lnSpc>
                          <a:spcPct val="107000"/>
                        </a:lnSpc>
                        <a:tabLst>
                          <a:tab pos="2637155" algn="ctr"/>
                          <a:tab pos="5274310" algn="r"/>
                        </a:tabLst>
                      </a:pPr>
                      <a:r>
                        <a:rPr lang="en-GB" sz="700">
                          <a:effectLst/>
                        </a:rPr>
                        <a:t> </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vMerge="1">
                  <a:txBody>
                    <a:bodyPr/>
                    <a:lstStyle/>
                    <a:p>
                      <a:endParaRPr lang="en-US"/>
                    </a:p>
                  </a:txBody>
                  <a:tcPr/>
                </a:tc>
                <a:tc>
                  <a:txBody>
                    <a:bodyPr/>
                    <a:lstStyle/>
                    <a:p>
                      <a:pPr algn="ctr">
                        <a:lnSpc>
                          <a:spcPct val="107000"/>
                        </a:lnSpc>
                        <a:tabLst>
                          <a:tab pos="2637155" algn="ctr"/>
                          <a:tab pos="5274310" algn="r"/>
                        </a:tabLst>
                      </a:pPr>
                      <a:r>
                        <a:rPr lang="en-GB" sz="700">
                          <a:effectLst/>
                        </a:rPr>
                        <a:t>11.25-11.45</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 pos="276225" algn="l"/>
                          <a:tab pos="606425" algn="ctr"/>
                          <a:tab pos="2637155" algn="ctr"/>
                          <a:tab pos="5274310" algn="r"/>
                        </a:tabLst>
                      </a:pPr>
                      <a:r>
                        <a:rPr lang="en-GB" sz="700">
                          <a:effectLst/>
                        </a:rPr>
                        <a:t>Mathematics Focus</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a:txBody>
                    <a:bodyPr/>
                    <a:lstStyle/>
                    <a:p>
                      <a:pPr algn="ctr">
                        <a:lnSpc>
                          <a:spcPct val="107000"/>
                        </a:lnSpc>
                        <a:tabLst>
                          <a:tab pos="2637155" algn="ctr"/>
                          <a:tab pos="5274310" algn="r"/>
                        </a:tabLst>
                      </a:pPr>
                      <a:r>
                        <a:rPr lang="en-GB" sz="700">
                          <a:effectLst/>
                        </a:rPr>
                        <a:t>11.45-12.00</a:t>
                      </a:r>
                      <a:endParaRPr lang="en-GB" sz="900">
                        <a:effectLst/>
                      </a:endParaRPr>
                    </a:p>
                    <a:p>
                      <a:pPr algn="ctr">
                        <a:lnSpc>
                          <a:spcPct val="107000"/>
                        </a:lnSpc>
                        <a:tabLst>
                          <a:tab pos="2637155" algn="ctr"/>
                          <a:tab pos="5274310" algn="r"/>
                        </a:tabLst>
                      </a:pPr>
                      <a:r>
                        <a:rPr lang="en-GB" sz="700">
                          <a:effectLst/>
                        </a:rPr>
                        <a:t> </a:t>
                      </a:r>
                      <a:endParaRPr lang="en-GB" sz="900">
                        <a:effectLst/>
                      </a:endParaRPr>
                    </a:p>
                    <a:p>
                      <a:pPr algn="ctr">
                        <a:lnSpc>
                          <a:spcPct val="107000"/>
                        </a:lnSpc>
                        <a:tabLst>
                          <a:tab pos="2637155" algn="ctr"/>
                          <a:tab pos="5274310" algn="r"/>
                          <a:tab pos="276225" algn="l"/>
                          <a:tab pos="606425" algn="ctr"/>
                          <a:tab pos="2637155" algn="ctr"/>
                          <a:tab pos="5274310" algn="r"/>
                        </a:tabLst>
                      </a:pPr>
                      <a:r>
                        <a:rPr lang="en-GB" sz="700">
                          <a:effectLst/>
                        </a:rPr>
                        <a:t>Singing &amp; Toilet Time</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vMerge="1">
                  <a:txBody>
                    <a:bodyPr/>
                    <a:lstStyle/>
                    <a:p>
                      <a:endParaRPr lang="en-US"/>
                    </a:p>
                  </a:txBody>
                  <a:tcPr/>
                </a:tc>
                <a:tc>
                  <a:txBody>
                    <a:bodyPr/>
                    <a:lstStyle/>
                    <a:p>
                      <a:pPr marL="71755" marR="71755" algn="ctr">
                        <a:lnSpc>
                          <a:spcPct val="107000"/>
                        </a:lnSpc>
                        <a:spcAft>
                          <a:spcPts val="0"/>
                        </a:spcAft>
                        <a:tabLst>
                          <a:tab pos="2637155" algn="ctr"/>
                          <a:tab pos="5274310" algn="r"/>
                        </a:tabLst>
                      </a:pPr>
                      <a:r>
                        <a:rPr lang="en-GB" sz="700">
                          <a:effectLst/>
                        </a:rPr>
                        <a:t>12.50-1.10</a:t>
                      </a:r>
                      <a:endParaRPr lang="en-GB" sz="900">
                        <a:effectLst/>
                      </a:endParaRPr>
                    </a:p>
                    <a:p>
                      <a:pPr marL="71755" marR="71755" algn="ctr">
                        <a:lnSpc>
                          <a:spcPct val="107000"/>
                        </a:lnSpc>
                        <a:spcAft>
                          <a:spcPts val="0"/>
                        </a:spcAft>
                        <a:tabLst>
                          <a:tab pos="2637155" algn="ctr"/>
                          <a:tab pos="5274310" algn="r"/>
                          <a:tab pos="457200" algn="l"/>
                        </a:tabLst>
                      </a:pPr>
                      <a:r>
                        <a:rPr lang="en-GB" sz="700">
                          <a:effectLst/>
                        </a:rPr>
                        <a:t>AoL Focus*</a:t>
                      </a:r>
                      <a:endParaRPr lang="en-GB" sz="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vert="vert270"/>
                </a:tc>
                <a:tc>
                  <a:txBody>
                    <a:bodyPr/>
                    <a:lstStyle/>
                    <a:p>
                      <a:pPr algn="ctr">
                        <a:lnSpc>
                          <a:spcPct val="107000"/>
                        </a:lnSpc>
                      </a:pPr>
                      <a:r>
                        <a:rPr lang="en-GB" sz="700" dirty="0">
                          <a:effectLst/>
                        </a:rPr>
                        <a:t>1.10-2.20</a:t>
                      </a:r>
                      <a:endParaRPr lang="en-GB" sz="800" dirty="0">
                        <a:effectLst/>
                      </a:endParaRPr>
                    </a:p>
                    <a:p>
                      <a:pPr algn="ctr">
                        <a:lnSpc>
                          <a:spcPct val="107000"/>
                        </a:lnSpc>
                      </a:pPr>
                      <a:r>
                        <a:rPr lang="en-GB" sz="700" dirty="0">
                          <a:effectLst/>
                        </a:rPr>
                        <a:t> </a:t>
                      </a:r>
                      <a:endParaRPr lang="en-GB" sz="800" dirty="0">
                        <a:effectLst/>
                      </a:endParaRPr>
                    </a:p>
                    <a:p>
                      <a:pPr algn="ctr">
                        <a:lnSpc>
                          <a:spcPct val="107000"/>
                        </a:lnSpc>
                        <a:tabLst>
                          <a:tab pos="2637155" algn="ctr"/>
                          <a:tab pos="5274310" algn="r"/>
                        </a:tabLst>
                      </a:pPr>
                      <a:r>
                        <a:rPr lang="en-GB" sz="700" dirty="0">
                          <a:effectLst/>
                        </a:rPr>
                        <a:t>Child Initiated Learning</a:t>
                      </a:r>
                      <a:endParaRPr lang="en-GB" sz="900" dirty="0">
                        <a:effectLst/>
                      </a:endParaRPr>
                    </a:p>
                    <a:p>
                      <a:pPr algn="ctr">
                        <a:lnSpc>
                          <a:spcPct val="107000"/>
                        </a:lnSpc>
                        <a:tabLst>
                          <a:tab pos="2637155" algn="ctr"/>
                          <a:tab pos="5274310" algn="r"/>
                        </a:tabLst>
                      </a:pPr>
                      <a:r>
                        <a:rPr lang="en-GB" sz="500" dirty="0">
                          <a:effectLst/>
                        </a:rPr>
                        <a:t>(PITM – TM focus obs./group work)</a:t>
                      </a:r>
                      <a:endParaRPr lang="en-GB" sz="900" dirty="0">
                        <a:effectLst/>
                      </a:endParaRPr>
                    </a:p>
                    <a:p>
                      <a:pPr algn="ctr">
                        <a:lnSpc>
                          <a:spcPct val="107000"/>
                        </a:lnSpc>
                        <a:tabLst>
                          <a:tab pos="2637155" algn="ctr"/>
                          <a:tab pos="5274310" algn="r"/>
                          <a:tab pos="457200" algn="l"/>
                        </a:tabLst>
                      </a:pPr>
                      <a:r>
                        <a:rPr lang="en-GB" sz="700" dirty="0">
                          <a:effectLst/>
                        </a:rPr>
                        <a:t> </a:t>
                      </a:r>
                      <a:endParaRPr lang="en-GB" sz="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71" marR="50971" marT="0" marB="0"/>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652762668"/>
                  </a:ext>
                </a:extLst>
              </a:tr>
            </a:tbl>
          </a:graphicData>
        </a:graphic>
      </p:graphicFrame>
    </p:spTree>
    <p:extLst>
      <p:ext uri="{BB962C8B-B14F-4D97-AF65-F5344CB8AC3E}">
        <p14:creationId xmlns:p14="http://schemas.microsoft.com/office/powerpoint/2010/main" val="1273653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latin typeface="+mj-lt"/>
                <a:ea typeface="+mj-ea"/>
                <a:cs typeface="+mj-cs"/>
              </a:rPr>
              <a:t>Learning &amp; Teaching in EYFS</a:t>
            </a:r>
            <a:endParaRPr lang="en-US" b="1" u="sng" dirty="0">
              <a:solidFill>
                <a:schemeClr val="accent2">
                  <a:lumMod val="50000"/>
                </a:schemeClr>
              </a:solidFill>
              <a:ea typeface="+mj-ea"/>
              <a:cs typeface="+mj-cs"/>
            </a:endParaRPr>
          </a:p>
        </p:txBody>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87449" y="5215670"/>
            <a:ext cx="1289192" cy="1435255"/>
          </a:xfrm>
          <a:prstGeom prst="rect">
            <a:avLst/>
          </a:prstGeom>
        </p:spPr>
      </p:pic>
      <p:sp>
        <p:nvSpPr>
          <p:cNvPr id="4" name="TextBox 3">
            <a:extLst>
              <a:ext uri="{FF2B5EF4-FFF2-40B4-BE49-F238E27FC236}">
                <a16:creationId xmlns:a16="http://schemas.microsoft.com/office/drawing/2014/main" id="{C7C6482F-86EA-C37F-F9E3-8E5B6A62A652}"/>
              </a:ext>
            </a:extLst>
          </p:cNvPr>
          <p:cNvSpPr txBox="1"/>
          <p:nvPr/>
        </p:nvSpPr>
        <p:spPr>
          <a:xfrm>
            <a:off x="215359" y="1141725"/>
            <a:ext cx="10581170" cy="5847755"/>
          </a:xfrm>
          <a:prstGeom prst="rect">
            <a:avLst/>
          </a:prstGeom>
          <a:noFill/>
        </p:spPr>
        <p:txBody>
          <a:bodyPr wrap="square">
            <a:spAutoFit/>
          </a:bodyPr>
          <a:lstStyle/>
          <a:p>
            <a:pPr algn="just"/>
            <a:r>
              <a:rPr lang="en-GB" sz="2200" b="1" u="sng" dirty="0">
                <a:effectLst/>
                <a:ea typeface="Calibri" panose="020F0502020204030204" pitchFamily="34" charset="0"/>
                <a:cs typeface="Times New Roman" panose="02020603050405020304" pitchFamily="18" charset="0"/>
              </a:rPr>
              <a:t>Why do we do what we do?</a:t>
            </a:r>
          </a:p>
          <a:p>
            <a:pPr algn="just"/>
            <a:endParaRPr lang="en-GB" sz="2200" dirty="0">
              <a:effectLst/>
              <a:ea typeface="Calibri" panose="020F0502020204030204" pitchFamily="34" charset="0"/>
              <a:cs typeface="Times New Roman" panose="02020603050405020304" pitchFamily="18" charset="0"/>
            </a:endParaRPr>
          </a:p>
          <a:p>
            <a:pPr algn="just"/>
            <a:r>
              <a:rPr lang="en-GB" sz="2200" dirty="0">
                <a:effectLst/>
                <a:ea typeface="Calibri" panose="020F0502020204030204" pitchFamily="34" charset="0"/>
                <a:cs typeface="Times New Roman" panose="02020603050405020304" pitchFamily="18" charset="0"/>
              </a:rPr>
              <a:t>We believe that every child, regardless of ability or advantage is a strong, confident and capable learner, who is able to fulfil his or her potential by connecting with their unique talents to “find their element” to live their life well and thrive.</a:t>
            </a:r>
          </a:p>
          <a:p>
            <a:pPr algn="just"/>
            <a:r>
              <a:rPr lang="en-GB" sz="2200" dirty="0">
                <a:effectLst/>
                <a:ea typeface="Calibri" panose="020F0502020204030204" pitchFamily="34" charset="0"/>
                <a:cs typeface="Times New Roman" panose="02020603050405020304" pitchFamily="18" charset="0"/>
              </a:rPr>
              <a:t> </a:t>
            </a:r>
          </a:p>
          <a:p>
            <a:pPr algn="just"/>
            <a:r>
              <a:rPr lang="en-GB" sz="2200" b="1" i="1" dirty="0">
                <a:effectLst/>
                <a:ea typeface="Calibri" panose="020F0502020204030204" pitchFamily="34" charset="0"/>
                <a:cs typeface="Times New Roman" panose="02020603050405020304" pitchFamily="18" charset="0"/>
              </a:rPr>
              <a:t>We want our children to be h</a:t>
            </a:r>
            <a:r>
              <a:rPr lang="en-GB" sz="2200" b="1" i="1" dirty="0">
                <a:solidFill>
                  <a:srgbClr val="000000"/>
                </a:solidFill>
                <a:effectLst/>
                <a:ea typeface="Calibri" panose="020F0502020204030204" pitchFamily="34" charset="0"/>
                <a:cs typeface="Times New Roman" panose="02020603050405020304" pitchFamily="18" charset="0"/>
              </a:rPr>
              <a:t>appy, friendly and respectful members of the Bledlow Ridge School learning community and beyond, with a passion for life-long learning. We want to develop our children into confident risk takers throughout all learning opportunities across the curriculum. We want our children to develop a strong foundation in all areas of learning and development in the Early Years Foundation Stage (EYFS), be curious and  inquisitive learners and challenge and be challenged to become the best version of themselves.</a:t>
            </a:r>
            <a:endParaRPr lang="en-GB" sz="2200" b="1" i="1" dirty="0">
              <a:effectLst/>
              <a:ea typeface="Calibri" panose="020F0502020204030204" pitchFamily="34" charset="0"/>
              <a:cs typeface="Times New Roman" panose="02020603050405020304" pitchFamily="18" charset="0"/>
            </a:endParaRPr>
          </a:p>
          <a:p>
            <a:pPr algn="just"/>
            <a:r>
              <a:rPr lang="en-GB" sz="1800" dirty="0">
                <a:effectLst/>
                <a:ea typeface="Calibri" panose="020F0502020204030204" pitchFamily="34" charset="0"/>
                <a:cs typeface="Times New Roman" panose="02020603050405020304" pitchFamily="18" charset="0"/>
              </a:rPr>
              <a:t> </a:t>
            </a:r>
            <a:endParaRPr lang="en-GB" sz="3600" dirty="0">
              <a:effectLst/>
              <a:ea typeface="Calibri" panose="020F0502020204030204" pitchFamily="34" charset="0"/>
              <a:cs typeface="Times New Roman" panose="02020603050405020304" pitchFamily="18" charset="0"/>
            </a:endParaRPr>
          </a:p>
          <a:p>
            <a:pPr algn="just"/>
            <a:r>
              <a:rPr lang="en-GB" sz="1800" dirty="0">
                <a:effectLst/>
                <a:ea typeface="Calibri" panose="020F0502020204030204" pitchFamily="34" charset="0"/>
                <a:cs typeface="Times New Roman" panose="02020603050405020304" pitchFamily="18" charset="0"/>
              </a:rPr>
              <a:t> </a:t>
            </a:r>
            <a:r>
              <a:rPr lang="en-GB" sz="800" dirty="0">
                <a:effectLst/>
                <a:latin typeface="Century Gothic" panose="020B0502020202020204" pitchFamily="34" charset="0"/>
                <a:ea typeface="Calibri" panose="020F0502020204030204" pitchFamily="34" charset="0"/>
                <a:cs typeface="Times New Roman" panose="02020603050405020304" pitchFamily="18" charset="0"/>
              </a:rPr>
              <a:t>“The things [children] love to do and the things they are good at coming together,” in Robinson, K &amp; </a:t>
            </a:r>
            <a:r>
              <a:rPr lang="en-GB" sz="800" dirty="0" err="1">
                <a:effectLst/>
                <a:latin typeface="Century Gothic" panose="020B0502020202020204" pitchFamily="34" charset="0"/>
                <a:ea typeface="Calibri" panose="020F0502020204030204" pitchFamily="34" charset="0"/>
                <a:cs typeface="Times New Roman" panose="02020603050405020304" pitchFamily="18" charset="0"/>
              </a:rPr>
              <a:t>Aronica</a:t>
            </a:r>
            <a:r>
              <a:rPr lang="en-GB" sz="800" dirty="0">
                <a:effectLst/>
                <a:latin typeface="Century Gothic" panose="020B0502020202020204" pitchFamily="34" charset="0"/>
                <a:ea typeface="Calibri" panose="020F0502020204030204" pitchFamily="34" charset="0"/>
                <a:cs typeface="Times New Roman" panose="02020603050405020304" pitchFamily="18" charset="0"/>
              </a:rPr>
              <a:t>, L (2009:xiii), </a:t>
            </a:r>
            <a:r>
              <a:rPr lang="en-GB" sz="800" i="1" u="sng" dirty="0">
                <a:effectLst/>
                <a:latin typeface="Century Gothic" panose="020B0502020202020204" pitchFamily="34" charset="0"/>
                <a:ea typeface="Calibri" panose="020F0502020204030204" pitchFamily="34" charset="0"/>
                <a:cs typeface="Times New Roman" panose="02020603050405020304" pitchFamily="18" charset="0"/>
              </a:rPr>
              <a:t>The Element: How Finding Your Passion Changes Everything</a:t>
            </a:r>
            <a:r>
              <a:rPr lang="en-GB" sz="800" dirty="0">
                <a:effectLst/>
                <a:latin typeface="Century Gothic" panose="020B0502020202020204" pitchFamily="34" charset="0"/>
                <a:ea typeface="Calibri" panose="020F0502020204030204" pitchFamily="34" charset="0"/>
                <a:cs typeface="Times New Roman" panose="02020603050405020304" pitchFamily="18" charset="0"/>
              </a:rPr>
              <a:t>, Penguin (London.)</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203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latin typeface="+mj-lt"/>
                <a:ea typeface="+mj-ea"/>
                <a:cs typeface="+mj-cs"/>
              </a:rPr>
              <a:t>Learning &amp; Teaching in EYFS</a:t>
            </a:r>
            <a:endParaRPr lang="en-US" b="1" u="sng" dirty="0">
              <a:solidFill>
                <a:schemeClr val="accent2">
                  <a:lumMod val="50000"/>
                </a:schemeClr>
              </a:solidFill>
              <a:ea typeface="+mj-ea"/>
              <a:cs typeface="+mj-cs"/>
            </a:endParaRP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87449" y="5215670"/>
            <a:ext cx="1289192" cy="1435255"/>
          </a:xfrm>
          <a:prstGeom prst="rect">
            <a:avLst/>
          </a:prstGeom>
        </p:spPr>
      </p:pic>
      <p:sp>
        <p:nvSpPr>
          <p:cNvPr id="4" name="TextBox 3">
            <a:extLst>
              <a:ext uri="{FF2B5EF4-FFF2-40B4-BE49-F238E27FC236}">
                <a16:creationId xmlns:a16="http://schemas.microsoft.com/office/drawing/2014/main" id="{C7C6482F-86EA-C37F-F9E3-8E5B6A62A652}"/>
              </a:ext>
            </a:extLst>
          </p:cNvPr>
          <p:cNvSpPr txBox="1"/>
          <p:nvPr/>
        </p:nvSpPr>
        <p:spPr>
          <a:xfrm>
            <a:off x="601287" y="1490007"/>
            <a:ext cx="10581170" cy="3877985"/>
          </a:xfrm>
          <a:prstGeom prst="rect">
            <a:avLst/>
          </a:prstGeom>
          <a:noFill/>
        </p:spPr>
        <p:txBody>
          <a:bodyPr wrap="square">
            <a:spAutoFit/>
          </a:bodyPr>
          <a:lstStyle/>
          <a:p>
            <a:pPr algn="just"/>
            <a:r>
              <a:rPr lang="en-GB" sz="1800" dirty="0">
                <a:effectLst/>
                <a:ea typeface="Calibri" panose="020F0502020204030204" pitchFamily="34" charset="0"/>
                <a:cs typeface="Times New Roman" panose="02020603050405020304" pitchFamily="18" charset="0"/>
              </a:rPr>
              <a:t> </a:t>
            </a:r>
            <a:endParaRPr lang="en-GB" sz="3600" dirty="0">
              <a:effectLst/>
              <a:ea typeface="Calibri" panose="020F0502020204030204" pitchFamily="34" charset="0"/>
              <a:cs typeface="Times New Roman" panose="02020603050405020304" pitchFamily="18" charset="0"/>
            </a:endParaRPr>
          </a:p>
          <a:p>
            <a:pPr algn="just"/>
            <a:r>
              <a:rPr lang="en-GB" sz="1800" dirty="0">
                <a:effectLst/>
                <a:ea typeface="Calibri" panose="020F0502020204030204" pitchFamily="34" charset="0"/>
                <a:cs typeface="Times New Roman" panose="02020603050405020304" pitchFamily="18" charset="0"/>
              </a:rPr>
              <a:t> </a:t>
            </a:r>
            <a:endParaRPr lang="en-GB" sz="3600" dirty="0">
              <a:effectLst/>
              <a:ea typeface="Calibri" panose="020F0502020204030204" pitchFamily="34" charset="0"/>
              <a:cs typeface="Times New Roman" panose="02020603050405020304" pitchFamily="18" charset="0"/>
            </a:endParaRPr>
          </a:p>
          <a:p>
            <a:pPr algn="just"/>
            <a:r>
              <a:rPr lang="en-GB" sz="3000" b="1" u="sng" dirty="0">
                <a:effectLst/>
                <a:ea typeface="Calibri" panose="020F0502020204030204" pitchFamily="34" charset="0"/>
                <a:cs typeface="Times New Roman" panose="02020603050405020304" pitchFamily="18" charset="0"/>
              </a:rPr>
              <a:t>How we implement what we believe:</a:t>
            </a:r>
          </a:p>
          <a:p>
            <a:pPr algn="just"/>
            <a:endParaRPr lang="en-GB" sz="3000" dirty="0">
              <a:effectLst/>
              <a:ea typeface="Calibri" panose="020F0502020204030204" pitchFamily="34" charset="0"/>
              <a:cs typeface="Times New Roman" panose="02020603050405020304" pitchFamily="18" charset="0"/>
            </a:endParaRPr>
          </a:p>
          <a:p>
            <a:pPr algn="just"/>
            <a:r>
              <a:rPr lang="en-GB" sz="3000" dirty="0">
                <a:effectLst/>
                <a:ea typeface="Calibri" panose="020F0502020204030204" pitchFamily="34" charset="0"/>
                <a:cs typeface="Times New Roman" panose="02020603050405020304" pitchFamily="18" charset="0"/>
              </a:rPr>
              <a:t>In order to fulfil our belief, we follow a ‘planning in the moment’ curriculum. To enable us to ensure that this approach is relevant and effective for all our children’s learning journeys, our work is guided by Froebelian principles.</a:t>
            </a:r>
          </a:p>
        </p:txBody>
      </p:sp>
    </p:spTree>
    <p:extLst>
      <p:ext uri="{BB962C8B-B14F-4D97-AF65-F5344CB8AC3E}">
        <p14:creationId xmlns:p14="http://schemas.microsoft.com/office/powerpoint/2010/main" val="2630334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latin typeface="+mj-lt"/>
                <a:ea typeface="+mj-ea"/>
                <a:cs typeface="+mj-cs"/>
              </a:rPr>
              <a:t>Planning in the Moment</a:t>
            </a:r>
            <a:endParaRPr lang="en-US" b="1" u="sng" dirty="0">
              <a:solidFill>
                <a:schemeClr val="accent2">
                  <a:lumMod val="50000"/>
                </a:schemeClr>
              </a:solidFill>
              <a:ea typeface="+mj-ea"/>
              <a:cs typeface="+mj-cs"/>
            </a:endParaRPr>
          </a:p>
        </p:txBody>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87449" y="5215670"/>
            <a:ext cx="1289192" cy="1435255"/>
          </a:xfrm>
          <a:prstGeom prst="rect">
            <a:avLst/>
          </a:prstGeom>
        </p:spPr>
      </p:pic>
      <p:sp>
        <p:nvSpPr>
          <p:cNvPr id="6" name="TextBox 5">
            <a:extLst>
              <a:ext uri="{FF2B5EF4-FFF2-40B4-BE49-F238E27FC236}">
                <a16:creationId xmlns:a16="http://schemas.microsoft.com/office/drawing/2014/main" id="{DC481598-F00A-3AB2-A81D-2D7841E5C6ED}"/>
              </a:ext>
            </a:extLst>
          </p:cNvPr>
          <p:cNvSpPr txBox="1"/>
          <p:nvPr/>
        </p:nvSpPr>
        <p:spPr>
          <a:xfrm>
            <a:off x="215359" y="1303360"/>
            <a:ext cx="11761281" cy="5078313"/>
          </a:xfrm>
          <a:prstGeom prst="rect">
            <a:avLst/>
          </a:prstGeom>
          <a:noFill/>
        </p:spPr>
        <p:txBody>
          <a:bodyPr wrap="square">
            <a:spAutoFit/>
          </a:bodyPr>
          <a:lstStyle/>
          <a:p>
            <a:pPr algn="just"/>
            <a:r>
              <a:rPr lang="en-GB" sz="1200" b="1" u="sng" dirty="0">
                <a:effectLst/>
                <a:ea typeface="Calibri" panose="020F0502020204030204" pitchFamily="34" charset="0"/>
                <a:cs typeface="Times New Roman" panose="02020603050405020304" pitchFamily="18" charset="0"/>
              </a:rPr>
              <a:t>What is ‘Planning in the Moment’?</a:t>
            </a:r>
            <a:endParaRPr lang="en-GB" sz="1200" b="1" dirty="0">
              <a:effectLst/>
              <a:ea typeface="Calibri" panose="020F0502020204030204" pitchFamily="34" charset="0"/>
              <a:cs typeface="Times New Roman" panose="02020603050405020304" pitchFamily="18" charset="0"/>
            </a:endParaRPr>
          </a:p>
          <a:p>
            <a:pPr algn="just"/>
            <a:r>
              <a:rPr lang="en-GB" sz="1200" dirty="0">
                <a:effectLst/>
                <a:ea typeface="Calibri" panose="020F0502020204030204" pitchFamily="34" charset="0"/>
                <a:cs typeface="Times New Roman" panose="02020603050405020304" pitchFamily="18" charset="0"/>
              </a:rPr>
              <a:t>Our Reception class is organised and managed by adults, but led by the children by building on their natural and innate desire to learn.</a:t>
            </a:r>
          </a:p>
          <a:p>
            <a:pPr algn="just"/>
            <a:r>
              <a:rPr lang="en-GB" sz="1200" dirty="0">
                <a:effectLst/>
                <a:ea typeface="Calibri" panose="020F0502020204030204" pitchFamily="34" charset="0"/>
                <a:cs typeface="Times New Roman" panose="02020603050405020304" pitchFamily="18" charset="0"/>
              </a:rPr>
              <a:t> </a:t>
            </a:r>
          </a:p>
          <a:p>
            <a:pPr algn="just"/>
            <a:r>
              <a:rPr lang="en-GB" sz="1200" dirty="0">
                <a:effectLst/>
                <a:ea typeface="Calibri" panose="020F0502020204030204" pitchFamily="34" charset="0"/>
                <a:cs typeface="Times New Roman" panose="02020603050405020304" pitchFamily="18" charset="0"/>
              </a:rPr>
              <a:t>The core principle to our practice is that children follow their own interests within a well organised and stimulating environment. Practitioners observe, support and extend children’s learning by identifying the teachable moment during children’s play and plan for and support their next steps to enable them to make progress.</a:t>
            </a:r>
          </a:p>
          <a:p>
            <a:pPr algn="just"/>
            <a:r>
              <a:rPr lang="en-GB" sz="1200" dirty="0">
                <a:effectLst/>
                <a:ea typeface="Calibri" panose="020F0502020204030204" pitchFamily="34" charset="0"/>
                <a:cs typeface="Times New Roman" panose="02020603050405020304" pitchFamily="18" charset="0"/>
              </a:rPr>
              <a:t> </a:t>
            </a:r>
          </a:p>
          <a:p>
            <a:pPr algn="just"/>
            <a:r>
              <a:rPr lang="en-GB" sz="1200" dirty="0">
                <a:effectLst/>
                <a:ea typeface="Calibri" panose="020F0502020204030204" pitchFamily="34" charset="0"/>
                <a:cs typeface="Times New Roman" panose="02020603050405020304" pitchFamily="18" charset="0"/>
              </a:rPr>
              <a:t>The impact of this is that…</a:t>
            </a:r>
          </a:p>
          <a:p>
            <a:pPr algn="just"/>
            <a:r>
              <a:rPr lang="en-GB" sz="1200" dirty="0">
                <a:effectLst/>
                <a:ea typeface="Calibri" panose="020F0502020204030204" pitchFamily="34" charset="0"/>
                <a:cs typeface="Times New Roman" panose="02020603050405020304" pitchFamily="18" charset="0"/>
              </a:rPr>
              <a:t> </a:t>
            </a:r>
          </a:p>
          <a:p>
            <a:pPr algn="just"/>
            <a:r>
              <a:rPr lang="en-GB" sz="1200" dirty="0">
                <a:effectLst/>
                <a:ea typeface="Calibri" panose="020F0502020204030204" pitchFamily="34" charset="0"/>
                <a:cs typeface="Times New Roman" panose="02020603050405020304" pitchFamily="18" charset="0"/>
              </a:rPr>
              <a:t>Children:</a:t>
            </a:r>
          </a:p>
          <a:p>
            <a:pPr marL="342900" lvl="0" indent="-342900" algn="just">
              <a:buFont typeface="Symbol" pitchFamily="2" charset="2"/>
              <a:buChar char=""/>
            </a:pPr>
            <a:r>
              <a:rPr lang="en-GB" sz="1200" dirty="0">
                <a:effectLst/>
                <a:ea typeface="Calibri" panose="020F0502020204030204" pitchFamily="34" charset="0"/>
                <a:cs typeface="Times New Roman" panose="02020603050405020304" pitchFamily="18" charset="0"/>
              </a:rPr>
              <a:t>Feel safe, valued and important. </a:t>
            </a:r>
          </a:p>
          <a:p>
            <a:pPr marL="342900" lvl="0" indent="-342900" algn="just">
              <a:buFont typeface="Symbol" pitchFamily="2" charset="2"/>
              <a:buChar char=""/>
            </a:pPr>
            <a:r>
              <a:rPr lang="en-GB" sz="1200" dirty="0">
                <a:effectLst/>
                <a:ea typeface="Calibri" panose="020F0502020204030204" pitchFamily="34" charset="0"/>
                <a:cs typeface="Times New Roman" panose="02020603050405020304" pitchFamily="18" charset="0"/>
              </a:rPr>
              <a:t>Are the focus of the learning because practitioners react to the child’s interests immediately.</a:t>
            </a:r>
          </a:p>
          <a:p>
            <a:pPr marL="342900" lvl="0" indent="-342900" algn="just">
              <a:buFont typeface="Symbol" pitchFamily="2" charset="2"/>
              <a:buChar char=""/>
            </a:pPr>
            <a:r>
              <a:rPr lang="en-GB" sz="1200" dirty="0">
                <a:effectLst/>
                <a:ea typeface="Calibri" panose="020F0502020204030204" pitchFamily="34" charset="0"/>
                <a:cs typeface="Times New Roman" panose="02020603050405020304" pitchFamily="18" charset="0"/>
              </a:rPr>
              <a:t>Through spontaneous interactions, are provided with the most beneficial experiences, thus opening up a wider range of learning opportunities and possibilities.</a:t>
            </a:r>
          </a:p>
          <a:p>
            <a:pPr marL="342900" lvl="0" indent="-342900" algn="just">
              <a:buFont typeface="Symbol" pitchFamily="2" charset="2"/>
              <a:buChar char=""/>
            </a:pPr>
            <a:r>
              <a:rPr lang="en-GB" sz="1200" dirty="0">
                <a:effectLst/>
                <a:ea typeface="Calibri" panose="020F0502020204030204" pitchFamily="34" charset="0"/>
                <a:cs typeface="Times New Roman" panose="02020603050405020304" pitchFamily="18" charset="0"/>
              </a:rPr>
              <a:t>Show high levels of involvement, leading to deeper thinking and creating stronger connections in their learning.</a:t>
            </a:r>
          </a:p>
          <a:p>
            <a:pPr marL="342900" lvl="0" indent="-342900" algn="just">
              <a:buFont typeface="Symbol" pitchFamily="2" charset="2"/>
              <a:buChar char=""/>
            </a:pPr>
            <a:r>
              <a:rPr lang="en-GB" sz="1200" dirty="0">
                <a:effectLst/>
                <a:ea typeface="Calibri" panose="020F0502020204030204" pitchFamily="34" charset="0"/>
                <a:cs typeface="Times New Roman" panose="02020603050405020304" pitchFamily="18" charset="0"/>
              </a:rPr>
              <a:t>Complete the planning cycle in the actual moment, several times daily, assuming progress at a quicker rate.</a:t>
            </a:r>
          </a:p>
          <a:p>
            <a:pPr marL="228600" algn="just"/>
            <a:r>
              <a:rPr lang="en-GB" sz="1200" dirty="0">
                <a:effectLst/>
                <a:ea typeface="Calibri" panose="020F0502020204030204" pitchFamily="34" charset="0"/>
                <a:cs typeface="Times New Roman" panose="02020603050405020304" pitchFamily="18" charset="0"/>
              </a:rPr>
              <a:t> </a:t>
            </a:r>
          </a:p>
          <a:p>
            <a:pPr algn="just"/>
            <a:r>
              <a:rPr lang="en-GB" sz="1200" dirty="0">
                <a:effectLst/>
                <a:ea typeface="Calibri" panose="020F0502020204030204" pitchFamily="34" charset="0"/>
                <a:cs typeface="Times New Roman" panose="02020603050405020304" pitchFamily="18" charset="0"/>
              </a:rPr>
              <a:t>Practitioners:</a:t>
            </a:r>
          </a:p>
          <a:p>
            <a:pPr marL="342900" lvl="0" indent="-342900" algn="just">
              <a:buFont typeface="Symbol" pitchFamily="2" charset="2"/>
              <a:buChar char=""/>
            </a:pPr>
            <a:r>
              <a:rPr lang="en-GB" sz="1200" dirty="0">
                <a:effectLst/>
                <a:ea typeface="Calibri" panose="020F0502020204030204" pitchFamily="34" charset="0"/>
                <a:cs typeface="Times New Roman" panose="02020603050405020304" pitchFamily="18" charset="0"/>
              </a:rPr>
              <a:t>Demonstrate an excellent understanding of child development by considering each child’s individual needs.</a:t>
            </a:r>
          </a:p>
          <a:p>
            <a:pPr marL="342900" lvl="0" indent="-342900" algn="just">
              <a:buFont typeface="Symbol" pitchFamily="2" charset="2"/>
              <a:buChar char=""/>
            </a:pPr>
            <a:r>
              <a:rPr lang="en-GB" sz="1200" dirty="0">
                <a:effectLst/>
                <a:ea typeface="Calibri" panose="020F0502020204030204" pitchFamily="34" charset="0"/>
                <a:cs typeface="Times New Roman" panose="02020603050405020304" pitchFamily="18" charset="0"/>
              </a:rPr>
              <a:t>Become facilitators and partners in the children’s learning by continually reflecting and building upon any insights gathered from the session, leading to a coherent curriculum.</a:t>
            </a:r>
          </a:p>
          <a:p>
            <a:pPr marL="342900" lvl="0" indent="-342900" algn="just">
              <a:buFont typeface="Symbol" pitchFamily="2" charset="2"/>
              <a:buChar char=""/>
            </a:pPr>
            <a:r>
              <a:rPr lang="en-GB" sz="1200" dirty="0">
                <a:effectLst/>
                <a:ea typeface="Calibri" panose="020F0502020204030204" pitchFamily="34" charset="0"/>
                <a:cs typeface="Times New Roman" panose="02020603050405020304" pitchFamily="18" charset="0"/>
              </a:rPr>
              <a:t>Spend more time focusing on and working with the children because planning documentation is significantly reduced.</a:t>
            </a:r>
          </a:p>
          <a:p>
            <a:pPr algn="just"/>
            <a:r>
              <a:rPr lang="en-GB" sz="1200" dirty="0">
                <a:effectLst/>
                <a:ea typeface="Calibri" panose="020F0502020204030204" pitchFamily="34" charset="0"/>
                <a:cs typeface="Times New Roman" panose="02020603050405020304" pitchFamily="18" charset="0"/>
              </a:rPr>
              <a:t> </a:t>
            </a:r>
          </a:p>
          <a:p>
            <a:pPr algn="just"/>
            <a:r>
              <a:rPr lang="en-GB" sz="1200" dirty="0">
                <a:effectLst/>
                <a:ea typeface="Calibri" panose="020F0502020204030204" pitchFamily="34" charset="0"/>
                <a:cs typeface="Times New Roman" panose="02020603050405020304" pitchFamily="18" charset="0"/>
              </a:rPr>
              <a:t>Through an Enabling Environment:</a:t>
            </a:r>
          </a:p>
          <a:p>
            <a:pPr marL="342900" lvl="0" indent="-342900" algn="just">
              <a:buFont typeface="Symbol" pitchFamily="2" charset="2"/>
              <a:buChar char=""/>
            </a:pPr>
            <a:r>
              <a:rPr lang="en-GB" sz="1200" dirty="0">
                <a:effectLst/>
                <a:ea typeface="Calibri" panose="020F0502020204030204" pitchFamily="34" charset="0"/>
                <a:cs typeface="Times New Roman" panose="02020603050405020304" pitchFamily="18" charset="0"/>
              </a:rPr>
              <a:t>Children experience a sense of belonging, through meaningful engagement with resources and activities.</a:t>
            </a:r>
          </a:p>
          <a:p>
            <a:pPr marL="342900" lvl="0" indent="-342900" algn="just">
              <a:buFont typeface="Symbol" pitchFamily="2" charset="2"/>
              <a:buChar char=""/>
            </a:pPr>
            <a:r>
              <a:rPr lang="en-GB" sz="1200" dirty="0">
                <a:effectLst/>
                <a:ea typeface="Calibri" panose="020F0502020204030204" pitchFamily="34" charset="0"/>
                <a:cs typeface="Times New Roman" panose="02020603050405020304" pitchFamily="18" charset="0"/>
              </a:rPr>
              <a:t>The learning provision is organised to reflect the children’s interests to engender exploration, curiosity and critical thinking.</a:t>
            </a:r>
          </a:p>
          <a:p>
            <a:pPr marL="342900" lvl="0" indent="-342900" algn="just">
              <a:buFont typeface="Symbol" pitchFamily="2" charset="2"/>
              <a:buChar char=""/>
            </a:pPr>
            <a:r>
              <a:rPr lang="en-GB" sz="1200" dirty="0">
                <a:effectLst/>
                <a:ea typeface="Calibri" panose="020F0502020204030204" pitchFamily="34" charset="0"/>
                <a:cs typeface="Times New Roman" panose="02020603050405020304" pitchFamily="18" charset="0"/>
              </a:rPr>
              <a:t>Everything that a child requires to learn freely, is available and accessible.</a:t>
            </a:r>
          </a:p>
          <a:p>
            <a:endParaRPr lang="en-GB" sz="800" dirty="0">
              <a:effectLst/>
              <a:latin typeface="Century Gothic" panose="020B0502020202020204" pitchFamily="34" charset="0"/>
              <a:ea typeface="Calibri" panose="020F0502020204030204" pitchFamily="34" charset="0"/>
              <a:cs typeface="Times New Roman" panose="02020603050405020304" pitchFamily="18" charset="0"/>
            </a:endParaRPr>
          </a:p>
          <a:p>
            <a:endParaRPr lang="en-GB" sz="800" dirty="0">
              <a:latin typeface="Century Gothic" panose="020B0502020202020204" pitchFamily="34" charset="0"/>
              <a:ea typeface="Calibri" panose="020F0502020204030204" pitchFamily="34" charset="0"/>
              <a:cs typeface="Times New Roman" panose="02020603050405020304" pitchFamily="18" charset="0"/>
            </a:endParaRPr>
          </a:p>
          <a:p>
            <a:r>
              <a:rPr lang="en-GB" sz="800" dirty="0">
                <a:effectLst/>
                <a:latin typeface="Century Gothic" panose="020B0502020202020204" pitchFamily="34" charset="0"/>
                <a:ea typeface="Calibri" panose="020F0502020204030204" pitchFamily="34" charset="0"/>
                <a:cs typeface="Times New Roman" panose="02020603050405020304" pitchFamily="18" charset="0"/>
              </a:rPr>
              <a:t>Ephgrave, A (2013:2), </a:t>
            </a:r>
            <a:r>
              <a:rPr lang="en-GB" sz="800" i="1" u="sng" dirty="0">
                <a:effectLst/>
                <a:latin typeface="Century Gothic" panose="020B0502020202020204" pitchFamily="34" charset="0"/>
                <a:ea typeface="Calibri" panose="020F0502020204030204" pitchFamily="34" charset="0"/>
                <a:cs typeface="Times New Roman" panose="02020603050405020304" pitchFamily="18" charset="0"/>
              </a:rPr>
              <a:t>The Reception Year in Action: A month-by-month guide to success in the classroom</a:t>
            </a:r>
            <a:r>
              <a:rPr lang="en-GB" sz="800" i="1" dirty="0">
                <a:effectLst/>
                <a:latin typeface="Century Gothic" panose="020B0502020202020204" pitchFamily="34" charset="0"/>
                <a:ea typeface="Calibri" panose="020F0502020204030204" pitchFamily="34" charset="0"/>
                <a:cs typeface="Times New Roman" panose="02020603050405020304" pitchFamily="18" charset="0"/>
              </a:rPr>
              <a:t>, Routledge (London.)</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975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latin typeface="+mj-lt"/>
                <a:ea typeface="+mj-ea"/>
                <a:cs typeface="+mj-cs"/>
              </a:rPr>
              <a:t>Froebelian Principles</a:t>
            </a:r>
            <a:endParaRPr lang="en-US" b="1" u="sng" dirty="0">
              <a:solidFill>
                <a:schemeClr val="accent2">
                  <a:lumMod val="50000"/>
                </a:schemeClr>
              </a:solidFill>
              <a:ea typeface="+mj-ea"/>
              <a:cs typeface="+mj-c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87449" y="5215670"/>
            <a:ext cx="1289192" cy="1435255"/>
          </a:xfrm>
          <a:prstGeom prst="rect">
            <a:avLst/>
          </a:prstGeom>
        </p:spPr>
      </p:pic>
      <p:sp>
        <p:nvSpPr>
          <p:cNvPr id="19" name="TextBox 18">
            <a:extLst>
              <a:ext uri="{FF2B5EF4-FFF2-40B4-BE49-F238E27FC236}">
                <a16:creationId xmlns:a16="http://schemas.microsoft.com/office/drawing/2014/main" id="{0AE8576A-0ACA-AA6B-ED72-ECBAEFF5D131}"/>
              </a:ext>
            </a:extLst>
          </p:cNvPr>
          <p:cNvSpPr txBox="1"/>
          <p:nvPr/>
        </p:nvSpPr>
        <p:spPr>
          <a:xfrm>
            <a:off x="342237" y="1118669"/>
            <a:ext cx="11507526" cy="5586145"/>
          </a:xfrm>
          <a:prstGeom prst="rect">
            <a:avLst/>
          </a:prstGeom>
          <a:noFill/>
        </p:spPr>
        <p:txBody>
          <a:bodyPr wrap="square">
            <a:spAutoFit/>
          </a:bodyPr>
          <a:lstStyle/>
          <a:p>
            <a:pPr algn="just"/>
            <a:r>
              <a:rPr lang="en-GB" sz="1700" b="1" u="sng" dirty="0">
                <a:effectLst/>
                <a:ea typeface="Calibri" panose="020F0502020204030204" pitchFamily="34" charset="0"/>
                <a:cs typeface="Times New Roman" panose="02020603050405020304" pitchFamily="18" charset="0"/>
              </a:rPr>
              <a:t>Froebelian principles will support our approach to learning by:</a:t>
            </a:r>
          </a:p>
          <a:p>
            <a:pPr algn="just"/>
            <a:endParaRPr lang="en-GB" sz="1700" b="1" u="sng" dirty="0">
              <a:ea typeface="Calibri" panose="020F0502020204030204" pitchFamily="34" charset="0"/>
              <a:cs typeface="Times New Roman" panose="02020603050405020304" pitchFamily="18" charset="0"/>
            </a:endParaRPr>
          </a:p>
          <a:p>
            <a:pPr algn="just"/>
            <a:r>
              <a:rPr lang="en-GB" sz="1700" b="1" dirty="0">
                <a:ea typeface="Calibri" panose="020F0502020204030204" pitchFamily="34" charset="0"/>
                <a:cs typeface="Times New Roman" panose="02020603050405020304" pitchFamily="18" charset="0"/>
              </a:rPr>
              <a:t>Developing unity and connectedness in learning by:</a:t>
            </a:r>
          </a:p>
          <a:p>
            <a:pPr marL="171450" indent="-171450" algn="just">
              <a:buFont typeface="Arial" panose="020B0604020202020204" pitchFamily="34" charset="0"/>
              <a:buChar char="•"/>
            </a:pPr>
            <a:r>
              <a:rPr lang="en-GB" sz="1700" dirty="0">
                <a:effectLst/>
                <a:ea typeface="Calibri" panose="020F0502020204030204" pitchFamily="34" charset="0"/>
                <a:cs typeface="Times New Roman" panose="02020603050405020304" pitchFamily="18" charset="0"/>
              </a:rPr>
              <a:t>Planning for, facilitating and supporting children</a:t>
            </a:r>
            <a:r>
              <a:rPr lang="en-GB" sz="1700" dirty="0">
                <a:ea typeface="Calibri" panose="020F0502020204030204" pitchFamily="34" charset="0"/>
                <a:cs typeface="Times New Roman" panose="02020603050405020304" pitchFamily="18" charset="0"/>
              </a:rPr>
              <a:t>’s individual learning journeys</a:t>
            </a:r>
          </a:p>
          <a:p>
            <a:pPr marL="171450" indent="-171450" algn="just">
              <a:buFont typeface="Arial" panose="020B0604020202020204" pitchFamily="34" charset="0"/>
              <a:buChar char="•"/>
            </a:pPr>
            <a:r>
              <a:rPr lang="en-GB" sz="1700" dirty="0">
                <a:effectLst/>
                <a:ea typeface="Calibri" panose="020F0502020204030204" pitchFamily="34" charset="0"/>
                <a:cs typeface="Times New Roman" panose="02020603050405020304" pitchFamily="18" charset="0"/>
              </a:rPr>
              <a:t>Learning in a holist</a:t>
            </a:r>
            <a:r>
              <a:rPr lang="en-GB" sz="1700" dirty="0">
                <a:ea typeface="Calibri" panose="020F0502020204030204" pitchFamily="34" charset="0"/>
                <a:cs typeface="Times New Roman" panose="02020603050405020304" pitchFamily="18" charset="0"/>
              </a:rPr>
              <a:t>ic way to identify and strengthen connections in learning</a:t>
            </a:r>
          </a:p>
          <a:p>
            <a:pPr marL="171450" indent="-171450" algn="just">
              <a:buFont typeface="Arial" panose="020B0604020202020204" pitchFamily="34" charset="0"/>
              <a:buChar char="•"/>
            </a:pPr>
            <a:r>
              <a:rPr lang="en-GB" sz="1700" dirty="0">
                <a:effectLst/>
                <a:ea typeface="Calibri" panose="020F0502020204030204" pitchFamily="34" charset="0"/>
                <a:cs typeface="Times New Roman" panose="02020603050405020304" pitchFamily="18" charset="0"/>
              </a:rPr>
              <a:t>Supporting and encouraging all children to gain a deeper understanding of themselves</a:t>
            </a:r>
            <a:r>
              <a:rPr lang="en-GB" sz="1700" dirty="0">
                <a:ea typeface="Calibri" panose="020F0502020204030204" pitchFamily="34" charset="0"/>
                <a:cs typeface="Times New Roman" panose="02020603050405020304" pitchFamily="18" charset="0"/>
              </a:rPr>
              <a:t>, the world around them and their place in it</a:t>
            </a:r>
          </a:p>
          <a:p>
            <a:pPr marL="171450" indent="-171450" algn="just">
              <a:buFont typeface="Arial" panose="020B0604020202020204" pitchFamily="34" charset="0"/>
              <a:buChar char="•"/>
            </a:pPr>
            <a:endParaRPr lang="en-GB" sz="1700" dirty="0">
              <a:effectLst/>
              <a:ea typeface="Calibri" panose="020F0502020204030204" pitchFamily="34" charset="0"/>
              <a:cs typeface="Times New Roman" panose="02020603050405020304" pitchFamily="18" charset="0"/>
            </a:endParaRPr>
          </a:p>
          <a:p>
            <a:pPr algn="just"/>
            <a:r>
              <a:rPr lang="en-GB" sz="1700" b="1" dirty="0">
                <a:ea typeface="Calibri" panose="020F0502020204030204" pitchFamily="34" charset="0"/>
                <a:cs typeface="Times New Roman" panose="02020603050405020304" pitchFamily="18" charset="0"/>
              </a:rPr>
              <a:t>Recognising all children as autonomous learners by:</a:t>
            </a:r>
          </a:p>
          <a:p>
            <a:pPr marL="171450" indent="-171450" algn="just">
              <a:buFont typeface="Arial" panose="020B0604020202020204" pitchFamily="34" charset="0"/>
              <a:buChar char="•"/>
            </a:pPr>
            <a:r>
              <a:rPr lang="en-GB" sz="1700" dirty="0">
                <a:effectLst/>
                <a:ea typeface="Calibri" panose="020F0502020204030204" pitchFamily="34" charset="0"/>
                <a:cs typeface="Times New Roman" panose="02020603050405020304" pitchFamily="18" charset="0"/>
              </a:rPr>
              <a:t>Respecting each uniq</a:t>
            </a:r>
            <a:r>
              <a:rPr lang="en-GB" sz="1700" dirty="0">
                <a:ea typeface="Calibri" panose="020F0502020204030204" pitchFamily="34" charset="0"/>
                <a:cs typeface="Times New Roman" panose="02020603050405020304" pitchFamily="18" charset="0"/>
              </a:rPr>
              <a:t>ue child for who they are and valuing their efforts</a:t>
            </a:r>
          </a:p>
          <a:p>
            <a:pPr marL="171450" indent="-171450" algn="just">
              <a:buFont typeface="Arial" panose="020B0604020202020204" pitchFamily="34" charset="0"/>
              <a:buChar char="•"/>
            </a:pPr>
            <a:r>
              <a:rPr lang="en-GB" sz="1700" dirty="0">
                <a:effectLst/>
                <a:ea typeface="Calibri" panose="020F0502020204030204" pitchFamily="34" charset="0"/>
                <a:cs typeface="Times New Roman" panose="02020603050405020304" pitchFamily="18" charset="0"/>
              </a:rPr>
              <a:t>Encouraging children to take </a:t>
            </a:r>
            <a:r>
              <a:rPr lang="en-GB" sz="1700" dirty="0">
                <a:ea typeface="Calibri" panose="020F0502020204030204" pitchFamily="34" charset="0"/>
                <a:cs typeface="Times New Roman" panose="02020603050405020304" pitchFamily="18" charset="0"/>
              </a:rPr>
              <a:t>risks confidently in their learning by doing things for themselves</a:t>
            </a:r>
          </a:p>
          <a:p>
            <a:pPr marL="171450" indent="-171450" algn="just">
              <a:buFont typeface="Arial" panose="020B0604020202020204" pitchFamily="34" charset="0"/>
              <a:buChar char="•"/>
            </a:pPr>
            <a:r>
              <a:rPr lang="en-GB" sz="1700" dirty="0">
                <a:effectLst/>
                <a:ea typeface="Calibri" panose="020F0502020204030204" pitchFamily="34" charset="0"/>
                <a:cs typeface="Times New Roman" panose="02020603050405020304" pitchFamily="18" charset="0"/>
              </a:rPr>
              <a:t>Through our ‘planning in the moment’ approach, work in partnership with the children to enable them to become aware of thei</a:t>
            </a:r>
            <a:r>
              <a:rPr lang="en-GB" sz="1700" dirty="0">
                <a:ea typeface="Calibri" panose="020F0502020204030204" pitchFamily="34" charset="0"/>
                <a:cs typeface="Times New Roman" panose="02020603050405020304" pitchFamily="18" charset="0"/>
              </a:rPr>
              <a:t>r own learning and reflect on this</a:t>
            </a:r>
          </a:p>
          <a:p>
            <a:pPr marL="171450" indent="-171450" algn="just">
              <a:buFont typeface="Arial" panose="020B0604020202020204" pitchFamily="34" charset="0"/>
              <a:buChar char="•"/>
            </a:pPr>
            <a:endParaRPr lang="en-GB" sz="1700" dirty="0">
              <a:effectLst/>
              <a:ea typeface="Calibri" panose="020F0502020204030204" pitchFamily="34" charset="0"/>
              <a:cs typeface="Times New Roman" panose="02020603050405020304" pitchFamily="18" charset="0"/>
            </a:endParaRPr>
          </a:p>
          <a:p>
            <a:pPr algn="just"/>
            <a:r>
              <a:rPr lang="en-GB" sz="1700" b="1" dirty="0">
                <a:ea typeface="Calibri" panose="020F0502020204030204" pitchFamily="34" charset="0"/>
                <a:cs typeface="Times New Roman" panose="02020603050405020304" pitchFamily="18" charset="0"/>
              </a:rPr>
              <a:t>Valuing childhood in its own right by:</a:t>
            </a:r>
          </a:p>
          <a:p>
            <a:pPr marL="171450" indent="-171450" algn="just">
              <a:buFont typeface="Arial" panose="020B0604020202020204" pitchFamily="34" charset="0"/>
              <a:buChar char="•"/>
            </a:pPr>
            <a:r>
              <a:rPr lang="en-GB" sz="1700" dirty="0">
                <a:effectLst/>
                <a:ea typeface="Calibri" panose="020F0502020204030204" pitchFamily="34" charset="0"/>
                <a:cs typeface="Times New Roman" panose="02020603050405020304" pitchFamily="18" charset="0"/>
              </a:rPr>
              <a:t>Engendering a love for life-long learning in all children</a:t>
            </a:r>
          </a:p>
          <a:p>
            <a:pPr marL="171450" indent="-171450" algn="just">
              <a:buFont typeface="Arial" panose="020B0604020202020204" pitchFamily="34" charset="0"/>
              <a:buChar char="•"/>
            </a:pPr>
            <a:r>
              <a:rPr lang="en-GB" sz="1700" dirty="0">
                <a:ea typeface="Calibri" panose="020F0502020204030204" pitchFamily="34" charset="0"/>
                <a:cs typeface="Times New Roman" panose="02020603050405020304" pitchFamily="18" charset="0"/>
              </a:rPr>
              <a:t>Planning and assessing children’s learning ‘in the moment’, focusing on what children can achieve now</a:t>
            </a:r>
          </a:p>
          <a:p>
            <a:pPr marL="171450" indent="-171450" algn="just">
              <a:buFont typeface="Arial" panose="020B0604020202020204" pitchFamily="34" charset="0"/>
              <a:buChar char="•"/>
            </a:pPr>
            <a:endParaRPr lang="en-GB" sz="1700" dirty="0">
              <a:effectLst/>
              <a:ea typeface="Calibri" panose="020F0502020204030204" pitchFamily="34" charset="0"/>
              <a:cs typeface="Times New Roman" panose="02020603050405020304" pitchFamily="18" charset="0"/>
            </a:endParaRPr>
          </a:p>
          <a:p>
            <a:pPr algn="just"/>
            <a:r>
              <a:rPr lang="en-GB" sz="1700" b="1" dirty="0">
                <a:ea typeface="Calibri" panose="020F0502020204030204" pitchFamily="34" charset="0"/>
                <a:cs typeface="Times New Roman" panose="02020603050405020304" pitchFamily="18" charset="0"/>
              </a:rPr>
              <a:t>Building strong relationships:</a:t>
            </a:r>
          </a:p>
          <a:p>
            <a:pPr marL="171450" indent="-171450" algn="just">
              <a:buFont typeface="Arial" panose="020B0604020202020204" pitchFamily="34" charset="0"/>
              <a:buChar char="•"/>
            </a:pPr>
            <a:r>
              <a:rPr lang="en-GB" sz="1700" dirty="0">
                <a:effectLst/>
                <a:ea typeface="Calibri" panose="020F0502020204030204" pitchFamily="34" charset="0"/>
                <a:cs typeface="Times New Roman" panose="02020603050405020304" pitchFamily="18" charset="0"/>
              </a:rPr>
              <a:t>With ever</a:t>
            </a:r>
            <a:r>
              <a:rPr lang="en-GB" sz="1700" dirty="0">
                <a:ea typeface="Calibri" panose="020F0502020204030204" pitchFamily="34" charset="0"/>
                <a:cs typeface="Times New Roman" panose="02020603050405020304" pitchFamily="18" charset="0"/>
              </a:rPr>
              <a:t>y child, his or her family and the wider community</a:t>
            </a:r>
          </a:p>
          <a:p>
            <a:pPr marL="171450" indent="-171450" algn="just">
              <a:buFont typeface="Arial" panose="020B0604020202020204" pitchFamily="34" charset="0"/>
              <a:buChar char="•"/>
            </a:pPr>
            <a:r>
              <a:rPr lang="en-GB" sz="1700" dirty="0">
                <a:effectLst/>
                <a:ea typeface="Calibri" panose="020F0502020204030204" pitchFamily="34" charset="0"/>
                <a:cs typeface="Times New Roman" panose="02020603050405020304" pitchFamily="18" charset="0"/>
              </a:rPr>
              <a:t>Recognising the importance of these relationships to the child</a:t>
            </a:r>
          </a:p>
        </p:txBody>
      </p:sp>
    </p:spTree>
    <p:extLst>
      <p:ext uri="{BB962C8B-B14F-4D97-AF65-F5344CB8AC3E}">
        <p14:creationId xmlns:p14="http://schemas.microsoft.com/office/powerpoint/2010/main" val="2003681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latin typeface="+mj-lt"/>
                <a:ea typeface="+mj-ea"/>
                <a:cs typeface="+mj-cs"/>
              </a:rPr>
              <a:t>Froebelian Principles</a:t>
            </a:r>
            <a:endParaRPr lang="en-US" b="1" u="sng" dirty="0">
              <a:solidFill>
                <a:schemeClr val="accent2">
                  <a:lumMod val="50000"/>
                </a:schemeClr>
              </a:solidFill>
              <a:ea typeface="+mj-ea"/>
              <a:cs typeface="+mj-c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87449" y="5215670"/>
            <a:ext cx="1289192" cy="1435255"/>
          </a:xfrm>
          <a:prstGeom prst="rect">
            <a:avLst/>
          </a:prstGeom>
        </p:spPr>
      </p:pic>
      <p:sp>
        <p:nvSpPr>
          <p:cNvPr id="19" name="TextBox 18">
            <a:extLst>
              <a:ext uri="{FF2B5EF4-FFF2-40B4-BE49-F238E27FC236}">
                <a16:creationId xmlns:a16="http://schemas.microsoft.com/office/drawing/2014/main" id="{0AE8576A-0ACA-AA6B-ED72-ECBAEFF5D131}"/>
              </a:ext>
            </a:extLst>
          </p:cNvPr>
          <p:cNvSpPr txBox="1"/>
          <p:nvPr/>
        </p:nvSpPr>
        <p:spPr>
          <a:xfrm>
            <a:off x="342237" y="1064780"/>
            <a:ext cx="11507526" cy="5586145"/>
          </a:xfrm>
          <a:prstGeom prst="rect">
            <a:avLst/>
          </a:prstGeom>
          <a:noFill/>
        </p:spPr>
        <p:txBody>
          <a:bodyPr wrap="square">
            <a:spAutoFit/>
          </a:bodyPr>
          <a:lstStyle/>
          <a:p>
            <a:pPr algn="just"/>
            <a:r>
              <a:rPr lang="en-GB" sz="1700" b="1" u="sng" dirty="0">
                <a:effectLst/>
                <a:ea typeface="Calibri" panose="020F0502020204030204" pitchFamily="34" charset="0"/>
                <a:cs typeface="Times New Roman" panose="02020603050405020304" pitchFamily="18" charset="0"/>
              </a:rPr>
              <a:t>Froebelian principles will support our approach to learning by:</a:t>
            </a:r>
          </a:p>
          <a:p>
            <a:pPr algn="just"/>
            <a:endParaRPr lang="en-GB" sz="1700" b="1" u="sng" dirty="0">
              <a:ea typeface="Calibri" panose="020F0502020204030204" pitchFamily="34" charset="0"/>
              <a:cs typeface="Times New Roman" panose="02020603050405020304" pitchFamily="18" charset="0"/>
            </a:endParaRPr>
          </a:p>
          <a:p>
            <a:pPr algn="just"/>
            <a:r>
              <a:rPr lang="en-GB" sz="1700" b="1" dirty="0">
                <a:ea typeface="Calibri" panose="020F0502020204030204" pitchFamily="34" charset="0"/>
                <a:cs typeface="Times New Roman" panose="02020603050405020304" pitchFamily="18" charset="0"/>
              </a:rPr>
              <a:t>Enabling creativity by:</a:t>
            </a:r>
          </a:p>
          <a:p>
            <a:pPr marL="171450" indent="-171450" algn="just">
              <a:buFont typeface="Arial" panose="020B0604020202020204" pitchFamily="34" charset="0"/>
              <a:buChar char="•"/>
            </a:pPr>
            <a:r>
              <a:rPr lang="en-GB" sz="1700" dirty="0">
                <a:effectLst/>
                <a:ea typeface="Calibri" panose="020F0502020204030204" pitchFamily="34" charset="0"/>
                <a:cs typeface="Times New Roman" panose="02020603050405020304" pitchFamily="18" charset="0"/>
              </a:rPr>
              <a:t>Recognising and respecting children’s ideas and how they represent them.</a:t>
            </a:r>
          </a:p>
          <a:p>
            <a:pPr marL="171450" indent="-171450" algn="just">
              <a:buFont typeface="Arial" panose="020B0604020202020204" pitchFamily="34" charset="0"/>
              <a:buChar char="•"/>
            </a:pPr>
            <a:r>
              <a:rPr lang="en-GB" sz="1700" dirty="0">
                <a:ea typeface="Calibri" panose="020F0502020204030204" pitchFamily="34" charset="0"/>
                <a:cs typeface="Times New Roman" panose="02020603050405020304" pitchFamily="18" charset="0"/>
              </a:rPr>
              <a:t>Maintaining a high quality and purposeful and nurturing learning environment indoors and outdoors</a:t>
            </a:r>
          </a:p>
          <a:p>
            <a:pPr marL="171450" indent="-171450" algn="just">
              <a:buFont typeface="Arial" panose="020B0604020202020204" pitchFamily="34" charset="0"/>
              <a:buChar char="•"/>
            </a:pPr>
            <a:endParaRPr lang="en-GB" sz="1700" dirty="0">
              <a:effectLst/>
              <a:ea typeface="Calibri" panose="020F0502020204030204" pitchFamily="34" charset="0"/>
              <a:cs typeface="Times New Roman" panose="02020603050405020304" pitchFamily="18" charset="0"/>
            </a:endParaRPr>
          </a:p>
          <a:p>
            <a:pPr algn="just"/>
            <a:r>
              <a:rPr lang="en-GB" sz="1700" b="1" dirty="0">
                <a:ea typeface="Calibri" panose="020F0502020204030204" pitchFamily="34" charset="0"/>
                <a:cs typeface="Times New Roman" panose="02020603050405020304" pitchFamily="18" charset="0"/>
              </a:rPr>
              <a:t>Placing importance on play by:</a:t>
            </a:r>
          </a:p>
          <a:p>
            <a:pPr marL="171450" indent="-171450" algn="just">
              <a:buFont typeface="Arial" panose="020B0604020202020204" pitchFamily="34" charset="0"/>
              <a:buChar char="•"/>
            </a:pPr>
            <a:r>
              <a:rPr lang="en-GB" sz="1700" dirty="0">
                <a:effectLst/>
                <a:ea typeface="Calibri" panose="020F0502020204030204" pitchFamily="34" charset="0"/>
                <a:cs typeface="Times New Roman" panose="02020603050405020304" pitchFamily="18" charset="0"/>
              </a:rPr>
              <a:t>Recognising that it is part of being human</a:t>
            </a:r>
          </a:p>
          <a:p>
            <a:pPr marL="171450" indent="-171450" algn="just">
              <a:buFont typeface="Arial" panose="020B0604020202020204" pitchFamily="34" charset="0"/>
              <a:buChar char="•"/>
            </a:pPr>
            <a:r>
              <a:rPr lang="en-GB" sz="1700" dirty="0">
                <a:ea typeface="Calibri" panose="020F0502020204030204" pitchFamily="34" charset="0"/>
                <a:cs typeface="Times New Roman" panose="02020603050405020304" pitchFamily="18" charset="0"/>
              </a:rPr>
              <a:t>Facilitating and supporting children to express their ideas, lived experiences and feelings through their learning</a:t>
            </a:r>
          </a:p>
          <a:p>
            <a:pPr marL="171450" indent="-171450" algn="just">
              <a:buFont typeface="Arial" panose="020B0604020202020204" pitchFamily="34" charset="0"/>
              <a:buChar char="•"/>
            </a:pPr>
            <a:r>
              <a:rPr lang="en-GB" sz="1700" dirty="0">
                <a:ea typeface="Calibri" panose="020F0502020204030204" pitchFamily="34" charset="0"/>
                <a:cs typeface="Times New Roman" panose="02020603050405020304" pitchFamily="18" charset="0"/>
              </a:rPr>
              <a:t>Enabling children to develop a sense of agency over their learning through a ‘freedom with guidance’ approach</a:t>
            </a:r>
          </a:p>
          <a:p>
            <a:pPr marL="171450" indent="-171450" algn="just">
              <a:buFont typeface="Arial" panose="020B0604020202020204" pitchFamily="34" charset="0"/>
              <a:buChar char="•"/>
            </a:pPr>
            <a:r>
              <a:rPr lang="en-GB" sz="1700" dirty="0">
                <a:ea typeface="Calibri" panose="020F0502020204030204" pitchFamily="34" charset="0"/>
                <a:cs typeface="Times New Roman" panose="02020603050405020304" pitchFamily="18" charset="0"/>
              </a:rPr>
              <a:t>Enriching play as a learning context</a:t>
            </a:r>
          </a:p>
          <a:p>
            <a:pPr marL="171450" indent="-171450" algn="just">
              <a:buFont typeface="Arial" panose="020B0604020202020204" pitchFamily="34" charset="0"/>
              <a:buChar char="•"/>
            </a:pPr>
            <a:endParaRPr lang="en-GB" sz="1700" dirty="0">
              <a:effectLst/>
              <a:ea typeface="Calibri" panose="020F0502020204030204" pitchFamily="34" charset="0"/>
              <a:cs typeface="Times New Roman" panose="02020603050405020304" pitchFamily="18" charset="0"/>
            </a:endParaRPr>
          </a:p>
          <a:p>
            <a:pPr algn="just"/>
            <a:r>
              <a:rPr lang="en-GB" sz="1700" b="1" dirty="0">
                <a:ea typeface="Calibri" panose="020F0502020204030204" pitchFamily="34" charset="0"/>
                <a:cs typeface="Times New Roman" panose="02020603050405020304" pitchFamily="18" charset="0"/>
              </a:rPr>
              <a:t>Engaging with nature by:</a:t>
            </a:r>
          </a:p>
          <a:p>
            <a:pPr marL="171450" indent="-171450" algn="just">
              <a:buFont typeface="Arial" panose="020B0604020202020204" pitchFamily="34" charset="0"/>
              <a:buChar char="•"/>
            </a:pPr>
            <a:r>
              <a:rPr lang="en-GB" sz="1700" dirty="0">
                <a:effectLst/>
                <a:ea typeface="Calibri" panose="020F0502020204030204" pitchFamily="34" charset="0"/>
                <a:cs typeface="Times New Roman" panose="02020603050405020304" pitchFamily="18" charset="0"/>
              </a:rPr>
              <a:t>Providing real-life experiences to enable children to understand their place in the world</a:t>
            </a:r>
          </a:p>
          <a:p>
            <a:pPr marL="171450" indent="-171450" algn="just">
              <a:buFont typeface="Arial" panose="020B0604020202020204" pitchFamily="34" charset="0"/>
              <a:buChar char="•"/>
            </a:pPr>
            <a:r>
              <a:rPr lang="en-GB" sz="1700" dirty="0">
                <a:ea typeface="Calibri" panose="020F0502020204030204" pitchFamily="34" charset="0"/>
                <a:cs typeface="Times New Roman" panose="02020603050405020304" pitchFamily="18" charset="0"/>
              </a:rPr>
              <a:t>Providing opportunities to think and talk about the environment, sustainability and climate change</a:t>
            </a:r>
          </a:p>
          <a:p>
            <a:pPr algn="just"/>
            <a:endParaRPr lang="en-GB" sz="1700" dirty="0">
              <a:effectLst/>
              <a:ea typeface="Calibri" panose="020F0502020204030204" pitchFamily="34" charset="0"/>
              <a:cs typeface="Times New Roman" panose="02020603050405020304" pitchFamily="18" charset="0"/>
            </a:endParaRPr>
          </a:p>
          <a:p>
            <a:pPr algn="just"/>
            <a:r>
              <a:rPr lang="en-GB" sz="1700" b="1" dirty="0">
                <a:ea typeface="Calibri" panose="020F0502020204030204" pitchFamily="34" charset="0"/>
                <a:cs typeface="Times New Roman" panose="02020603050405020304" pitchFamily="18" charset="0"/>
              </a:rPr>
              <a:t>Working with knowledgeable and nurturing educators by:</a:t>
            </a:r>
          </a:p>
          <a:p>
            <a:pPr marL="171450" indent="-171450" algn="just">
              <a:buFont typeface="Arial" panose="020B0604020202020204" pitchFamily="34" charset="0"/>
              <a:buChar char="•"/>
            </a:pPr>
            <a:r>
              <a:rPr lang="en-GB" sz="1700" dirty="0">
                <a:effectLst/>
                <a:ea typeface="Calibri" panose="020F0502020204030204" pitchFamily="34" charset="0"/>
                <a:cs typeface="Times New Roman" panose="02020603050405020304" pitchFamily="18" charset="0"/>
              </a:rPr>
              <a:t>Ensuring that all practitioners facilitate and guide learning rather than instruct</a:t>
            </a:r>
          </a:p>
          <a:p>
            <a:pPr marL="171450" indent="-171450" algn="just">
              <a:buFont typeface="Arial" panose="020B0604020202020204" pitchFamily="34" charset="0"/>
              <a:buChar char="•"/>
            </a:pPr>
            <a:r>
              <a:rPr lang="en-GB" sz="1700" dirty="0">
                <a:ea typeface="Calibri" panose="020F0502020204030204" pitchFamily="34" charset="0"/>
                <a:cs typeface="Times New Roman" panose="02020603050405020304" pitchFamily="18" charset="0"/>
              </a:rPr>
              <a:t>Observing children carefully and identifying the teachable moment to support and extend children’s interests</a:t>
            </a:r>
          </a:p>
          <a:p>
            <a:pPr marL="171450" indent="-171450" algn="just">
              <a:buFont typeface="Arial" panose="020B0604020202020204" pitchFamily="34" charset="0"/>
              <a:buChar char="•"/>
            </a:pPr>
            <a:r>
              <a:rPr lang="en-GB" sz="1700" dirty="0">
                <a:effectLst/>
                <a:ea typeface="Calibri" panose="020F0502020204030204" pitchFamily="34" charset="0"/>
                <a:cs typeface="Times New Roman" panose="02020603050405020304" pitchFamily="18" charset="0"/>
              </a:rPr>
              <a:t>Encouraging practitioners to engage in their own learning and development to improve practice</a:t>
            </a:r>
          </a:p>
          <a:p>
            <a:pPr marL="171450" indent="-171450" algn="just">
              <a:buFont typeface="Arial" panose="020B0604020202020204" pitchFamily="34" charset="0"/>
              <a:buChar char="•"/>
            </a:pPr>
            <a:r>
              <a:rPr lang="en-GB" sz="1700" dirty="0">
                <a:effectLst/>
                <a:ea typeface="Calibri" panose="020F0502020204030204" pitchFamily="34" charset="0"/>
                <a:cs typeface="Times New Roman" panose="02020603050405020304" pitchFamily="18" charset="0"/>
              </a:rPr>
              <a:t>Being principled and reflective practitioners</a:t>
            </a:r>
          </a:p>
        </p:txBody>
      </p:sp>
    </p:spTree>
    <p:extLst>
      <p:ext uri="{BB962C8B-B14F-4D97-AF65-F5344CB8AC3E}">
        <p14:creationId xmlns:p14="http://schemas.microsoft.com/office/powerpoint/2010/main" val="2899236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72"/>
        <p:cNvGrpSpPr/>
        <p:nvPr/>
      </p:nvGrpSpPr>
      <p:grpSpPr>
        <a:xfrm>
          <a:off x="0" y="0"/>
          <a:ext cx="0" cy="0"/>
          <a:chOff x="0" y="0"/>
          <a:chExt cx="0" cy="0"/>
        </a:xfrm>
      </p:grpSpPr>
      <p:sp>
        <p:nvSpPr>
          <p:cNvPr id="2" name="TextBox 1">
            <a:extLst>
              <a:ext uri="{FF2B5EF4-FFF2-40B4-BE49-F238E27FC236}">
                <a16:creationId xmlns:a16="http://schemas.microsoft.com/office/drawing/2014/main" id="{6C91D203-F83E-C6E8-8B30-5BE34CF5F2B4}"/>
              </a:ext>
            </a:extLst>
          </p:cNvPr>
          <p:cNvSpPr txBox="1"/>
          <p:nvPr/>
        </p:nvSpPr>
        <p:spPr>
          <a:xfrm>
            <a:off x="1009555" y="134220"/>
            <a:ext cx="9764634" cy="879789"/>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457200">
              <a:lnSpc>
                <a:spcPct val="90000"/>
              </a:lnSpc>
              <a:spcBef>
                <a:spcPct val="0"/>
              </a:spcBef>
              <a:spcAft>
                <a:spcPts val="600"/>
              </a:spcAft>
            </a:pPr>
            <a:r>
              <a:rPr lang="en-US" sz="4400" b="1" u="sng" dirty="0">
                <a:solidFill>
                  <a:schemeClr val="accent2">
                    <a:lumMod val="50000"/>
                  </a:schemeClr>
                </a:solidFill>
                <a:latin typeface="+mj-lt"/>
                <a:ea typeface="+mj-ea"/>
                <a:cs typeface="+mj-cs"/>
              </a:rPr>
              <a:t>Trips</a:t>
            </a:r>
            <a:endParaRPr lang="en-US" b="1" u="sng" dirty="0">
              <a:solidFill>
                <a:schemeClr val="accent2">
                  <a:lumMod val="50000"/>
                </a:schemeClr>
              </a:solidFill>
              <a:ea typeface="+mj-ea"/>
              <a:cs typeface="+mj-cs"/>
            </a:endParaRPr>
          </a:p>
        </p:txBody>
      </p:sp>
      <p:sp>
        <p:nvSpPr>
          <p:cNvPr id="81" name="Isosceles Triangle 80">
            <a:extLst>
              <a:ext uri="{FF2B5EF4-FFF2-40B4-BE49-F238E27FC236}">
                <a16:creationId xmlns:a16="http://schemas.microsoft.com/office/drawing/2014/main" id="{DC99427B-A97E-40A3-B1FD-4557346C6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74" y="1270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Google Shape;76;p1"/>
          <p:cNvSpPr txBox="1"/>
          <p:nvPr/>
        </p:nvSpPr>
        <p:spPr>
          <a:xfrm>
            <a:off x="1727156" y="3846184"/>
            <a:ext cx="7268400" cy="984845"/>
          </a:xfrm>
          <a:prstGeom prst="rect">
            <a:avLst/>
          </a:prstGeom>
          <a:noFill/>
          <a:ln>
            <a:noFill/>
          </a:ln>
        </p:spPr>
        <p:txBody>
          <a:bodyPr spcFirstLastPara="1" wrap="square" lIns="121900" tIns="121900" rIns="121900" bIns="121900" anchor="t" anchorCtr="0">
            <a:spAutoFit/>
          </a:bodyPr>
          <a:lstStyle/>
          <a:p>
            <a:pPr algn="ctr">
              <a:buClr>
                <a:srgbClr val="000000"/>
              </a:buClr>
              <a:buSzPts val="3600"/>
            </a:pPr>
            <a:endParaRPr sz="4800">
              <a:solidFill>
                <a:srgbClr val="B5121B"/>
              </a:solidFill>
              <a:latin typeface="PT Sans"/>
              <a:ea typeface="PT Sans"/>
              <a:cs typeface="PT Sans"/>
              <a:sym typeface="PT Sans"/>
            </a:endParaRPr>
          </a:p>
        </p:txBody>
      </p:sp>
      <p:pic>
        <p:nvPicPr>
          <p:cNvPr id="5" name="Picture 3" descr="A picture containing text&#10;&#10;Description automatically generated">
            <a:extLst>
              <a:ext uri="{FF2B5EF4-FFF2-40B4-BE49-F238E27FC236}">
                <a16:creationId xmlns:a16="http://schemas.microsoft.com/office/drawing/2014/main" id="{7F6239C7-25EF-9F1C-5F06-69CAF3A61A6E}"/>
              </a:ext>
            </a:extLst>
          </p:cNvPr>
          <p:cNvPicPr>
            <a:picLocks noChangeAspect="1"/>
          </p:cNvPicPr>
          <p:nvPr/>
        </p:nvPicPr>
        <p:blipFill>
          <a:blip r:embed="rId3"/>
          <a:stretch>
            <a:fillRect/>
          </a:stretch>
        </p:blipFill>
        <p:spPr>
          <a:xfrm>
            <a:off x="10616011" y="5168045"/>
            <a:ext cx="1289192" cy="1435255"/>
          </a:xfrm>
          <a:prstGeom prst="rect">
            <a:avLst/>
          </a:prstGeom>
        </p:spPr>
      </p:pic>
      <p:sp>
        <p:nvSpPr>
          <p:cNvPr id="4" name="TextBox 3">
            <a:extLst>
              <a:ext uri="{FF2B5EF4-FFF2-40B4-BE49-F238E27FC236}">
                <a16:creationId xmlns:a16="http://schemas.microsoft.com/office/drawing/2014/main" id="{96425A4D-EAD1-C099-03FC-A19C37EA0FFE}"/>
              </a:ext>
            </a:extLst>
          </p:cNvPr>
          <p:cNvSpPr txBox="1"/>
          <p:nvPr/>
        </p:nvSpPr>
        <p:spPr>
          <a:xfrm>
            <a:off x="879342" y="1228397"/>
            <a:ext cx="10025060"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000" dirty="0">
                <a:solidFill>
                  <a:schemeClr val="accent2">
                    <a:lumMod val="50000"/>
                  </a:schemeClr>
                </a:solidFill>
                <a:ea typeface="+mn-lt"/>
                <a:cs typeface="+mn-lt"/>
              </a:rPr>
              <a:t>Autumn Term Trip:</a:t>
            </a:r>
            <a:endParaRPr lang="en-GB" sz="2500" dirty="0">
              <a:solidFill>
                <a:schemeClr val="accent2">
                  <a:lumMod val="50000"/>
                </a:schemeClr>
              </a:solidFill>
              <a:ea typeface="+mn-lt"/>
              <a:cs typeface="+mn-lt"/>
            </a:endParaRPr>
          </a:p>
          <a:p>
            <a:pPr marL="457200" indent="-457200" algn="just">
              <a:buFont typeface="Arial" panose="020B0604020202020204" pitchFamily="34" charset="0"/>
              <a:buChar char="•"/>
            </a:pPr>
            <a:r>
              <a:rPr lang="en-GB" sz="2500" dirty="0">
                <a:solidFill>
                  <a:schemeClr val="accent2">
                    <a:lumMod val="50000"/>
                  </a:schemeClr>
                </a:solidFill>
                <a:ea typeface="+mn-lt"/>
                <a:cs typeface="+mn-lt"/>
              </a:rPr>
              <a:t>Local Shop</a:t>
            </a:r>
          </a:p>
          <a:p>
            <a:pPr marL="457200" indent="-457200" algn="just">
              <a:buFont typeface="Arial" panose="020B0604020202020204" pitchFamily="34" charset="0"/>
              <a:buChar char="•"/>
            </a:pPr>
            <a:r>
              <a:rPr lang="en-GB" sz="2500" dirty="0">
                <a:solidFill>
                  <a:schemeClr val="accent2">
                    <a:lumMod val="50000"/>
                  </a:schemeClr>
                </a:solidFill>
                <a:ea typeface="+mn-lt"/>
                <a:cs typeface="+mn-lt"/>
              </a:rPr>
              <a:t>Coggs Farm</a:t>
            </a:r>
          </a:p>
          <a:p>
            <a:pPr algn="l"/>
            <a:endParaRPr lang="en-GB" sz="3000" dirty="0">
              <a:solidFill>
                <a:schemeClr val="accent2">
                  <a:lumMod val="50000"/>
                </a:schemeClr>
              </a:solidFill>
            </a:endParaRPr>
          </a:p>
          <a:p>
            <a:r>
              <a:rPr lang="en-GB" sz="3000" dirty="0">
                <a:solidFill>
                  <a:schemeClr val="accent2">
                    <a:lumMod val="50000"/>
                  </a:schemeClr>
                </a:solidFill>
              </a:rPr>
              <a:t>Spring Term Trip:</a:t>
            </a:r>
            <a:endParaRPr lang="en-GB" sz="2500" dirty="0">
              <a:solidFill>
                <a:schemeClr val="accent2">
                  <a:lumMod val="50000"/>
                </a:schemeClr>
              </a:solidFill>
            </a:endParaRPr>
          </a:p>
          <a:p>
            <a:pPr marL="457200" indent="-457200" algn="just">
              <a:buFont typeface="Arial" panose="020B0604020202020204" pitchFamily="34" charset="0"/>
              <a:buChar char="•"/>
            </a:pPr>
            <a:r>
              <a:rPr lang="en-GB" sz="2500" dirty="0">
                <a:solidFill>
                  <a:schemeClr val="accent2">
                    <a:lumMod val="50000"/>
                  </a:schemeClr>
                </a:solidFill>
              </a:rPr>
              <a:t>TBC</a:t>
            </a:r>
          </a:p>
          <a:p>
            <a:endParaRPr lang="en-GB" sz="3000" dirty="0">
              <a:solidFill>
                <a:schemeClr val="accent2">
                  <a:lumMod val="50000"/>
                </a:schemeClr>
              </a:solidFill>
            </a:endParaRPr>
          </a:p>
          <a:p>
            <a:r>
              <a:rPr lang="en-GB" sz="3000" dirty="0">
                <a:solidFill>
                  <a:schemeClr val="accent2">
                    <a:lumMod val="50000"/>
                  </a:schemeClr>
                </a:solidFill>
              </a:rPr>
              <a:t>Summer Term Trip:</a:t>
            </a:r>
            <a:endParaRPr lang="en-GB" sz="2500" dirty="0">
              <a:solidFill>
                <a:schemeClr val="accent2">
                  <a:lumMod val="50000"/>
                </a:schemeClr>
              </a:solidFill>
            </a:endParaRPr>
          </a:p>
          <a:p>
            <a:pPr marL="571500" indent="-571500" algn="just">
              <a:buFont typeface="Arial" panose="020B0604020202020204" pitchFamily="34" charset="0"/>
              <a:buChar char="•"/>
            </a:pPr>
            <a:r>
              <a:rPr lang="en-GB" sz="2500" dirty="0">
                <a:solidFill>
                  <a:schemeClr val="accent2">
                    <a:lumMod val="50000"/>
                  </a:schemeClr>
                </a:solidFill>
              </a:rPr>
              <a:t>Whipsnade Zoo (with Y1) </a:t>
            </a:r>
          </a:p>
          <a:p>
            <a:endParaRPr lang="en-GB" sz="3000" dirty="0"/>
          </a:p>
        </p:txBody>
      </p:sp>
    </p:spTree>
    <p:extLst>
      <p:ext uri="{BB962C8B-B14F-4D97-AF65-F5344CB8AC3E}">
        <p14:creationId xmlns:p14="http://schemas.microsoft.com/office/powerpoint/2010/main" val="27144025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TotalTime>
  <Words>2495</Words>
  <Application>Microsoft Office PowerPoint</Application>
  <PresentationFormat>Widescreen</PresentationFormat>
  <Paragraphs>401</Paragraphs>
  <Slides>21</Slides>
  <Notes>21</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21</vt:i4>
      </vt:variant>
    </vt:vector>
  </HeadingPairs>
  <TitlesOfParts>
    <vt:vector size="34" baseType="lpstr">
      <vt:lpstr>Arial</vt:lpstr>
      <vt:lpstr>Calibri</vt:lpstr>
      <vt:lpstr>Calibri Light</vt:lpstr>
      <vt:lpstr>Century Gothic</vt:lpstr>
      <vt:lpstr>PT Sans</vt:lpstr>
      <vt:lpstr>Symbol</vt:lpstr>
      <vt:lpstr>Symbol,Sans-Serif</vt:lpstr>
      <vt:lpstr>Times New Roman</vt:lpstr>
      <vt:lpstr>Trebuchet MS</vt:lpstr>
      <vt:lpstr>Verdana</vt:lpstr>
      <vt:lpstr>Wingdings 3</vt:lpstr>
      <vt:lpstr>office theme</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Gemma Grimaldi</dc:creator>
  <cp:lastModifiedBy>Natasha Harrison</cp:lastModifiedBy>
  <cp:revision>320</cp:revision>
  <dcterms:created xsi:type="dcterms:W3CDTF">2022-08-08T12:18:00Z</dcterms:created>
  <dcterms:modified xsi:type="dcterms:W3CDTF">2022-09-21T06:49:11Z</dcterms:modified>
</cp:coreProperties>
</file>