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2" r:id="rId5"/>
    <p:sldId id="270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C48306-B7CA-4F8A-8C78-30180885EC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444F6-B866-40B8-98DC-AB03F62DA7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90537-3E58-4815-B8F7-A6A91F9C9072}" type="datetimeFigureOut">
              <a:rPr lang="en-GB" smtClean="0"/>
              <a:t>31/10/2022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3317-5B0A-47F5-A6B2-C0B0F171B8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E2FD3-F5B9-4928-A1CA-19F3BDEA6B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4CD60-5B87-4FE7-B85A-4AB7C995D3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5542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5CA2E-9B32-41CC-8E09-B3687C1B565A}" type="datetimeFigureOut">
              <a:rPr lang="en-GB" smtClean="0"/>
              <a:t>31/10/2022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0F373-F324-485C-8B7D-1F94F90EC7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9690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CF16-EF90-4248-BECD-908CDF03A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19" y="115888"/>
            <a:ext cx="11506201" cy="144145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5501AB-21B9-4BDC-9E02-77D2530E7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519" y="1665287"/>
            <a:ext cx="11506201" cy="5054917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24572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51781-5FDE-4D5A-B518-68972E391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364" y="136525"/>
            <a:ext cx="11476355" cy="1554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84E7A-3664-4052-B940-9EA121422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280" y="1813559"/>
            <a:ext cx="5662295" cy="6915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25296-A58F-4087-B326-FD6DA64C4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7506" y="2627945"/>
            <a:ext cx="5640069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8A657-290C-4F0D-8F32-E6DF9B891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13559"/>
            <a:ext cx="5662294" cy="691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11638-91E7-4074-ADD1-7A473074C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626673"/>
            <a:ext cx="5662295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08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88CA-7521-4411-B1F8-5710A68C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83" y="136525"/>
            <a:ext cx="3932237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12F0F-250C-4142-BA5B-3663FAF8E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788" y="151132"/>
            <a:ext cx="7206932" cy="656907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D610F5-DD0D-483D-BC5D-67C4957DD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79" y="1859280"/>
            <a:ext cx="3977641" cy="486219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10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7025-B06D-4D32-8726-A1146726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1DAAF-BC31-4342-938D-C99835957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922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EEC75-947C-4DC3-8CE3-DDB4A0289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B54B5-A2F2-402F-A0BC-D28049D2D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98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4B70-BEF6-45D5-A086-3599E5E267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B425A-48BC-464B-A80F-561E4B063D9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5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D74EF-464F-470E-A868-D3CD837BC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170" y="136525"/>
            <a:ext cx="11512550" cy="1265555"/>
          </a:xfrm>
          <a:solidFill>
            <a:schemeClr val="accent3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7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B3DD-1EFE-4210-B3E3-E7260846F5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  <a:ln>
            <a:solidFill>
              <a:schemeClr val="tx1"/>
            </a:solidFill>
          </a:ln>
        </p:spPr>
        <p:txBody>
          <a:bodyPr/>
          <a:lstStyle>
            <a:lvl1pPr marL="571500" indent="-571500" algn="l">
              <a:buSzPct val="300000"/>
              <a:buFontTx/>
              <a:buBlip>
                <a:blip r:embed="rId2"/>
              </a:buBlip>
              <a:defRPr/>
            </a:lvl1pPr>
          </a:lstStyle>
          <a:p>
            <a:r>
              <a:rPr lang="en-US" dirty="0"/>
              <a:t>	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578B2-5FBB-4265-B20E-C278A11C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B31B-E9E2-4B9F-852B-9EE764C8E13E}" type="datetime4">
              <a:rPr lang="en-GB" smtClean="0"/>
              <a:t>31 October 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1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o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8BC2C-B9CE-4201-8CFE-6A62107FD4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040" y="129541"/>
            <a:ext cx="11536680" cy="1165860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Homework – on Class 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62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3A084-0881-448B-BF18-80E9AF44CE8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05984-FFA2-4336-8976-CDBE2963A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5280" y="1641474"/>
            <a:ext cx="569976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A70417-6011-4C9D-AD09-2B8BC349C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1474"/>
            <a:ext cx="568452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3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CA26E-7D99-4E02-954D-F0930061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B31B-E9E2-4B9F-852B-9EE764C8E13E}" type="datetime4">
              <a:rPr lang="en-GB" smtClean="0"/>
              <a:t>31 October 2022</a:t>
            </a:fld>
            <a:endParaRPr lang="en-GB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6B4AB21-F260-4E15-8951-B451B2AD9A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7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BDD2-7AD3-4F2B-BC16-26BD61C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136525"/>
            <a:ext cx="4312920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77BA4-194C-4AE4-B53D-88BE0C021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802188" y="136525"/>
            <a:ext cx="7054532" cy="6583679"/>
          </a:xfr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BCFDA-D124-4A7E-8C2E-E2ECB6C73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80" y="1889759"/>
            <a:ext cx="4312920" cy="483171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895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23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76E1B4-DFCB-4D5A-80ED-2112D3B0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129540"/>
            <a:ext cx="11536680" cy="13325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A9791-32FC-4B4F-BE9C-2D163A607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39" y="1551303"/>
            <a:ext cx="11536681" cy="5168901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2A2E9-A696-4FC4-861A-5D89560F2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13520" y="1377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D1AB31B-E9E2-4B9F-852B-9EE764C8E13E}" type="datetime4">
              <a:rPr lang="en-GB" smtClean="0"/>
              <a:t>31 October 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6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4" r:id="rId5"/>
    <p:sldLayoutId id="2147483652" r:id="rId6"/>
    <p:sldLayoutId id="2147483662" r:id="rId7"/>
    <p:sldLayoutId id="2147483657" r:id="rId8"/>
    <p:sldLayoutId id="2147483655" r:id="rId9"/>
    <p:sldLayoutId id="2147483653" r:id="rId10"/>
    <p:sldLayoutId id="2147483656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275" indent="-168275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1pPr>
      <a:lvl2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2pPr>
      <a:lvl3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3pPr>
      <a:lvl4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4pPr>
      <a:lvl5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47" userDrawn="1">
          <p15:clr>
            <a:srgbClr val="F26B43"/>
          </p15:clr>
        </p15:guide>
        <p15:guide id="2" pos="98" userDrawn="1">
          <p15:clr>
            <a:srgbClr val="F26B43"/>
          </p15:clr>
        </p15:guide>
        <p15:guide id="4" pos="7582" userDrawn="1">
          <p15:clr>
            <a:srgbClr val="F26B43"/>
          </p15:clr>
        </p15:guide>
        <p15:guide id="5" orient="horz" pos="73" userDrawn="1">
          <p15:clr>
            <a:srgbClr val="F26B43"/>
          </p15:clr>
        </p15:guide>
        <p15:guide id="6" orient="horz" pos="9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io.code.org/s/mc/stage/1/puzzle/1" TargetMode="External"/><Relationship Id="rId7" Type="http://schemas.openxmlformats.org/officeDocument/2006/relationships/hyperlink" Target="https://studio.code.org/flappy/1" TargetMode="External"/><Relationship Id="rId2" Type="http://schemas.openxmlformats.org/officeDocument/2006/relationships/hyperlink" Target="https://studio.code.org/s/dance-2019/stage/1/puzzle/1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code.org/athletes" TargetMode="External"/><Relationship Id="rId5" Type="http://schemas.openxmlformats.org/officeDocument/2006/relationships/hyperlink" Target="https://code.org/starwars" TargetMode="External"/><Relationship Id="rId4" Type="http://schemas.openxmlformats.org/officeDocument/2006/relationships/hyperlink" Target="https://studio.code.org/s/frozen/stage/1/puzzle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823" y="1027206"/>
            <a:ext cx="12084490" cy="521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FEF09791-C5CF-4974-9779-1A9772439DA9}"/>
              </a:ext>
            </a:extLst>
          </p:cNvPr>
          <p:cNvSpPr/>
          <p:nvPr/>
        </p:nvSpPr>
        <p:spPr>
          <a:xfrm>
            <a:off x="588518" y="107822"/>
            <a:ext cx="1509095" cy="731699"/>
          </a:xfrm>
          <a:prstGeom prst="wedgeRoundRectCallout">
            <a:avLst>
              <a:gd name="adj1" fmla="val 5210"/>
              <a:gd name="adj2" fmla="val 8458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Using programmable toys</a:t>
            </a:r>
          </a:p>
          <a:p>
            <a:r>
              <a:rPr lang="en-GB" sz="800" dirty="0">
                <a:solidFill>
                  <a:schemeClr val="tx1"/>
                </a:solidFill>
              </a:rPr>
              <a:t>Create, organise, store, manipulate and retrieve digital content. 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Speech Bubble: Rectangle with Corners Rounded 47">
            <a:extLst>
              <a:ext uri="{FF2B5EF4-FFF2-40B4-BE49-F238E27FC236}">
                <a16:creationId xmlns:a16="http://schemas.microsoft.com/office/drawing/2014/main" id="{3653A540-708E-43F8-92CA-BD6EB78F00E6}"/>
              </a:ext>
            </a:extLst>
          </p:cNvPr>
          <p:cNvSpPr/>
          <p:nvPr/>
        </p:nvSpPr>
        <p:spPr>
          <a:xfrm>
            <a:off x="2342475" y="197260"/>
            <a:ext cx="1509095" cy="847091"/>
          </a:xfrm>
          <a:prstGeom prst="wedgeRoundRectCallout">
            <a:avLst>
              <a:gd name="adj1" fmla="val 5574"/>
              <a:gd name="adj2" fmla="val 6175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Finding images using the web to create a computer presentation.</a:t>
            </a:r>
          </a:p>
          <a:p>
            <a:r>
              <a:rPr lang="en-GB" sz="800" dirty="0">
                <a:solidFill>
                  <a:schemeClr val="tx1"/>
                </a:solidFill>
              </a:rPr>
              <a:t>Identify where to go for help and support when they have concerns.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Speech Bubble: Rectangle with Corners Rounded 48">
            <a:extLst>
              <a:ext uri="{FF2B5EF4-FFF2-40B4-BE49-F238E27FC236}">
                <a16:creationId xmlns:a16="http://schemas.microsoft.com/office/drawing/2014/main" id="{7DB5B3DE-4420-411D-9AFF-DA244509D6F1}"/>
              </a:ext>
            </a:extLst>
          </p:cNvPr>
          <p:cNvSpPr/>
          <p:nvPr/>
        </p:nvSpPr>
        <p:spPr>
          <a:xfrm>
            <a:off x="3974244" y="58399"/>
            <a:ext cx="1498933" cy="733576"/>
          </a:xfrm>
          <a:prstGeom prst="wedgeRoundRectCallout">
            <a:avLst>
              <a:gd name="adj1" fmla="val -1445"/>
              <a:gd name="adj2" fmla="val 79079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Illustrating and producing a story.</a:t>
            </a:r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Create, organise, store, manipulate and retrieve digital content.</a:t>
            </a:r>
            <a:endParaRPr lang="en-GB" sz="105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B362D227-27C6-41D3-814F-7723C334E103}"/>
              </a:ext>
            </a:extLst>
          </p:cNvPr>
          <p:cNvSpPr/>
          <p:nvPr/>
        </p:nvSpPr>
        <p:spPr>
          <a:xfrm>
            <a:off x="7845959" y="163414"/>
            <a:ext cx="1489149" cy="733576"/>
          </a:xfrm>
          <a:prstGeom prst="wedgeRoundRectCallout">
            <a:avLst>
              <a:gd name="adj1" fmla="val -13849"/>
              <a:gd name="adj2" fmla="val 7249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Games Testers </a:t>
            </a:r>
            <a:endParaRPr lang="en-GB" sz="9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Photographs</a:t>
            </a:r>
          </a:p>
        </p:txBody>
      </p:sp>
      <p:sp>
        <p:nvSpPr>
          <p:cNvPr id="51" name="Speech Bubble: Rectangle with Corners Rounded 50">
            <a:extLst>
              <a:ext uri="{FF2B5EF4-FFF2-40B4-BE49-F238E27FC236}">
                <a16:creationId xmlns:a16="http://schemas.microsoft.com/office/drawing/2014/main" id="{97EA883B-C814-40C7-B6B4-F55D7AFFF3A8}"/>
              </a:ext>
            </a:extLst>
          </p:cNvPr>
          <p:cNvSpPr/>
          <p:nvPr/>
        </p:nvSpPr>
        <p:spPr>
          <a:xfrm>
            <a:off x="9609737" y="685052"/>
            <a:ext cx="1474720" cy="733576"/>
          </a:xfrm>
          <a:prstGeom prst="wedgeRoundRectCallout">
            <a:avLst>
              <a:gd name="adj1" fmla="val -40188"/>
              <a:gd name="adj2" fmla="val 8099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tx1"/>
                </a:solidFill>
              </a:rPr>
              <a:t>We are Detectives</a:t>
            </a:r>
            <a:endParaRPr lang="en-GB" sz="1100" dirty="0">
              <a:solidFill>
                <a:schemeClr val="tx1"/>
              </a:solidFill>
            </a:endParaRPr>
          </a:p>
          <a:p>
            <a:r>
              <a:rPr lang="en-GB" sz="900" dirty="0">
                <a:solidFill>
                  <a:schemeClr val="tx1"/>
                </a:solidFill>
              </a:rPr>
              <a:t>We are zoologists </a:t>
            </a:r>
            <a:endParaRPr lang="en-GB" sz="9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Speech Bubble: Rectangle with Corners Rounded 52">
            <a:extLst>
              <a:ext uri="{FF2B5EF4-FFF2-40B4-BE49-F238E27FC236}">
                <a16:creationId xmlns:a16="http://schemas.microsoft.com/office/drawing/2014/main" id="{19388088-33B1-4EB8-9DE2-A93E9354354C}"/>
              </a:ext>
            </a:extLst>
          </p:cNvPr>
          <p:cNvSpPr/>
          <p:nvPr/>
        </p:nvSpPr>
        <p:spPr>
          <a:xfrm>
            <a:off x="3611478" y="2272057"/>
            <a:ext cx="1546069" cy="644861"/>
          </a:xfrm>
          <a:prstGeom prst="wedgeRoundRectCallout">
            <a:avLst>
              <a:gd name="adj1" fmla="val 12670"/>
              <a:gd name="adj2" fmla="val 10186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50" dirty="0">
                <a:solidFill>
                  <a:schemeClr val="tx1"/>
                </a:solidFill>
              </a:rPr>
              <a:t>D</a:t>
            </a:r>
            <a:r>
              <a:rPr lang="en-GB" sz="800" dirty="0">
                <a:solidFill>
                  <a:schemeClr val="tx1"/>
                </a:solidFill>
              </a:rPr>
              <a:t>eveloping software – creating a simple educational game</a:t>
            </a:r>
          </a:p>
          <a:p>
            <a:r>
              <a:rPr lang="en-GB" sz="800" dirty="0">
                <a:solidFill>
                  <a:schemeClr val="tx1"/>
                </a:solidFill>
              </a:rPr>
              <a:t>Design an interactive toy </a:t>
            </a: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Speech Bubble: Rectangle with Corners Rounded 53">
            <a:extLst>
              <a:ext uri="{FF2B5EF4-FFF2-40B4-BE49-F238E27FC236}">
                <a16:creationId xmlns:a16="http://schemas.microsoft.com/office/drawing/2014/main" id="{01A8C8DB-99FC-4022-9E65-9943E9732110}"/>
              </a:ext>
            </a:extLst>
          </p:cNvPr>
          <p:cNvSpPr/>
          <p:nvPr/>
        </p:nvSpPr>
        <p:spPr>
          <a:xfrm>
            <a:off x="291600" y="4060459"/>
            <a:ext cx="1545787" cy="644861"/>
          </a:xfrm>
          <a:prstGeom prst="wedgeRoundRectCallout">
            <a:avLst>
              <a:gd name="adj1" fmla="val 107972"/>
              <a:gd name="adj2" fmla="val -4550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tx1"/>
                </a:solidFill>
              </a:rPr>
              <a:t>Producing a wiki-use search technologies effectively.</a:t>
            </a:r>
          </a:p>
          <a:p>
            <a:r>
              <a:rPr lang="en-GB" sz="900" dirty="0">
                <a:solidFill>
                  <a:schemeClr val="tx1"/>
                </a:solidFill>
              </a:rPr>
              <a:t>Presenting the weather </a:t>
            </a:r>
          </a:p>
        </p:txBody>
      </p:sp>
      <p:sp>
        <p:nvSpPr>
          <p:cNvPr id="56" name="Speech Bubble: Rectangle with Corners Rounded 55">
            <a:extLst>
              <a:ext uri="{FF2B5EF4-FFF2-40B4-BE49-F238E27FC236}">
                <a16:creationId xmlns:a16="http://schemas.microsoft.com/office/drawing/2014/main" id="{1092B56D-335F-4CCB-9C33-1D2CC5FA705A}"/>
              </a:ext>
            </a:extLst>
          </p:cNvPr>
          <p:cNvSpPr/>
          <p:nvPr/>
        </p:nvSpPr>
        <p:spPr>
          <a:xfrm>
            <a:off x="5695566" y="2277794"/>
            <a:ext cx="1531564" cy="644861"/>
          </a:xfrm>
          <a:prstGeom prst="wedgeRoundRectCallout">
            <a:avLst>
              <a:gd name="adj1" fmla="val 16162"/>
              <a:gd name="adj2" fmla="val 8476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Programming an animation.</a:t>
            </a:r>
          </a:p>
          <a:p>
            <a:r>
              <a:rPr lang="en-GB" sz="800" dirty="0">
                <a:solidFill>
                  <a:schemeClr val="tx1"/>
                </a:solidFill>
              </a:rPr>
              <a:t>Finding and correcting problems </a:t>
            </a:r>
            <a:r>
              <a:rPr lang="en-GB" sz="800">
                <a:solidFill>
                  <a:schemeClr val="tx1"/>
                </a:solidFill>
              </a:rPr>
              <a:t>- Debug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Speech Bubble: Rectangle with Corners Rounded 56">
            <a:extLst>
              <a:ext uri="{FF2B5EF4-FFF2-40B4-BE49-F238E27FC236}">
                <a16:creationId xmlns:a16="http://schemas.microsoft.com/office/drawing/2014/main" id="{51205A72-46ED-4CAA-AB72-93A90391DCC3}"/>
              </a:ext>
            </a:extLst>
          </p:cNvPr>
          <p:cNvSpPr/>
          <p:nvPr/>
        </p:nvSpPr>
        <p:spPr>
          <a:xfrm>
            <a:off x="7291684" y="2277794"/>
            <a:ext cx="1498932" cy="706084"/>
          </a:xfrm>
          <a:prstGeom prst="wedgeRoundRectCallout">
            <a:avLst>
              <a:gd name="adj1" fmla="val -1992"/>
              <a:gd name="adj2" fmla="val 9672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Communicating safely on the internet.</a:t>
            </a:r>
          </a:p>
          <a:p>
            <a:r>
              <a:rPr lang="en-GB" sz="800" dirty="0">
                <a:solidFill>
                  <a:schemeClr val="tx1"/>
                </a:solidFill>
              </a:rPr>
              <a:t>Exploring computer networks, including the internet </a:t>
            </a:r>
          </a:p>
        </p:txBody>
      </p:sp>
      <p:sp>
        <p:nvSpPr>
          <p:cNvPr id="58" name="Speech Bubble: Rectangle with Corners Rounded 57">
            <a:extLst>
              <a:ext uri="{FF2B5EF4-FFF2-40B4-BE49-F238E27FC236}">
                <a16:creationId xmlns:a16="http://schemas.microsoft.com/office/drawing/2014/main" id="{DF900E7F-0A3F-40EB-9782-9BCA56156022}"/>
              </a:ext>
            </a:extLst>
          </p:cNvPr>
          <p:cNvSpPr/>
          <p:nvPr/>
        </p:nvSpPr>
        <p:spPr>
          <a:xfrm>
            <a:off x="9860154" y="3261996"/>
            <a:ext cx="1581373" cy="806507"/>
          </a:xfrm>
          <a:prstGeom prst="wedgeRoundRectCallout">
            <a:avLst>
              <a:gd name="adj1" fmla="val -77422"/>
              <a:gd name="adj2" fmla="val -3626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tx1"/>
                </a:solidFill>
              </a:rPr>
              <a:t>Collecting and Analysing Data.</a:t>
            </a:r>
          </a:p>
          <a:p>
            <a:r>
              <a:rPr lang="en-GB" sz="900" dirty="0">
                <a:solidFill>
                  <a:schemeClr val="tx1"/>
                </a:solidFill>
              </a:rPr>
              <a:t>Videoing Performances</a:t>
            </a:r>
            <a:endParaRPr lang="en-GB" sz="1050" dirty="0"/>
          </a:p>
        </p:txBody>
      </p:sp>
      <p:sp>
        <p:nvSpPr>
          <p:cNvPr id="59" name="Speech Bubble: Rectangle with Corners Rounded 58">
            <a:extLst>
              <a:ext uri="{FF2B5EF4-FFF2-40B4-BE49-F238E27FC236}">
                <a16:creationId xmlns:a16="http://schemas.microsoft.com/office/drawing/2014/main" id="{AC001398-55C7-4B4A-B1E9-043462159BAE}"/>
              </a:ext>
            </a:extLst>
          </p:cNvPr>
          <p:cNvSpPr/>
          <p:nvPr/>
        </p:nvSpPr>
        <p:spPr>
          <a:xfrm>
            <a:off x="671119" y="5537807"/>
            <a:ext cx="1861211" cy="1211911"/>
          </a:xfrm>
          <a:prstGeom prst="wedgeRoundRectCallout">
            <a:avLst>
              <a:gd name="adj1" fmla="val 70812"/>
              <a:gd name="adj2" fmla="val -4349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900" dirty="0">
                <a:solidFill>
                  <a:schemeClr val="tx1"/>
                </a:solidFill>
              </a:rPr>
              <a:t>Creating games - Use sequences, repetition, inputs, variables and outputs in programs.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900" dirty="0">
                <a:solidFill>
                  <a:schemeClr val="tx1"/>
                </a:solidFill>
              </a:rPr>
              <a:t> Write and debug programmes to solve problems</a:t>
            </a:r>
            <a:endParaRPr lang="en-GB" sz="9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9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Speech Bubble: Rectangle with Corners Rounded 59">
            <a:extLst>
              <a:ext uri="{FF2B5EF4-FFF2-40B4-BE49-F238E27FC236}">
                <a16:creationId xmlns:a16="http://schemas.microsoft.com/office/drawing/2014/main" id="{C22ACD84-2AEE-40BB-BAA5-8CD8A6749BA2}"/>
              </a:ext>
            </a:extLst>
          </p:cNvPr>
          <p:cNvSpPr/>
          <p:nvPr/>
        </p:nvSpPr>
        <p:spPr>
          <a:xfrm>
            <a:off x="3170433" y="4076323"/>
            <a:ext cx="1795184" cy="1180870"/>
          </a:xfrm>
          <a:prstGeom prst="wedgeRoundRectCallout">
            <a:avLst>
              <a:gd name="adj1" fmla="val -7610"/>
              <a:gd name="adj2" fmla="val 8214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900" dirty="0">
                <a:solidFill>
                  <a:schemeClr val="tx1"/>
                </a:solidFill>
              </a:rPr>
              <a:t>Blogging – use technology safely and responsibly. Be discerning in evaluating digital content.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900" dirty="0">
                <a:solidFill>
                  <a:schemeClr val="tx1"/>
                </a:solidFill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900" dirty="0">
                <a:solidFill>
                  <a:schemeClr val="tx1"/>
                </a:solidFill>
              </a:rPr>
              <a:t>Digital Art – Design and create programmes using sequences and repetition</a:t>
            </a:r>
            <a:r>
              <a:rPr lang="en-GB" sz="900" dirty="0"/>
              <a:t>.</a:t>
            </a:r>
            <a:endParaRPr lang="en-GB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Speech Bubble: Rectangle with Corners Rounded 60">
            <a:extLst>
              <a:ext uri="{FF2B5EF4-FFF2-40B4-BE49-F238E27FC236}">
                <a16:creationId xmlns:a16="http://schemas.microsoft.com/office/drawing/2014/main" id="{EACCE0A4-1707-4844-A211-820180249C4E}"/>
              </a:ext>
            </a:extLst>
          </p:cNvPr>
          <p:cNvSpPr/>
          <p:nvPr/>
        </p:nvSpPr>
        <p:spPr>
          <a:xfrm>
            <a:off x="4975439" y="4254980"/>
            <a:ext cx="1893220" cy="986318"/>
          </a:xfrm>
          <a:prstGeom prst="wedgeRoundRectCallout">
            <a:avLst>
              <a:gd name="adj1" fmla="val -5823"/>
              <a:gd name="adj2" fmla="val 6840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900" dirty="0">
                <a:solidFill>
                  <a:schemeClr val="tx1"/>
                </a:solidFill>
              </a:rPr>
              <a:t>Building websites. - design and create content.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900" dirty="0">
                <a:solidFill>
                  <a:schemeClr val="tx1"/>
                </a:solidFill>
              </a:rPr>
              <a:t>Digital Music - understand the opportunities for collaboration</a:t>
            </a:r>
          </a:p>
        </p:txBody>
      </p:sp>
      <p:sp>
        <p:nvSpPr>
          <p:cNvPr id="62" name="Speech Bubble: Rectangle with Corners Rounded 61">
            <a:extLst>
              <a:ext uri="{FF2B5EF4-FFF2-40B4-BE49-F238E27FC236}">
                <a16:creationId xmlns:a16="http://schemas.microsoft.com/office/drawing/2014/main" id="{A79F13CF-D4E6-4141-9728-C222703D2FC9}"/>
              </a:ext>
            </a:extLst>
          </p:cNvPr>
          <p:cNvSpPr/>
          <p:nvPr/>
        </p:nvSpPr>
        <p:spPr>
          <a:xfrm>
            <a:off x="7078411" y="4168749"/>
            <a:ext cx="1669634" cy="1030473"/>
          </a:xfrm>
          <a:prstGeom prst="wedgeRoundRectCallout">
            <a:avLst>
              <a:gd name="adj1" fmla="val 6381"/>
              <a:gd name="adj2" fmla="val 8196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tx1"/>
                </a:solidFill>
              </a:rPr>
              <a:t>Create an App. – Analysing and evaluation data and information. Design and create systems.</a:t>
            </a:r>
          </a:p>
          <a:p>
            <a:r>
              <a:rPr lang="en-GB" sz="900" dirty="0">
                <a:solidFill>
                  <a:schemeClr val="tx1"/>
                </a:solidFill>
              </a:rPr>
              <a:t>Developing project management skills </a:t>
            </a:r>
            <a:endParaRPr lang="en-GB" sz="9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Speech Bubble: Rectangle with Corners Rounded 62">
            <a:extLst>
              <a:ext uri="{FF2B5EF4-FFF2-40B4-BE49-F238E27FC236}">
                <a16:creationId xmlns:a16="http://schemas.microsoft.com/office/drawing/2014/main" id="{2FA41E68-0A82-4EB0-974E-0B9FD4FAC59A}"/>
              </a:ext>
            </a:extLst>
          </p:cNvPr>
          <p:cNvSpPr/>
          <p:nvPr/>
        </p:nvSpPr>
        <p:spPr>
          <a:xfrm>
            <a:off x="8896961" y="4160973"/>
            <a:ext cx="1531563" cy="952155"/>
          </a:xfrm>
          <a:prstGeom prst="wedgeRoundRectCallout">
            <a:avLst>
              <a:gd name="adj1" fmla="val 3345"/>
              <a:gd name="adj2" fmla="val 79319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800" dirty="0">
                <a:solidFill>
                  <a:schemeClr val="tx1"/>
                </a:solidFill>
              </a:rPr>
              <a:t>Researching the app market. – collect, analyse and evaluate data and information. </a:t>
            </a:r>
            <a:endParaRPr lang="en-GB" sz="105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800" dirty="0">
                <a:solidFill>
                  <a:schemeClr val="tx1"/>
                </a:solidFill>
              </a:rPr>
              <a:t> </a:t>
            </a:r>
            <a:endParaRPr lang="en-GB" sz="105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800" dirty="0">
                <a:solidFill>
                  <a:schemeClr val="tx1"/>
                </a:solidFill>
              </a:rPr>
              <a:t>Designing an interface for an app. </a:t>
            </a:r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Speech Bubble: Rectangle with Corners Rounded 69">
            <a:extLst>
              <a:ext uri="{FF2B5EF4-FFF2-40B4-BE49-F238E27FC236}">
                <a16:creationId xmlns:a16="http://schemas.microsoft.com/office/drawing/2014/main" id="{261D3833-99AF-48E8-AC5A-3D24C216E28D}"/>
              </a:ext>
            </a:extLst>
          </p:cNvPr>
          <p:cNvSpPr/>
          <p:nvPr/>
        </p:nvSpPr>
        <p:spPr>
          <a:xfrm>
            <a:off x="10538823" y="4218091"/>
            <a:ext cx="1531564" cy="895598"/>
          </a:xfrm>
          <a:prstGeom prst="wedgeRoundRectCallout">
            <a:avLst>
              <a:gd name="adj1" fmla="val -1962"/>
              <a:gd name="adj2" fmla="val 7744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Develop a simple mobile phone app.</a:t>
            </a: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Create a video and web copy for a mobile phone app</a:t>
            </a:r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Speech Bubble: Rectangle with Corners Rounded 70">
            <a:extLst>
              <a:ext uri="{FF2B5EF4-FFF2-40B4-BE49-F238E27FC236}">
                <a16:creationId xmlns:a16="http://schemas.microsoft.com/office/drawing/2014/main" id="{29E41924-1155-4036-86D3-69D36DAA4407}"/>
              </a:ext>
            </a:extLst>
          </p:cNvPr>
          <p:cNvSpPr/>
          <p:nvPr/>
        </p:nvSpPr>
        <p:spPr>
          <a:xfrm>
            <a:off x="6178615" y="107822"/>
            <a:ext cx="1498933" cy="766024"/>
          </a:xfrm>
          <a:prstGeom prst="wedgeRoundRectCallout">
            <a:avLst>
              <a:gd name="adj1" fmla="val -5179"/>
              <a:gd name="adj2" fmla="val 7438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E-Safety</a:t>
            </a:r>
          </a:p>
          <a:p>
            <a:r>
              <a:rPr lang="en-GB" sz="800" dirty="0">
                <a:solidFill>
                  <a:schemeClr val="tx1"/>
                </a:solidFill>
              </a:rPr>
              <a:t>Researching using the internet</a:t>
            </a:r>
          </a:p>
          <a:p>
            <a:r>
              <a:rPr lang="en-GB" sz="800" dirty="0">
                <a:solidFill>
                  <a:schemeClr val="tx1"/>
                </a:solidFill>
              </a:rPr>
              <a:t>Programming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348" y="6411165"/>
            <a:ext cx="7001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Bledlow Ridge Curriculum </a:t>
            </a: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Road </a:t>
            </a:r>
            <a:r>
              <a:rPr lang="en-GB" sz="1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Map- ICT</a:t>
            </a:r>
            <a:endParaRPr lang="en-GB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824" y="961858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149933" y="1070366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71" y="1113142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One</a:t>
            </a:r>
          </a:p>
        </p:txBody>
      </p:sp>
      <p:sp>
        <p:nvSpPr>
          <p:cNvPr id="64" name="Oval 63"/>
          <p:cNvSpPr/>
          <p:nvPr/>
        </p:nvSpPr>
        <p:spPr>
          <a:xfrm>
            <a:off x="5480787" y="962664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5609896" y="1071172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595434" y="1113948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Two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354202" y="2224535"/>
            <a:ext cx="965765" cy="952154"/>
            <a:chOff x="9428255" y="2067633"/>
            <a:chExt cx="965765" cy="952154"/>
          </a:xfrm>
        </p:grpSpPr>
        <p:sp>
          <p:nvSpPr>
            <p:cNvPr id="77" name="Oval 76"/>
            <p:cNvSpPr/>
            <p:nvPr/>
          </p:nvSpPr>
          <p:spPr>
            <a:xfrm>
              <a:off x="9428255" y="2067633"/>
              <a:ext cx="965765" cy="95215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9557364" y="2176141"/>
              <a:ext cx="730384" cy="713725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557364" y="2231288"/>
              <a:ext cx="75139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Year </a:t>
              </a:r>
              <a:r>
                <a:rPr lang="en-GB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Three</a:t>
              </a:r>
            </a:p>
          </p:txBody>
        </p:sp>
      </p:grpSp>
      <p:sp>
        <p:nvSpPr>
          <p:cNvPr id="80" name="Oval 79"/>
          <p:cNvSpPr/>
          <p:nvPr/>
        </p:nvSpPr>
        <p:spPr>
          <a:xfrm>
            <a:off x="5223700" y="3124168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5334451" y="3248444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313439" y="3276215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Four</a:t>
            </a:r>
          </a:p>
        </p:txBody>
      </p:sp>
      <p:sp>
        <p:nvSpPr>
          <p:cNvPr id="83" name="Oval 82"/>
          <p:cNvSpPr/>
          <p:nvPr/>
        </p:nvSpPr>
        <p:spPr>
          <a:xfrm>
            <a:off x="6307873" y="5304045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6436982" y="5412553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422520" y="5455329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Six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181831" y="4542877"/>
            <a:ext cx="965765" cy="952154"/>
            <a:chOff x="2266024" y="4469297"/>
            <a:chExt cx="965765" cy="952154"/>
          </a:xfrm>
        </p:grpSpPr>
        <p:sp>
          <p:nvSpPr>
            <p:cNvPr id="86" name="Oval 85"/>
            <p:cNvSpPr/>
            <p:nvPr/>
          </p:nvSpPr>
          <p:spPr>
            <a:xfrm>
              <a:off x="2266024" y="4469297"/>
              <a:ext cx="965765" cy="95215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2395133" y="4577805"/>
              <a:ext cx="730384" cy="713725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380671" y="4620581"/>
              <a:ext cx="751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Year Five</a:t>
              </a:r>
            </a:p>
          </p:txBody>
        </p:sp>
      </p:grpSp>
      <p:sp>
        <p:nvSpPr>
          <p:cNvPr id="89" name="Speech Bubble: Rectangle with Corners Rounded 53">
            <a:extLst>
              <a:ext uri="{FF2B5EF4-FFF2-40B4-BE49-F238E27FC236}">
                <a16:creationId xmlns:a16="http://schemas.microsoft.com/office/drawing/2014/main" id="{01A8C8DB-99FC-4022-9E65-9943E9732110}"/>
              </a:ext>
            </a:extLst>
          </p:cNvPr>
          <p:cNvSpPr/>
          <p:nvPr/>
        </p:nvSpPr>
        <p:spPr>
          <a:xfrm>
            <a:off x="1011370" y="2672997"/>
            <a:ext cx="1545787" cy="644861"/>
          </a:xfrm>
          <a:prstGeom prst="wedgeRoundRectCallout">
            <a:avLst>
              <a:gd name="adj1" fmla="val 78181"/>
              <a:gd name="adj2" fmla="val 6569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Produce digital music</a:t>
            </a:r>
          </a:p>
          <a:p>
            <a:r>
              <a:rPr lang="en-GB" sz="800" dirty="0">
                <a:solidFill>
                  <a:schemeClr val="tx1"/>
                </a:solidFill>
              </a:rPr>
              <a:t>Editing and writing Html </a:t>
            </a: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2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F3D4E0-69FA-42D5-B2DC-0A492EEBF883}"/>
              </a:ext>
            </a:extLst>
          </p:cNvPr>
          <p:cNvSpPr/>
          <p:nvPr/>
        </p:nvSpPr>
        <p:spPr>
          <a:xfrm>
            <a:off x="254465" y="1084088"/>
            <a:ext cx="9795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NTPreCursivefk"/>
                <a:ea typeface="Calibri" panose="020F0502020204030204" pitchFamily="34" charset="0"/>
                <a:cs typeface="Times New Roman" panose="02020603050405020304" pitchFamily="18" charset="0"/>
              </a:rPr>
              <a:t>Pupils should be taught to: complete a simple program on a computer.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4EC2FB-7F8D-46A3-B44C-A9130BC414A3}"/>
              </a:ext>
            </a:extLst>
          </p:cNvPr>
          <p:cNvSpPr txBox="1"/>
          <p:nvPr/>
        </p:nvSpPr>
        <p:spPr>
          <a:xfrm>
            <a:off x="5520574" y="318782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EYFS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6EC852-1CCA-46A2-9AFB-06B1F28E7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19018"/>
              </p:ext>
            </p:extLst>
          </p:nvPr>
        </p:nvGraphicFramePr>
        <p:xfrm>
          <a:off x="254465" y="2777218"/>
          <a:ext cx="5057286" cy="981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57286">
                  <a:extLst>
                    <a:ext uri="{9D8B030D-6E8A-4147-A177-3AD203B41FA5}">
                      <a16:colId xmlns:a16="http://schemas.microsoft.com/office/drawing/2014/main" val="3207948485"/>
                    </a:ext>
                  </a:extLst>
                </a:gridCol>
              </a:tblGrid>
              <a:tr h="8451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-I can program a toy (Bee-Bot) using simple instructions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-I understand that I control the programmable toy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TPreCursivefk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 can use a suitably aged program on a computer effectively</a:t>
                      </a: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94323756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079BF60-5A2D-4F80-9968-685D1C181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65" y="1971843"/>
            <a:ext cx="11083489" cy="68281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C7E84E-8438-4749-A026-ECA513685668}"/>
              </a:ext>
            </a:extLst>
          </p:cNvPr>
          <p:cNvSpPr/>
          <p:nvPr/>
        </p:nvSpPr>
        <p:spPr>
          <a:xfrm>
            <a:off x="254465" y="5773912"/>
            <a:ext cx="4726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NTPreCursivefk"/>
                <a:ea typeface="Calibri" panose="020F0502020204030204" pitchFamily="34" charset="0"/>
                <a:cs typeface="Times New Roman" panose="02020603050405020304" pitchFamily="18" charset="0"/>
              </a:rPr>
              <a:t>Click, On/Off, Up, Down, Space, Left, Right, Clear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CB7FA-2352-43B5-97AE-2B542AC9416D}"/>
              </a:ext>
            </a:extLst>
          </p:cNvPr>
          <p:cNvSpPr txBox="1"/>
          <p:nvPr/>
        </p:nvSpPr>
        <p:spPr>
          <a:xfrm>
            <a:off x="254465" y="5059704"/>
            <a:ext cx="26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Vocabulary:</a:t>
            </a:r>
          </a:p>
        </p:txBody>
      </p:sp>
    </p:spTree>
    <p:extLst>
      <p:ext uri="{BB962C8B-B14F-4D97-AF65-F5344CB8AC3E}">
        <p14:creationId xmlns:p14="http://schemas.microsoft.com/office/powerpoint/2010/main" val="427971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7DFA798-895C-44E0-9A28-A30BEF18B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91565"/>
              </p:ext>
            </p:extLst>
          </p:nvPr>
        </p:nvGraphicFramePr>
        <p:xfrm>
          <a:off x="353199" y="420415"/>
          <a:ext cx="11485602" cy="2278698"/>
        </p:xfrm>
        <a:graphic>
          <a:graphicData uri="http://schemas.openxmlformats.org/drawingml/2006/table">
            <a:tbl>
              <a:tblPr firstRow="1" firstCol="1" bandRow="1" bandCol="1">
                <a:tableStyleId>{C4B1156A-380E-4F78-BDF5-A606A8083BF9}</a:tableStyleId>
              </a:tblPr>
              <a:tblGrid>
                <a:gridCol w="1596818">
                  <a:extLst>
                    <a:ext uri="{9D8B030D-6E8A-4147-A177-3AD203B41FA5}">
                      <a16:colId xmlns:a16="http://schemas.microsoft.com/office/drawing/2014/main" val="1909360432"/>
                    </a:ext>
                  </a:extLst>
                </a:gridCol>
                <a:gridCol w="4245928">
                  <a:extLst>
                    <a:ext uri="{9D8B030D-6E8A-4147-A177-3AD203B41FA5}">
                      <a16:colId xmlns:a16="http://schemas.microsoft.com/office/drawing/2014/main" val="925147609"/>
                    </a:ext>
                  </a:extLst>
                </a:gridCol>
                <a:gridCol w="3016722">
                  <a:extLst>
                    <a:ext uri="{9D8B030D-6E8A-4147-A177-3AD203B41FA5}">
                      <a16:colId xmlns:a16="http://schemas.microsoft.com/office/drawing/2014/main" val="3009446612"/>
                    </a:ext>
                  </a:extLst>
                </a:gridCol>
                <a:gridCol w="2626134">
                  <a:extLst>
                    <a:ext uri="{9D8B030D-6E8A-4147-A177-3AD203B41FA5}">
                      <a16:colId xmlns:a16="http://schemas.microsoft.com/office/drawing/2014/main" val="811776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Year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Autumn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Spring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Summer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500128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Using programmable toys – understanding what algorithms are. Following unambiguous instructions. 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Create, organise, store, manipulate and retrieve digital content. 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 err="1">
                          <a:effectLst/>
                        </a:rPr>
                        <a:t>Textease</a:t>
                      </a:r>
                      <a:r>
                        <a:rPr lang="en-GB" sz="1000" dirty="0">
                          <a:effectLst/>
                        </a:rPr>
                        <a:t> Paint programme 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Finding images using the web to create a computer presentation. Use technology safely and respectfully.  Identify where to go for help and support when they have concerns.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Using technology (</a:t>
                      </a:r>
                      <a:r>
                        <a:rPr lang="en-GB" sz="1000" dirty="0" err="1">
                          <a:effectLst/>
                        </a:rPr>
                        <a:t>ipads</a:t>
                      </a:r>
                      <a:r>
                        <a:rPr lang="en-GB" sz="1000" dirty="0">
                          <a:effectLst/>
                        </a:rPr>
                        <a:t>) purposefully to create a short video.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Illustrating and producing a talking book – adding movement and sound.2 Create a Story.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Create, organise, store, manipulate and retrieve digital content.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406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Throughout the year the children will be taught to: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Use technology safely and respectfully.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Use logical reasoning to predict the behaviour of simple programs.  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Debug simple programs.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Recognise common uses of IT beyond school.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8911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5319A4D-E488-454B-8336-6CE2625B889F}"/>
              </a:ext>
            </a:extLst>
          </p:cNvPr>
          <p:cNvSpPr txBox="1"/>
          <p:nvPr/>
        </p:nvSpPr>
        <p:spPr>
          <a:xfrm>
            <a:off x="478172" y="3322040"/>
            <a:ext cx="1103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Skills:</a:t>
            </a:r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2E9E27-A500-45CE-A32E-819AB0142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602408"/>
              </p:ext>
            </p:extLst>
          </p:nvPr>
        </p:nvGraphicFramePr>
        <p:xfrm>
          <a:off x="478172" y="3952235"/>
          <a:ext cx="10194925" cy="969963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0194925">
                  <a:extLst>
                    <a:ext uri="{9D8B030D-6E8A-4147-A177-3AD203B41FA5}">
                      <a16:colId xmlns:a16="http://schemas.microsoft.com/office/drawing/2014/main" val="1902397747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understand that a programmable toy can be controlled by inputting a sequence of instructions.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develop and record sequences of instructions as an algorithm.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program a toy to follow an algorithm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debug my programs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predict how a program will work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break down a process into simple, clear steps, as in an algorithm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61960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BEA4BDA-576C-4516-9AAE-16377AAC17A3}"/>
              </a:ext>
            </a:extLst>
          </p:cNvPr>
          <p:cNvSpPr txBox="1"/>
          <p:nvPr/>
        </p:nvSpPr>
        <p:spPr>
          <a:xfrm>
            <a:off x="478172" y="5183061"/>
            <a:ext cx="26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739BB8-BDFB-4C0E-9980-200817A7E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62016"/>
              </p:ext>
            </p:extLst>
          </p:nvPr>
        </p:nvGraphicFramePr>
        <p:xfrm>
          <a:off x="478172" y="5621557"/>
          <a:ext cx="9998177" cy="98132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998177">
                  <a:extLst>
                    <a:ext uri="{9D8B030D-6E8A-4147-A177-3AD203B41FA5}">
                      <a16:colId xmlns:a16="http://schemas.microsoft.com/office/drawing/2014/main" val="967481907"/>
                    </a:ext>
                  </a:extLst>
                </a:gridCol>
              </a:tblGrid>
              <a:tr h="7740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Instructions, Input, Sequence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Plus vocabulary learnt in prior years.</a:t>
                      </a:r>
                      <a:r>
                        <a:rPr kumimoji="0" lang="en-GB" alt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GB" alt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209224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756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789161-2A3F-420E-BEDB-5C4A91BDB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254284"/>
              </p:ext>
            </p:extLst>
          </p:nvPr>
        </p:nvGraphicFramePr>
        <p:xfrm>
          <a:off x="353198" y="413041"/>
          <a:ext cx="11485603" cy="1739773"/>
        </p:xfrm>
        <a:graphic>
          <a:graphicData uri="http://schemas.openxmlformats.org/drawingml/2006/table">
            <a:tbl>
              <a:tblPr firstRow="1" firstCol="1" bandRow="1" bandCol="1">
                <a:tableStyleId>{22838BEF-8BB2-4498-84A7-C5851F593DF1}</a:tableStyleId>
              </a:tblPr>
              <a:tblGrid>
                <a:gridCol w="1596499">
                  <a:extLst>
                    <a:ext uri="{9D8B030D-6E8A-4147-A177-3AD203B41FA5}">
                      <a16:colId xmlns:a16="http://schemas.microsoft.com/office/drawing/2014/main" val="4153198635"/>
                    </a:ext>
                  </a:extLst>
                </a:gridCol>
                <a:gridCol w="4245079">
                  <a:extLst>
                    <a:ext uri="{9D8B030D-6E8A-4147-A177-3AD203B41FA5}">
                      <a16:colId xmlns:a16="http://schemas.microsoft.com/office/drawing/2014/main" val="3484817040"/>
                    </a:ext>
                  </a:extLst>
                </a:gridCol>
                <a:gridCol w="3016119">
                  <a:extLst>
                    <a:ext uri="{9D8B030D-6E8A-4147-A177-3AD203B41FA5}">
                      <a16:colId xmlns:a16="http://schemas.microsoft.com/office/drawing/2014/main" val="1570299466"/>
                    </a:ext>
                  </a:extLst>
                </a:gridCol>
                <a:gridCol w="2627906">
                  <a:extLst>
                    <a:ext uri="{9D8B030D-6E8A-4147-A177-3AD203B41FA5}">
                      <a16:colId xmlns:a16="http://schemas.microsoft.com/office/drawing/2014/main" val="31340175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Year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Autumn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Spring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Summer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558577"/>
                  </a:ext>
                </a:extLst>
              </a:tr>
              <a:tr h="993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E-Safety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Communicate online safely and respectfully.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Researching using the internet - Organise, store, retrieve and manipulate data.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Programming- Write and test simple programs. Use logical reasoning to make predictions. Understand use of algorithms.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Photographs - Organise, store, retrieve and manipulate digital content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Games Testers - Use logical reasoning to make predictions. Understand use of algorithms.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We are Detectives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Organise, store, retrieve and manipulate digital content. Use technology safely.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We are zoologists –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Organise, store, retrieve and manipulate digital content. Use technology safely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8041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6D79EFD-04A3-4FDB-97B1-A2FD34EA9248}"/>
              </a:ext>
            </a:extLst>
          </p:cNvPr>
          <p:cNvSpPr txBox="1"/>
          <p:nvPr/>
        </p:nvSpPr>
        <p:spPr>
          <a:xfrm>
            <a:off x="353198" y="2782669"/>
            <a:ext cx="1103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Skills:</a:t>
            </a:r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685DF5-22CD-4723-914C-70A2B9D41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26123"/>
              </p:ext>
            </p:extLst>
          </p:nvPr>
        </p:nvGraphicFramePr>
        <p:xfrm>
          <a:off x="353198" y="5699293"/>
          <a:ext cx="11536363" cy="745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36363">
                  <a:extLst>
                    <a:ext uri="{9D8B030D-6E8A-4147-A177-3AD203B41FA5}">
                      <a16:colId xmlns:a16="http://schemas.microsoft.com/office/drawing/2014/main" val="681608792"/>
                    </a:ext>
                  </a:extLst>
                </a:gridCol>
              </a:tblGrid>
              <a:tr h="745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Scratch, Test, Predict, Algorithm, Robot, Debug, Program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effectLst/>
                          <a:latin typeface="+mj-lt"/>
                        </a:rPr>
                        <a:t> </a:t>
                      </a:r>
                      <a:r>
                        <a:rPr kumimoji="0" lang="en-GB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vocabulary learnt in prior years.</a:t>
                      </a:r>
                      <a:r>
                        <a:rPr kumimoji="0" lang="en-GB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9939938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BB02A99-844D-46E1-BBAD-240FEDD98173}"/>
              </a:ext>
            </a:extLst>
          </p:cNvPr>
          <p:cNvSpPr txBox="1"/>
          <p:nvPr/>
        </p:nvSpPr>
        <p:spPr>
          <a:xfrm>
            <a:off x="353198" y="5183061"/>
            <a:ext cx="26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101C97B-B4A1-4E47-BD8D-BD526D3AF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187068"/>
              </p:ext>
            </p:extLst>
          </p:nvPr>
        </p:nvGraphicFramePr>
        <p:xfrm>
          <a:off x="478172" y="3492339"/>
          <a:ext cx="10194925" cy="113303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0194925">
                  <a:extLst>
                    <a:ext uri="{9D8B030D-6E8A-4147-A177-3AD203B41FA5}">
                      <a16:colId xmlns:a16="http://schemas.microsoft.com/office/drawing/2014/main" val="2919881476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have a clear understanding of algorithms as sequences of instructions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convert simple algorithms to programs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predict what a simple program will do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spot and fix debugs in my programs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describe what happens in computer games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use logical reasoning to make predictions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test my predictions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3972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011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FCB0E48-47A6-451D-95AD-6924CAAAD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65864"/>
              </p:ext>
            </p:extLst>
          </p:nvPr>
        </p:nvGraphicFramePr>
        <p:xfrm>
          <a:off x="353198" y="403743"/>
          <a:ext cx="11485603" cy="1389253"/>
        </p:xfrm>
        <a:graphic>
          <a:graphicData uri="http://schemas.openxmlformats.org/drawingml/2006/table">
            <a:tbl>
              <a:tblPr firstRow="1" firstCol="1" bandRow="1" bandCol="1">
                <a:tableStyleId>{8A107856-5554-42FB-B03E-39F5DBC370BA}</a:tableStyleId>
              </a:tblPr>
              <a:tblGrid>
                <a:gridCol w="1596499">
                  <a:extLst>
                    <a:ext uri="{9D8B030D-6E8A-4147-A177-3AD203B41FA5}">
                      <a16:colId xmlns:a16="http://schemas.microsoft.com/office/drawing/2014/main" val="171520663"/>
                    </a:ext>
                  </a:extLst>
                </a:gridCol>
                <a:gridCol w="4245079">
                  <a:extLst>
                    <a:ext uri="{9D8B030D-6E8A-4147-A177-3AD203B41FA5}">
                      <a16:colId xmlns:a16="http://schemas.microsoft.com/office/drawing/2014/main" val="913555636"/>
                    </a:ext>
                  </a:extLst>
                </a:gridCol>
                <a:gridCol w="3016119">
                  <a:extLst>
                    <a:ext uri="{9D8B030D-6E8A-4147-A177-3AD203B41FA5}">
                      <a16:colId xmlns:a16="http://schemas.microsoft.com/office/drawing/2014/main" val="574785749"/>
                    </a:ext>
                  </a:extLst>
                </a:gridCol>
                <a:gridCol w="2627906">
                  <a:extLst>
                    <a:ext uri="{9D8B030D-6E8A-4147-A177-3AD203B41FA5}">
                      <a16:colId xmlns:a16="http://schemas.microsoft.com/office/drawing/2014/main" val="36685527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Year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Autumn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Spring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Summer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2504141"/>
                  </a:ext>
                </a:extLst>
              </a:tr>
              <a:tr h="1079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Collecting and Analysing Data.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Understand the opportunities computer networks offer for communication.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Videoing Performances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Use software on a range of digital devices.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Communicating safely on the internet– understand how computer networks can provide multiple services.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Exploring computer networks, including the internet - Use the internet safely and appropriately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Programming an animation.- Design and write programs to achieve specific goals including solving problems. Use logical reasoning. 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Finding and correcting problems - Debug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53747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38EA3A-DBE8-4316-B2D9-E1A634516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028007"/>
              </p:ext>
            </p:extLst>
          </p:nvPr>
        </p:nvGraphicFramePr>
        <p:xfrm>
          <a:off x="353198" y="3238792"/>
          <a:ext cx="10194925" cy="969963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0194925">
                  <a:extLst>
                    <a:ext uri="{9D8B030D-6E8A-4147-A177-3AD203B41FA5}">
                      <a16:colId xmlns:a16="http://schemas.microsoft.com/office/drawing/2014/main" val="3158228766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create an algorithm for an animated scene in the form of a storyboard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write a program in Scratch to create the animation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correct mistakes in animation programs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develop a number of strategies for finding errors in programs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have an increasing knowledge of Scratch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recognise a number of common types of bugs in software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26069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B7D1BB-F21C-43E7-AF88-E9AA6F965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94240"/>
              </p:ext>
            </p:extLst>
          </p:nvPr>
        </p:nvGraphicFramePr>
        <p:xfrm>
          <a:off x="353198" y="5852767"/>
          <a:ext cx="11536363" cy="70078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1536363">
                  <a:extLst>
                    <a:ext uri="{9D8B030D-6E8A-4147-A177-3AD203B41FA5}">
                      <a16:colId xmlns:a16="http://schemas.microsoft.com/office/drawing/2014/main" val="6671225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Animation, Software. Code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effectLst/>
                        </a:rPr>
                        <a:t> </a:t>
                      </a:r>
                      <a:r>
                        <a:rPr kumimoji="0" lang="en-GB" altLang="en-US" sz="10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Plus vocabulary learnt in prior years.</a:t>
                      </a:r>
                      <a:r>
                        <a:rPr kumimoji="0" lang="en-GB" alt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lang="en-GB" sz="1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1997041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511BDFD-0D1B-468E-8F81-E9A398BB471F}"/>
              </a:ext>
            </a:extLst>
          </p:cNvPr>
          <p:cNvSpPr txBox="1"/>
          <p:nvPr/>
        </p:nvSpPr>
        <p:spPr>
          <a:xfrm>
            <a:off x="353198" y="2782669"/>
            <a:ext cx="1103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Skills: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27EB9B-44E5-4417-A22E-E1F8D9B6740A}"/>
              </a:ext>
            </a:extLst>
          </p:cNvPr>
          <p:cNvSpPr txBox="1"/>
          <p:nvPr/>
        </p:nvSpPr>
        <p:spPr>
          <a:xfrm>
            <a:off x="353198" y="5183061"/>
            <a:ext cx="26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Vocabulary:</a:t>
            </a:r>
          </a:p>
        </p:txBody>
      </p:sp>
    </p:spTree>
    <p:extLst>
      <p:ext uri="{BB962C8B-B14F-4D97-AF65-F5344CB8AC3E}">
        <p14:creationId xmlns:p14="http://schemas.microsoft.com/office/powerpoint/2010/main" val="89067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7C598D7-FC23-4E5E-A23B-B302FAE5F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45983"/>
              </p:ext>
            </p:extLst>
          </p:nvPr>
        </p:nvGraphicFramePr>
        <p:xfrm>
          <a:off x="353198" y="320227"/>
          <a:ext cx="11485603" cy="1371854"/>
        </p:xfrm>
        <a:graphic>
          <a:graphicData uri="http://schemas.openxmlformats.org/drawingml/2006/table">
            <a:tbl>
              <a:tblPr firstRow="1" firstCol="1" bandRow="1" bandCol="1">
                <a:tableStyleId>{D7AC3CCA-C797-4891-BE02-D94E43425B78}</a:tableStyleId>
              </a:tblPr>
              <a:tblGrid>
                <a:gridCol w="1596499">
                  <a:extLst>
                    <a:ext uri="{9D8B030D-6E8A-4147-A177-3AD203B41FA5}">
                      <a16:colId xmlns:a16="http://schemas.microsoft.com/office/drawing/2014/main" val="2989171967"/>
                    </a:ext>
                  </a:extLst>
                </a:gridCol>
                <a:gridCol w="4245079">
                  <a:extLst>
                    <a:ext uri="{9D8B030D-6E8A-4147-A177-3AD203B41FA5}">
                      <a16:colId xmlns:a16="http://schemas.microsoft.com/office/drawing/2014/main" val="2124255410"/>
                    </a:ext>
                  </a:extLst>
                </a:gridCol>
                <a:gridCol w="3016119">
                  <a:extLst>
                    <a:ext uri="{9D8B030D-6E8A-4147-A177-3AD203B41FA5}">
                      <a16:colId xmlns:a16="http://schemas.microsoft.com/office/drawing/2014/main" val="1348978349"/>
                    </a:ext>
                  </a:extLst>
                </a:gridCol>
                <a:gridCol w="2627906">
                  <a:extLst>
                    <a:ext uri="{9D8B030D-6E8A-4147-A177-3AD203B41FA5}">
                      <a16:colId xmlns:a16="http://schemas.microsoft.com/office/drawing/2014/main" val="34642867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Year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Autumn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Spring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Summer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418222"/>
                  </a:ext>
                </a:extLst>
              </a:tr>
              <a:tr h="1115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none" dirty="0">
                          <a:effectLst/>
                        </a:rPr>
                        <a:t>D</a:t>
                      </a:r>
                      <a:r>
                        <a:rPr lang="en-GB" sz="1000" u="none" dirty="0">
                          <a:effectLst/>
                        </a:rPr>
                        <a:t>eveloping software – creating a simple educational game - Design and write programs to achieve specific goals, including solving problems. Use sequences. </a:t>
                      </a:r>
                      <a:endParaRPr lang="en-GB" sz="1200" u="none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Design an interactive toy – design programmes that control simulated systems.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Produce digital music – understand the opportunities for collaboration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Editing and writing Html. – understand computer networks including the internet.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Producing a wiki-use search technologies effectively.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Presenting the weather – collecting and analysing data and presenting information.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31437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DCB2109-5B92-4449-A08F-BB4152853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285501"/>
              </p:ext>
            </p:extLst>
          </p:nvPr>
        </p:nvGraphicFramePr>
        <p:xfrm>
          <a:off x="353198" y="3429000"/>
          <a:ext cx="10194925" cy="162223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194925">
                  <a:extLst>
                    <a:ext uri="{9D8B030D-6E8A-4147-A177-3AD203B41FA5}">
                      <a16:colId xmlns:a16="http://schemas.microsoft.com/office/drawing/2014/main" val="3606525977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develop an educational game using selection and repetition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understand and can use variables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am beginning to debug computer programs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design and make an on-screen prototype of a computer-controlled toy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understand different forms of input and output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design, write and debug the control and monitoring program for my toy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use HTML tags for elementary mark up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use hyperlinks to connect ideas and sources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code up a simple web page with useful content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146280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2A62A67-1FE4-4906-95BC-6C29F6FF3EA9}"/>
              </a:ext>
            </a:extLst>
          </p:cNvPr>
          <p:cNvSpPr txBox="1"/>
          <p:nvPr/>
        </p:nvSpPr>
        <p:spPr>
          <a:xfrm>
            <a:off x="353198" y="2782669"/>
            <a:ext cx="1103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Skills: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5FDDA3-4532-44F9-BD41-0B8CD7E0A58A}"/>
              </a:ext>
            </a:extLst>
          </p:cNvPr>
          <p:cNvSpPr txBox="1"/>
          <p:nvPr/>
        </p:nvSpPr>
        <p:spPr>
          <a:xfrm>
            <a:off x="353198" y="5183061"/>
            <a:ext cx="26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648AC87-3252-4499-AF73-D59FC7BC4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64177"/>
              </p:ext>
            </p:extLst>
          </p:nvPr>
        </p:nvGraphicFramePr>
        <p:xfrm>
          <a:off x="353198" y="5861156"/>
          <a:ext cx="5955323" cy="70078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955323">
                  <a:extLst>
                    <a:ext uri="{9D8B030D-6E8A-4147-A177-3AD203B41FA5}">
                      <a16:colId xmlns:a16="http://schemas.microsoft.com/office/drawing/2014/main" val="26215985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HTML, HTTP, Hyperlink, URL, tag, input, output, simulation, interactive, prototype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effectLst/>
                        </a:rPr>
                        <a:t> </a:t>
                      </a:r>
                      <a:r>
                        <a:rPr kumimoji="0" lang="en-GB" altLang="en-US" sz="10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Plus vocabulary learnt in prior years.</a:t>
                      </a:r>
                      <a:r>
                        <a:rPr kumimoji="0" lang="en-GB" altLang="en-US" sz="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lang="en-GB" sz="10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188435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98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897F87F-D807-494D-978F-642D2266A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433701"/>
              </p:ext>
            </p:extLst>
          </p:nvPr>
        </p:nvGraphicFramePr>
        <p:xfrm>
          <a:off x="353198" y="425256"/>
          <a:ext cx="11485603" cy="1312799"/>
        </p:xfrm>
        <a:graphic>
          <a:graphicData uri="http://schemas.openxmlformats.org/drawingml/2006/table">
            <a:tbl>
              <a:tblPr firstRow="1" firstCol="1" bandRow="1" bandCol="1">
                <a:tableStyleId>{0505E3EF-67EA-436B-97B2-0124C06EBD24}</a:tableStyleId>
              </a:tblPr>
              <a:tblGrid>
                <a:gridCol w="1596499">
                  <a:extLst>
                    <a:ext uri="{9D8B030D-6E8A-4147-A177-3AD203B41FA5}">
                      <a16:colId xmlns:a16="http://schemas.microsoft.com/office/drawing/2014/main" val="3455249256"/>
                    </a:ext>
                  </a:extLst>
                </a:gridCol>
                <a:gridCol w="4245079">
                  <a:extLst>
                    <a:ext uri="{9D8B030D-6E8A-4147-A177-3AD203B41FA5}">
                      <a16:colId xmlns:a16="http://schemas.microsoft.com/office/drawing/2014/main" val="1656800350"/>
                    </a:ext>
                  </a:extLst>
                </a:gridCol>
                <a:gridCol w="3016119">
                  <a:extLst>
                    <a:ext uri="{9D8B030D-6E8A-4147-A177-3AD203B41FA5}">
                      <a16:colId xmlns:a16="http://schemas.microsoft.com/office/drawing/2014/main" val="1954884090"/>
                    </a:ext>
                  </a:extLst>
                </a:gridCol>
                <a:gridCol w="2627906">
                  <a:extLst>
                    <a:ext uri="{9D8B030D-6E8A-4147-A177-3AD203B41FA5}">
                      <a16:colId xmlns:a16="http://schemas.microsoft.com/office/drawing/2014/main" val="26743623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Year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Autumn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Spring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Summer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1723457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Creating games.- Use sequences, repetition, inputs, variables and outputs in programs.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Write and debug programmes to solve problems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Blogging – use technology safely and responsibly. Be discerning in evaluating digital content.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Digital Art – Design and create programmes using sequences and repetition.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Building websites. - design and create content.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Digital Music - understand the opportunities for collaboration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776234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F15F828-D6DE-4728-A10C-721456BB6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993618"/>
              </p:ext>
            </p:extLst>
          </p:nvPr>
        </p:nvGraphicFramePr>
        <p:xfrm>
          <a:off x="353198" y="5861156"/>
          <a:ext cx="5955323" cy="41510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5955323">
                  <a:extLst>
                    <a:ext uri="{9D8B030D-6E8A-4147-A177-3AD203B41FA5}">
                      <a16:colId xmlns:a16="http://schemas.microsoft.com/office/drawing/2014/main" val="26215985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Binary Code, Cipher, Decrypt, Encrypt, Morse Code, Semaphore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200" dirty="0">
                          <a:effectLst/>
                        </a:rPr>
                        <a:t>Plus vocabulary learnt in prior years.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18843578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46EA9B7-D972-468C-AB9B-415D7764515E}"/>
              </a:ext>
            </a:extLst>
          </p:cNvPr>
          <p:cNvSpPr txBox="1"/>
          <p:nvPr/>
        </p:nvSpPr>
        <p:spPr>
          <a:xfrm>
            <a:off x="353198" y="2782669"/>
            <a:ext cx="1103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Skills: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DE5125-DEC5-4C01-A536-6F7B654E79DF}"/>
              </a:ext>
            </a:extLst>
          </p:cNvPr>
          <p:cNvSpPr txBox="1"/>
          <p:nvPr/>
        </p:nvSpPr>
        <p:spPr>
          <a:xfrm>
            <a:off x="353198" y="5183061"/>
            <a:ext cx="26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25ADFD2-9862-4934-811D-268E4BB45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7670"/>
              </p:ext>
            </p:extLst>
          </p:nvPr>
        </p:nvGraphicFramePr>
        <p:xfrm>
          <a:off x="353198" y="3261666"/>
          <a:ext cx="11536363" cy="151111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1536363">
                  <a:extLst>
                    <a:ext uri="{9D8B030D-6E8A-4147-A177-3AD203B41FA5}">
                      <a16:colId xmlns:a16="http://schemas.microsoft.com/office/drawing/2014/main" val="373634947"/>
                    </a:ext>
                  </a:extLst>
                </a:gridCol>
              </a:tblGrid>
              <a:tr h="14156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-I can create original artwork and sound for a game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-I can design and create a computer program for a computer game, which uses sequence, selection, repetition and variables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-I can detect and correct errors in my computer game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</a:rPr>
                        <a:t>-I can use iterative development techniques (making and testing a series of small changes) to improve my game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-I am familiar with semaphore and </a:t>
                      </a:r>
                      <a:r>
                        <a:rPr kumimoji="0" lang="en-GB" alt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morse</a:t>
                      </a:r>
                      <a:r>
                        <a:rPr kumimoji="0" lang="en-GB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code</a:t>
                      </a:r>
                      <a:r>
                        <a:rPr kumimoji="0" lang="en-GB" alt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GB" alt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894783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95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66904E-4532-4041-AEFB-9E809D563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76604"/>
              </p:ext>
            </p:extLst>
          </p:nvPr>
        </p:nvGraphicFramePr>
        <p:xfrm>
          <a:off x="353198" y="359504"/>
          <a:ext cx="11485603" cy="1679194"/>
        </p:xfrm>
        <a:graphic>
          <a:graphicData uri="http://schemas.openxmlformats.org/drawingml/2006/table">
            <a:tbl>
              <a:tblPr firstRow="1" firstCol="1" bandRow="1" bandCol="1">
                <a:tableStyleId>{22838BEF-8BB2-4498-84A7-C5851F593DF1}</a:tableStyleId>
              </a:tblPr>
              <a:tblGrid>
                <a:gridCol w="1596499">
                  <a:extLst>
                    <a:ext uri="{9D8B030D-6E8A-4147-A177-3AD203B41FA5}">
                      <a16:colId xmlns:a16="http://schemas.microsoft.com/office/drawing/2014/main" val="408540244"/>
                    </a:ext>
                  </a:extLst>
                </a:gridCol>
                <a:gridCol w="4245079">
                  <a:extLst>
                    <a:ext uri="{9D8B030D-6E8A-4147-A177-3AD203B41FA5}">
                      <a16:colId xmlns:a16="http://schemas.microsoft.com/office/drawing/2014/main" val="1174367416"/>
                    </a:ext>
                  </a:extLst>
                </a:gridCol>
                <a:gridCol w="3016119">
                  <a:extLst>
                    <a:ext uri="{9D8B030D-6E8A-4147-A177-3AD203B41FA5}">
                      <a16:colId xmlns:a16="http://schemas.microsoft.com/office/drawing/2014/main" val="1124623618"/>
                    </a:ext>
                  </a:extLst>
                </a:gridCol>
                <a:gridCol w="2627906">
                  <a:extLst>
                    <a:ext uri="{9D8B030D-6E8A-4147-A177-3AD203B41FA5}">
                      <a16:colId xmlns:a16="http://schemas.microsoft.com/office/drawing/2014/main" val="3408289418"/>
                    </a:ext>
                  </a:extLst>
                </a:gridCol>
              </a:tblGrid>
              <a:tr h="110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Year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Autumn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Spring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Summer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4670749"/>
                  </a:ext>
                </a:extLst>
              </a:tr>
              <a:tr h="11709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Create an App. – Analysing and evaluation data and information. Design and create systems.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Developing project management skills – Solve problems by decomposing them into smaller parts. Use technology safely, respectfully and responsibly.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Researching the app market. – collect, analyse and evaluate data and information. 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Designing an interface for an app. – select and use and combine software to create systems. Use logical reasoning.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Develop a simple mobile phone app. – use logical reasoning to detect errors in algorithms.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Create a video and web copy for a mobile phone app. – create content to present information.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3731249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Use the internet responsibly to search large databases and to interpret information.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67085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6CC2629-CD27-41D5-843B-2DFC00513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936297"/>
              </p:ext>
            </p:extLst>
          </p:nvPr>
        </p:nvGraphicFramePr>
        <p:xfrm>
          <a:off x="353198" y="5791172"/>
          <a:ext cx="10194925" cy="480822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0194925">
                  <a:extLst>
                    <a:ext uri="{9D8B030D-6E8A-4147-A177-3AD203B41FA5}">
                      <a16:colId xmlns:a16="http://schemas.microsoft.com/office/drawing/2014/main" val="2463497664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</a:rPr>
                        <a:t>Python, Variable, Procedure, Syntax, Flowchart, Pseudocode, Linear Search, Random Search, Binary Search, Quicksort, Selection Sort</a:t>
                      </a:r>
                      <a:endParaRPr lang="en-GB" sz="1100" b="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</a:rPr>
                        <a:t> </a:t>
                      </a:r>
                      <a:endParaRPr lang="en-GB" sz="1100" b="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</a:rPr>
                        <a:t>Plus vocabulary learnt in prior years.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15534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B4325A3-C6C8-44DF-94AE-BBD3FD9F9194}"/>
              </a:ext>
            </a:extLst>
          </p:cNvPr>
          <p:cNvSpPr txBox="1"/>
          <p:nvPr/>
        </p:nvSpPr>
        <p:spPr>
          <a:xfrm>
            <a:off x="353198" y="2782669"/>
            <a:ext cx="1103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Skills: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1ADA5B-6199-495B-90FD-9EEE3D61F5EC}"/>
              </a:ext>
            </a:extLst>
          </p:cNvPr>
          <p:cNvSpPr txBox="1"/>
          <p:nvPr/>
        </p:nvSpPr>
        <p:spPr>
          <a:xfrm>
            <a:off x="353198" y="5183061"/>
            <a:ext cx="26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D89D4A3-2A68-484C-99E8-C978D5E42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1717"/>
              </p:ext>
            </p:extLst>
          </p:nvPr>
        </p:nvGraphicFramePr>
        <p:xfrm>
          <a:off x="353198" y="3429000"/>
          <a:ext cx="10194925" cy="1296099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0194925">
                  <a:extLst>
                    <a:ext uri="{9D8B030D-6E8A-4147-A177-3AD203B41FA5}">
                      <a16:colId xmlns:a16="http://schemas.microsoft.com/office/drawing/2014/main" val="3842331330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learn some of the syntax of a text-based programming language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use commands to display text on screen, accept typed user input, store and retrieve data using variables and select from a list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plan a text-based adventure with multiple ‘rooms’ and user interaction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can thoroughly debug the program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am developing the ability to reason logically about algorithms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understand how key algorithms can be expressed as programs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understand that some algorithms are more efficient than others for the same problem</a:t>
                      </a:r>
                      <a:endParaRPr lang="en-GB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-I understand common algorithms for sorting and searching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1828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55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0A5874-C2A8-46F1-B8E9-70AA3EDF7D30}"/>
              </a:ext>
            </a:extLst>
          </p:cNvPr>
          <p:cNvSpPr/>
          <p:nvPr/>
        </p:nvSpPr>
        <p:spPr>
          <a:xfrm>
            <a:off x="780175" y="957442"/>
            <a:ext cx="115096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000" dirty="0">
                <a:solidFill>
                  <a:srgbClr val="4D4D4D"/>
                </a:solidFill>
                <a:latin typeface="inherit"/>
              </a:rPr>
              <a:t>Code a Dance Party to share with friends - </a:t>
            </a:r>
            <a:r>
              <a:rPr lang="en-GB" b="1" dirty="0">
                <a:solidFill>
                  <a:srgbClr val="4D4D4D"/>
                </a:solidFill>
                <a:latin typeface="inherit"/>
                <a:hlinkClick r:id="rId2"/>
              </a:rPr>
              <a:t>https://studio.code.org/s/dance-2019/stage/1/puzzle/1</a:t>
            </a:r>
            <a:r>
              <a:rPr lang="en-GB" dirty="0">
                <a:solidFill>
                  <a:srgbClr val="4D4D4D"/>
                </a:solidFill>
                <a:latin typeface="Lato"/>
              </a:rPr>
              <a:t> </a:t>
            </a:r>
          </a:p>
          <a:p>
            <a:pPr algn="ctr" fontAlgn="base"/>
            <a:r>
              <a:rPr lang="en-GB" dirty="0">
                <a:solidFill>
                  <a:srgbClr val="4D4D4D"/>
                </a:solidFill>
                <a:latin typeface="Lato"/>
              </a:rPr>
              <a:t>Have fun coding with Minecraft -  </a:t>
            </a:r>
            <a:r>
              <a:rPr lang="en-GB" b="1" dirty="0">
                <a:solidFill>
                  <a:srgbClr val="4D4D4D"/>
                </a:solidFill>
                <a:latin typeface="inherit"/>
                <a:hlinkClick r:id="rId3"/>
              </a:rPr>
              <a:t>https://studio.code.org/s/mc/stage/1/puzzle/1</a:t>
            </a:r>
            <a:r>
              <a:rPr lang="en-GB" dirty="0">
                <a:solidFill>
                  <a:srgbClr val="4D4D4D"/>
                </a:solidFill>
                <a:latin typeface="Lato"/>
              </a:rPr>
              <a:t> </a:t>
            </a:r>
          </a:p>
          <a:p>
            <a:pPr algn="ctr" fontAlgn="base"/>
            <a:r>
              <a:rPr lang="en-GB" dirty="0">
                <a:solidFill>
                  <a:srgbClr val="4D4D4D"/>
                </a:solidFill>
                <a:latin typeface="Lato"/>
              </a:rPr>
              <a:t>Code with Anna and Elsa from Frozen - </a:t>
            </a:r>
            <a:r>
              <a:rPr lang="en-GB" b="1" dirty="0">
                <a:solidFill>
                  <a:srgbClr val="4D4D4D"/>
                </a:solidFill>
                <a:latin typeface="inherit"/>
                <a:hlinkClick r:id="rId4"/>
              </a:rPr>
              <a:t>https://studio.code.org/s/frozen/stage/1/puzzle/1</a:t>
            </a:r>
            <a:r>
              <a:rPr lang="en-GB" dirty="0">
                <a:solidFill>
                  <a:srgbClr val="4D4D4D"/>
                </a:solidFill>
                <a:latin typeface="Lato"/>
              </a:rPr>
              <a:t> </a:t>
            </a:r>
          </a:p>
          <a:p>
            <a:pPr algn="ctr" fontAlgn="base"/>
            <a:r>
              <a:rPr lang="en-GB" dirty="0">
                <a:solidFill>
                  <a:srgbClr val="4D4D4D"/>
                </a:solidFill>
                <a:latin typeface="Lato"/>
              </a:rPr>
              <a:t>Learn to program droids and create your own Star Wars game - </a:t>
            </a:r>
            <a:r>
              <a:rPr lang="en-GB" b="1" dirty="0">
                <a:solidFill>
                  <a:srgbClr val="4D4D4D"/>
                </a:solidFill>
                <a:latin typeface="inherit"/>
                <a:hlinkClick r:id="rId5"/>
              </a:rPr>
              <a:t>https://code.org/starwars</a:t>
            </a:r>
            <a:r>
              <a:rPr lang="en-GB" dirty="0">
                <a:solidFill>
                  <a:srgbClr val="4D4D4D"/>
                </a:solidFill>
                <a:latin typeface="Lato"/>
              </a:rPr>
              <a:t> </a:t>
            </a:r>
          </a:p>
          <a:p>
            <a:pPr algn="ctr" fontAlgn="base"/>
            <a:r>
              <a:rPr lang="en-GB" dirty="0">
                <a:solidFill>
                  <a:srgbClr val="4D4D4D"/>
                </a:solidFill>
                <a:latin typeface="Lato"/>
              </a:rPr>
              <a:t>Make a basketball game or mix and match across sports - </a:t>
            </a:r>
            <a:r>
              <a:rPr lang="en-GB" b="1" dirty="0">
                <a:solidFill>
                  <a:srgbClr val="4D4D4D"/>
                </a:solidFill>
                <a:latin typeface="inherit"/>
                <a:hlinkClick r:id="rId6"/>
              </a:rPr>
              <a:t>https://code.org/athletes</a:t>
            </a:r>
            <a:r>
              <a:rPr lang="en-GB" dirty="0">
                <a:solidFill>
                  <a:srgbClr val="4D4D4D"/>
                </a:solidFill>
                <a:latin typeface="Lato"/>
              </a:rPr>
              <a:t> </a:t>
            </a:r>
          </a:p>
          <a:p>
            <a:pPr algn="ctr" fontAlgn="base"/>
            <a:r>
              <a:rPr lang="en-GB" dirty="0">
                <a:solidFill>
                  <a:srgbClr val="4D4D4D"/>
                </a:solidFill>
                <a:latin typeface="Lato"/>
              </a:rPr>
              <a:t>Create your own 'Flappy Bird' game - </a:t>
            </a:r>
            <a:r>
              <a:rPr lang="en-GB" b="1" dirty="0">
                <a:solidFill>
                  <a:srgbClr val="4D4D4D"/>
                </a:solidFill>
                <a:latin typeface="inherit"/>
                <a:hlinkClick r:id="rId7"/>
              </a:rPr>
              <a:t>https://studio.code.org/flappy/1</a:t>
            </a:r>
            <a:r>
              <a:rPr lang="en-GB" dirty="0">
                <a:solidFill>
                  <a:srgbClr val="4D4D4D"/>
                </a:solidFill>
                <a:latin typeface="Lato"/>
              </a:rPr>
              <a:t> </a:t>
            </a:r>
          </a:p>
          <a:p>
            <a:pPr algn="ctr" fontAlgn="base"/>
            <a:endParaRPr lang="en-GB" b="0" i="0" dirty="0">
              <a:solidFill>
                <a:srgbClr val="4D4D4D"/>
              </a:solidFill>
              <a:effectLst/>
              <a:latin typeface="Lato"/>
            </a:endParaRPr>
          </a:p>
          <a:p>
            <a:pPr algn="ctr" fontAlgn="base"/>
            <a:endParaRPr lang="en-GB" dirty="0">
              <a:solidFill>
                <a:srgbClr val="4D4D4D"/>
              </a:solidFill>
              <a:latin typeface="Lat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000404-6591-4477-A973-7F0AFA138D83}"/>
              </a:ext>
            </a:extLst>
          </p:cNvPr>
          <p:cNvSpPr txBox="1"/>
          <p:nvPr/>
        </p:nvSpPr>
        <p:spPr>
          <a:xfrm>
            <a:off x="5110794" y="469783"/>
            <a:ext cx="197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Links for coding:</a:t>
            </a:r>
          </a:p>
        </p:txBody>
      </p:sp>
    </p:spTree>
    <p:extLst>
      <p:ext uri="{BB962C8B-B14F-4D97-AF65-F5344CB8AC3E}">
        <p14:creationId xmlns:p14="http://schemas.microsoft.com/office/powerpoint/2010/main" val="104495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plate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FFFFCC"/>
      </a:accent1>
      <a:accent2>
        <a:srgbClr val="CCFFCC"/>
      </a:accent2>
      <a:accent3>
        <a:srgbClr val="CCECFF"/>
      </a:accent3>
      <a:accent4>
        <a:srgbClr val="FFDBB7"/>
      </a:accent4>
      <a:accent5>
        <a:srgbClr val="CCCCFF"/>
      </a:accent5>
      <a:accent6>
        <a:srgbClr val="E6E7E5"/>
      </a:accent6>
      <a:hlink>
        <a:srgbClr val="023160"/>
      </a:hlink>
      <a:folHlink>
        <a:srgbClr val="02316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Template" id="{0C436E31-3B6D-458B-880F-B9508A4E8D2F}" vid="{6E0F1D72-D947-42BC-A17C-C34DB52FD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6E143519B884C85C9966678F39B15" ma:contentTypeVersion="8" ma:contentTypeDescription="Create a new document." ma:contentTypeScope="" ma:versionID="66edf3cc50b1ed755940489e7e4e13f8">
  <xsd:schema xmlns:xsd="http://www.w3.org/2001/XMLSchema" xmlns:xs="http://www.w3.org/2001/XMLSchema" xmlns:p="http://schemas.microsoft.com/office/2006/metadata/properties" xmlns:ns3="5ab16166-38e5-4cd1-8bcb-4b9e2c469ff5" xmlns:ns4="49fed03b-671c-4b49-8b4f-277172b7f7b7" targetNamespace="http://schemas.microsoft.com/office/2006/metadata/properties" ma:root="true" ma:fieldsID="dfc7a03bb4a0822de3795a9710f71a14" ns3:_="" ns4:_="">
    <xsd:import namespace="5ab16166-38e5-4cd1-8bcb-4b9e2c469ff5"/>
    <xsd:import namespace="49fed03b-671c-4b49-8b4f-277172b7f7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b16166-38e5-4cd1-8bcb-4b9e2c469f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fed03b-671c-4b49-8b4f-277172b7f7b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F80A16-7BA4-4678-B0DE-EB1376B0DE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41ABC0-198A-4314-A6BA-628B97AC4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b16166-38e5-4cd1-8bcb-4b9e2c469ff5"/>
    <ds:schemaRef ds:uri="49fed03b-671c-4b49-8b4f-277172b7f7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5445C6-F3CE-41F9-8673-DFD8BD3492B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5ab16166-38e5-4cd1-8bcb-4b9e2c469ff5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9fed03b-671c-4b49-8b4f-277172b7f7b7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 Template</Template>
  <TotalTime>15967</TotalTime>
  <Words>1776</Words>
  <Application>Microsoft Office PowerPoint</Application>
  <PresentationFormat>Widescreen</PresentationFormat>
  <Paragraphs>230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inherit</vt:lpstr>
      <vt:lpstr>Lato</vt:lpstr>
      <vt:lpstr>NTPreCursivefk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Josie Luff</dc:creator>
  <cp:lastModifiedBy>Alastair Haywood</cp:lastModifiedBy>
  <cp:revision>97</cp:revision>
  <dcterms:created xsi:type="dcterms:W3CDTF">2019-09-21T06:16:16Z</dcterms:created>
  <dcterms:modified xsi:type="dcterms:W3CDTF">2022-10-31T17:14:09Z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0x010100D766E143519B884C85C9966678F39B15</vt:lpwstr>
  </property>
</Properties>
</file>