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handoutMasterIdLst>
    <p:handoutMasterId r:id="rId12"/>
  </p:handout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</p:sldIdLst>
  <p:sldSz cx="12192000" cy="6858000"/>
  <p:notesSz cx="9926638" cy="67976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4"/>
    <p:restoredTop sz="94694"/>
  </p:normalViewPr>
  <p:slideViewPr>
    <p:cSldViewPr snapToGrid="0" snapToObjects="1">
      <p:cViewPr varScale="1">
        <p:scale>
          <a:sx n="83" d="100"/>
          <a:sy n="83" d="100"/>
        </p:scale>
        <p:origin x="658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22799" y="0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352481-A56E-4EDD-A776-D0A4F89E51D7}" type="datetimeFigureOut">
              <a:rPr lang="en-GB" smtClean="0"/>
              <a:t>11/09/2018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6456612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22799" y="6456612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0DD271-91B4-48F7-8A1C-A3A73C7F99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23220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6BD33-19F9-9C49-AF84-E06EFC8C9153}" type="datetimeFigureOut">
              <a:rPr lang="en-US" smtClean="0"/>
              <a:t>9/11/2018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E19FF-3616-3E43-B31D-40DCE7543B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4240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6BD33-19F9-9C49-AF84-E06EFC8C9153}" type="datetimeFigureOut">
              <a:rPr lang="en-US" smtClean="0"/>
              <a:t>9/11/2018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E19FF-3616-3E43-B31D-40DCE7543B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456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6BD33-19F9-9C49-AF84-E06EFC8C9153}" type="datetimeFigureOut">
              <a:rPr lang="en-US" smtClean="0"/>
              <a:t>9/11/2018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E19FF-3616-3E43-B31D-40DCE7543B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6303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6BD33-19F9-9C49-AF84-E06EFC8C9153}" type="datetimeFigureOut">
              <a:rPr lang="en-US" smtClean="0"/>
              <a:t>9/11/2018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E19FF-3616-3E43-B31D-40DCE7543B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2906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6BD33-19F9-9C49-AF84-E06EFC8C9153}" type="datetimeFigureOut">
              <a:rPr lang="en-US" smtClean="0"/>
              <a:t>9/11/2018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E19FF-3616-3E43-B31D-40DCE7543B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8352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6BD33-19F9-9C49-AF84-E06EFC8C9153}" type="datetimeFigureOut">
              <a:rPr lang="en-US" smtClean="0"/>
              <a:t>9/11/2018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E19FF-3616-3E43-B31D-40DCE7543B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319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6BD33-19F9-9C49-AF84-E06EFC8C9153}" type="datetimeFigureOut">
              <a:rPr lang="en-US" smtClean="0"/>
              <a:t>9/11/2018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E19FF-3616-3E43-B31D-40DCE7543B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0385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6BD33-19F9-9C49-AF84-E06EFC8C9153}" type="datetimeFigureOut">
              <a:rPr lang="en-US" smtClean="0"/>
              <a:t>9/11/2018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E19FF-3616-3E43-B31D-40DCE7543B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1080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6BD33-19F9-9C49-AF84-E06EFC8C9153}" type="datetimeFigureOut">
              <a:rPr lang="en-US" smtClean="0"/>
              <a:t>9/11/2018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E19FF-3616-3E43-B31D-40DCE7543B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1630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6BD33-19F9-9C49-AF84-E06EFC8C9153}" type="datetimeFigureOut">
              <a:rPr lang="en-US" smtClean="0"/>
              <a:t>9/11/2018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E19FF-3616-3E43-B31D-40DCE7543B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1070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6BD33-19F9-9C49-AF84-E06EFC8C9153}" type="datetimeFigureOut">
              <a:rPr lang="en-US" smtClean="0"/>
              <a:t>9/11/2018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E19FF-3616-3E43-B31D-40DCE7543B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4685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6BD33-19F9-9C49-AF84-E06EFC8C9153}" type="datetimeFigureOut">
              <a:rPr lang="en-US" smtClean="0"/>
              <a:t>9/11/2018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DE19FF-3616-3E43-B31D-40DCE7543B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350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tiff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ocument 3"/>
          <p:cNvSpPr/>
          <p:nvPr/>
        </p:nvSpPr>
        <p:spPr>
          <a:xfrm>
            <a:off x="0" y="0"/>
            <a:ext cx="12192000" cy="2233534"/>
          </a:xfrm>
          <a:prstGeom prst="flowChartDocumen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38100">
            <a:solidFill>
              <a:srgbClr val="4171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5" name="Text Box 8"/>
          <p:cNvSpPr txBox="1"/>
          <p:nvPr/>
        </p:nvSpPr>
        <p:spPr>
          <a:xfrm>
            <a:off x="227965" y="259517"/>
            <a:ext cx="8975996" cy="857250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en-GB" sz="6000" b="1" dirty="0">
                <a:solidFill>
                  <a:srgbClr val="225D94"/>
                </a:solidFill>
                <a:effectLst/>
                <a:latin typeface="Trebuchet MS" charset="0"/>
                <a:ea typeface="Microsoft Yi Baiti" charset="0"/>
                <a:cs typeface="Times New Roman" charset="0"/>
              </a:rPr>
              <a:t>Bledlow Ridge School</a:t>
            </a:r>
            <a:endParaRPr lang="en-US" sz="6000" dirty="0">
              <a:effectLst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en-GB" sz="6000" b="1" i="1" dirty="0">
                <a:solidFill>
                  <a:srgbClr val="1B4B77"/>
                </a:solidFill>
                <a:effectLst/>
                <a:ea typeface="Calibri" charset="0"/>
                <a:cs typeface="Times New Roman" charset="0"/>
              </a:rPr>
              <a:t> </a:t>
            </a:r>
            <a:endParaRPr lang="en-US" sz="6000" dirty="0">
              <a:effectLst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en-GB" sz="6000" b="1" dirty="0">
                <a:solidFill>
                  <a:srgbClr val="1B4B77"/>
                </a:solidFill>
                <a:effectLst/>
                <a:ea typeface="Calibri" charset="0"/>
                <a:cs typeface="Times New Roman" charset="0"/>
              </a:rPr>
              <a:t> </a:t>
            </a:r>
            <a:endParaRPr lang="en-US" sz="6000" dirty="0">
              <a:effectLst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en-GB" sz="6000" dirty="0">
                <a:solidFill>
                  <a:srgbClr val="1B4B77"/>
                </a:solidFill>
                <a:effectLst/>
                <a:ea typeface="Calibri" charset="0"/>
                <a:cs typeface="Times New Roman" charset="0"/>
              </a:rPr>
              <a:t> </a:t>
            </a:r>
            <a:endParaRPr lang="en-US" sz="6000" dirty="0">
              <a:effectLst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en-GB" sz="6000" dirty="0">
                <a:solidFill>
                  <a:srgbClr val="1B4B77"/>
                </a:solidFill>
                <a:effectLst/>
                <a:ea typeface="Calibri" charset="0"/>
                <a:cs typeface="Times New Roman" charset="0"/>
              </a:rPr>
              <a:t>		</a:t>
            </a:r>
            <a:endParaRPr lang="en-US" sz="6000" dirty="0">
              <a:effectLst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en-GB" sz="6000" b="1" i="1" dirty="0">
                <a:effectLst/>
                <a:ea typeface="Calibri" charset="0"/>
                <a:cs typeface="Times New Roman" charset="0"/>
              </a:rPr>
              <a:t> </a:t>
            </a:r>
            <a:endParaRPr lang="en-US" sz="6000" dirty="0">
              <a:effectLst/>
              <a:ea typeface="Calibri" charset="0"/>
              <a:cs typeface="Times New Roman" charset="0"/>
            </a:endParaRPr>
          </a:p>
        </p:txBody>
      </p:sp>
      <p:pic>
        <p:nvPicPr>
          <p:cNvPr id="6" name="Picture 5"/>
          <p:cNvPicPr/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275" t="25101" r="23196" b="32890"/>
          <a:stretch/>
        </p:blipFill>
        <p:spPr bwMode="auto">
          <a:xfrm>
            <a:off x="10491213" y="74950"/>
            <a:ext cx="1455947" cy="164815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Text Box 8"/>
          <p:cNvSpPr txBox="1"/>
          <p:nvPr/>
        </p:nvSpPr>
        <p:spPr>
          <a:xfrm>
            <a:off x="2185595" y="2743045"/>
            <a:ext cx="7820811" cy="1064458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GB" sz="6000" b="1" dirty="0" smtClean="0">
                <a:solidFill>
                  <a:srgbClr val="225D94"/>
                </a:solidFill>
                <a:effectLst/>
                <a:ea typeface="Microsoft Yi Baiti" charset="0"/>
                <a:cs typeface="Times New Roman" charset="0"/>
              </a:rPr>
              <a:t>‘Meet the Teacher’</a:t>
            </a:r>
            <a:endParaRPr lang="en-US" sz="6000" dirty="0">
              <a:effectLst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en-GB" sz="6000" b="1" i="1" dirty="0">
                <a:solidFill>
                  <a:srgbClr val="1B4B77"/>
                </a:solidFill>
                <a:effectLst/>
                <a:ea typeface="Calibri" charset="0"/>
                <a:cs typeface="Times New Roman" charset="0"/>
              </a:rPr>
              <a:t> </a:t>
            </a:r>
            <a:endParaRPr lang="en-US" sz="6000" dirty="0">
              <a:effectLst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en-GB" sz="6000" b="1" dirty="0">
                <a:solidFill>
                  <a:srgbClr val="1B4B77"/>
                </a:solidFill>
                <a:effectLst/>
                <a:ea typeface="Calibri" charset="0"/>
                <a:cs typeface="Times New Roman" charset="0"/>
              </a:rPr>
              <a:t> </a:t>
            </a:r>
            <a:endParaRPr lang="en-US" sz="6000" dirty="0">
              <a:effectLst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en-GB" sz="6000" dirty="0">
                <a:solidFill>
                  <a:srgbClr val="1B4B77"/>
                </a:solidFill>
                <a:effectLst/>
                <a:ea typeface="Calibri" charset="0"/>
                <a:cs typeface="Times New Roman" charset="0"/>
              </a:rPr>
              <a:t> </a:t>
            </a:r>
            <a:endParaRPr lang="en-US" sz="6000" dirty="0">
              <a:effectLst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en-GB" sz="6000" dirty="0">
                <a:solidFill>
                  <a:srgbClr val="1B4B77"/>
                </a:solidFill>
                <a:effectLst/>
                <a:ea typeface="Calibri" charset="0"/>
                <a:cs typeface="Times New Roman" charset="0"/>
              </a:rPr>
              <a:t>		</a:t>
            </a:r>
            <a:endParaRPr lang="en-US" sz="6000" dirty="0">
              <a:effectLst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en-GB" sz="6000" b="1" i="1" dirty="0">
                <a:effectLst/>
                <a:ea typeface="Calibri" charset="0"/>
                <a:cs typeface="Times New Roman" charset="0"/>
              </a:rPr>
              <a:t> </a:t>
            </a:r>
            <a:endParaRPr lang="en-US" sz="6000" dirty="0">
              <a:effectLst/>
              <a:ea typeface="Calibri" charset="0"/>
              <a:cs typeface="Times New Roman" charset="0"/>
            </a:endParaRPr>
          </a:p>
        </p:txBody>
      </p:sp>
      <p:sp>
        <p:nvSpPr>
          <p:cNvPr id="8" name="Text Box 8"/>
          <p:cNvSpPr txBox="1"/>
          <p:nvPr/>
        </p:nvSpPr>
        <p:spPr>
          <a:xfrm>
            <a:off x="2185595" y="3525032"/>
            <a:ext cx="7820811" cy="1064458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GB" sz="6000" b="1" dirty="0" smtClean="0">
                <a:solidFill>
                  <a:srgbClr val="225D94"/>
                </a:solidFill>
                <a:effectLst/>
                <a:ea typeface="Microsoft Yi Baiti" charset="0"/>
                <a:cs typeface="Times New Roman" charset="0"/>
              </a:rPr>
              <a:t>Class 2</a:t>
            </a:r>
          </a:p>
          <a:p>
            <a:pPr algn="ctr">
              <a:spcAft>
                <a:spcPts val="0"/>
              </a:spcAft>
            </a:pPr>
            <a:endParaRPr lang="en-US" sz="6000" dirty="0">
              <a:effectLst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en-GB" sz="6000" b="1" i="1" dirty="0">
                <a:solidFill>
                  <a:srgbClr val="1B4B77"/>
                </a:solidFill>
                <a:effectLst/>
                <a:ea typeface="Calibri" charset="0"/>
                <a:cs typeface="Times New Roman" charset="0"/>
              </a:rPr>
              <a:t> </a:t>
            </a:r>
            <a:endParaRPr lang="en-US" sz="6000" dirty="0">
              <a:effectLst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en-GB" sz="6000" b="1" dirty="0">
                <a:solidFill>
                  <a:srgbClr val="1B4B77"/>
                </a:solidFill>
                <a:effectLst/>
                <a:ea typeface="Calibri" charset="0"/>
                <a:cs typeface="Times New Roman" charset="0"/>
              </a:rPr>
              <a:t> </a:t>
            </a:r>
            <a:endParaRPr lang="en-US" sz="6000" dirty="0">
              <a:effectLst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en-GB" sz="6000" dirty="0">
                <a:solidFill>
                  <a:srgbClr val="1B4B77"/>
                </a:solidFill>
                <a:effectLst/>
                <a:ea typeface="Calibri" charset="0"/>
                <a:cs typeface="Times New Roman" charset="0"/>
              </a:rPr>
              <a:t> </a:t>
            </a:r>
            <a:endParaRPr lang="en-US" sz="6000" dirty="0">
              <a:effectLst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en-GB" sz="6000" dirty="0">
                <a:solidFill>
                  <a:srgbClr val="1B4B77"/>
                </a:solidFill>
                <a:effectLst/>
                <a:ea typeface="Calibri" charset="0"/>
                <a:cs typeface="Times New Roman" charset="0"/>
              </a:rPr>
              <a:t>		</a:t>
            </a:r>
            <a:endParaRPr lang="en-US" sz="6000" dirty="0">
              <a:effectLst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en-GB" sz="6000" b="1" i="1" dirty="0">
                <a:effectLst/>
                <a:ea typeface="Calibri" charset="0"/>
                <a:cs typeface="Times New Roman" charset="0"/>
              </a:rPr>
              <a:t> </a:t>
            </a:r>
            <a:endParaRPr lang="en-US" sz="6000" dirty="0">
              <a:effectLst/>
              <a:ea typeface="Calibri" charset="0"/>
              <a:cs typeface="Times New Roman" charset="0"/>
            </a:endParaRPr>
          </a:p>
        </p:txBody>
      </p:sp>
      <p:sp>
        <p:nvSpPr>
          <p:cNvPr id="9" name="Text Box 8"/>
          <p:cNvSpPr txBox="1"/>
          <p:nvPr/>
        </p:nvSpPr>
        <p:spPr>
          <a:xfrm>
            <a:off x="2185595" y="4396959"/>
            <a:ext cx="7820811" cy="1064458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GB" sz="3200" b="1" dirty="0" smtClean="0">
                <a:solidFill>
                  <a:srgbClr val="225D94"/>
                </a:solidFill>
                <a:ea typeface="Microsoft Yi Baiti" charset="0"/>
                <a:cs typeface="Times New Roman" charset="0"/>
              </a:rPr>
              <a:t>Wednes</a:t>
            </a:r>
            <a:r>
              <a:rPr lang="en-GB" sz="3200" b="1" dirty="0" smtClean="0">
                <a:solidFill>
                  <a:srgbClr val="225D94"/>
                </a:solidFill>
                <a:effectLst/>
                <a:ea typeface="Microsoft Yi Baiti" charset="0"/>
                <a:cs typeface="Times New Roman" charset="0"/>
              </a:rPr>
              <a:t>day, </a:t>
            </a:r>
            <a:r>
              <a:rPr lang="en-GB" sz="3200" b="1" dirty="0" smtClean="0">
                <a:solidFill>
                  <a:srgbClr val="225D94"/>
                </a:solidFill>
                <a:effectLst/>
                <a:ea typeface="Microsoft Yi Baiti" charset="0"/>
                <a:cs typeface="Times New Roman" charset="0"/>
              </a:rPr>
              <a:t>12th </a:t>
            </a:r>
            <a:r>
              <a:rPr lang="en-GB" sz="3200" b="1" dirty="0" smtClean="0">
                <a:solidFill>
                  <a:srgbClr val="225D94"/>
                </a:solidFill>
                <a:effectLst/>
                <a:ea typeface="Microsoft Yi Baiti" charset="0"/>
                <a:cs typeface="Times New Roman" charset="0"/>
              </a:rPr>
              <a:t>September 2017</a:t>
            </a:r>
            <a:endParaRPr lang="en-US" sz="3200" dirty="0">
              <a:effectLst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en-GB" sz="6000" b="1" i="1" dirty="0">
                <a:solidFill>
                  <a:srgbClr val="1B4B77"/>
                </a:solidFill>
                <a:effectLst/>
                <a:ea typeface="Calibri" charset="0"/>
                <a:cs typeface="Times New Roman" charset="0"/>
              </a:rPr>
              <a:t> </a:t>
            </a:r>
            <a:endParaRPr lang="en-US" sz="6000" dirty="0">
              <a:effectLst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en-GB" sz="6000" b="1" dirty="0">
                <a:solidFill>
                  <a:srgbClr val="1B4B77"/>
                </a:solidFill>
                <a:effectLst/>
                <a:ea typeface="Calibri" charset="0"/>
                <a:cs typeface="Times New Roman" charset="0"/>
              </a:rPr>
              <a:t> </a:t>
            </a:r>
            <a:endParaRPr lang="en-US" sz="6000" dirty="0">
              <a:effectLst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en-GB" sz="6000" dirty="0">
                <a:solidFill>
                  <a:srgbClr val="1B4B77"/>
                </a:solidFill>
                <a:effectLst/>
                <a:ea typeface="Calibri" charset="0"/>
                <a:cs typeface="Times New Roman" charset="0"/>
              </a:rPr>
              <a:t> </a:t>
            </a:r>
            <a:endParaRPr lang="en-US" sz="6000" dirty="0">
              <a:effectLst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en-GB" sz="6000" dirty="0">
                <a:solidFill>
                  <a:srgbClr val="1B4B77"/>
                </a:solidFill>
                <a:effectLst/>
                <a:ea typeface="Calibri" charset="0"/>
                <a:cs typeface="Times New Roman" charset="0"/>
              </a:rPr>
              <a:t>		</a:t>
            </a:r>
            <a:endParaRPr lang="en-US" sz="6000" dirty="0">
              <a:effectLst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en-GB" sz="6000" b="1" i="1" dirty="0">
                <a:effectLst/>
                <a:ea typeface="Calibri" charset="0"/>
                <a:cs typeface="Times New Roman" charset="0"/>
              </a:rPr>
              <a:t> </a:t>
            </a:r>
            <a:endParaRPr lang="en-US" sz="6000" dirty="0">
              <a:effectLst/>
              <a:ea typeface="Calibri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4642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ocument 3"/>
          <p:cNvSpPr/>
          <p:nvPr/>
        </p:nvSpPr>
        <p:spPr>
          <a:xfrm>
            <a:off x="0" y="0"/>
            <a:ext cx="12192000" cy="2233534"/>
          </a:xfrm>
          <a:prstGeom prst="flowChartDocumen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38100">
            <a:solidFill>
              <a:srgbClr val="4171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5" name="Text Box 8"/>
          <p:cNvSpPr txBox="1"/>
          <p:nvPr/>
        </p:nvSpPr>
        <p:spPr>
          <a:xfrm>
            <a:off x="227964" y="259517"/>
            <a:ext cx="9440691" cy="857250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en-GB" sz="6000" b="1" dirty="0" smtClean="0">
                <a:solidFill>
                  <a:srgbClr val="225D94"/>
                </a:solidFill>
                <a:effectLst/>
                <a:latin typeface="Trebuchet MS" charset="0"/>
                <a:ea typeface="Microsoft Yi Baiti" charset="0"/>
                <a:cs typeface="Times New Roman" charset="0"/>
              </a:rPr>
              <a:t>Questions</a:t>
            </a:r>
            <a:endParaRPr lang="en-US" sz="6000" dirty="0">
              <a:effectLst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en-GB" sz="6000" b="1" i="1" dirty="0">
                <a:solidFill>
                  <a:srgbClr val="1B4B77"/>
                </a:solidFill>
                <a:effectLst/>
                <a:ea typeface="Calibri" charset="0"/>
                <a:cs typeface="Times New Roman" charset="0"/>
              </a:rPr>
              <a:t> </a:t>
            </a:r>
            <a:endParaRPr lang="en-US" sz="6000" dirty="0">
              <a:effectLst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en-GB" sz="6000" b="1" dirty="0">
                <a:solidFill>
                  <a:srgbClr val="1B4B77"/>
                </a:solidFill>
                <a:effectLst/>
                <a:ea typeface="Calibri" charset="0"/>
                <a:cs typeface="Times New Roman" charset="0"/>
              </a:rPr>
              <a:t> </a:t>
            </a:r>
            <a:endParaRPr lang="en-US" sz="6000" dirty="0">
              <a:effectLst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en-GB" sz="6000" dirty="0">
                <a:solidFill>
                  <a:srgbClr val="1B4B77"/>
                </a:solidFill>
                <a:effectLst/>
                <a:ea typeface="Calibri" charset="0"/>
                <a:cs typeface="Times New Roman" charset="0"/>
              </a:rPr>
              <a:t> </a:t>
            </a:r>
            <a:endParaRPr lang="en-US" sz="6000" dirty="0">
              <a:effectLst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en-GB" sz="6000" dirty="0">
                <a:solidFill>
                  <a:srgbClr val="1B4B77"/>
                </a:solidFill>
                <a:effectLst/>
                <a:ea typeface="Calibri" charset="0"/>
                <a:cs typeface="Times New Roman" charset="0"/>
              </a:rPr>
              <a:t>		</a:t>
            </a:r>
            <a:endParaRPr lang="en-US" sz="6000" dirty="0">
              <a:effectLst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en-GB" sz="6000" b="1" i="1" dirty="0">
                <a:effectLst/>
                <a:ea typeface="Calibri" charset="0"/>
                <a:cs typeface="Times New Roman" charset="0"/>
              </a:rPr>
              <a:t> </a:t>
            </a:r>
            <a:endParaRPr lang="en-US" sz="6000" dirty="0">
              <a:effectLst/>
              <a:ea typeface="Calibri" charset="0"/>
              <a:cs typeface="Times New Roman" charset="0"/>
            </a:endParaRPr>
          </a:p>
        </p:txBody>
      </p:sp>
      <p:pic>
        <p:nvPicPr>
          <p:cNvPr id="6" name="Picture 5"/>
          <p:cNvPicPr/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275" t="25101" r="23196" b="32890"/>
          <a:stretch/>
        </p:blipFill>
        <p:spPr bwMode="auto">
          <a:xfrm>
            <a:off x="10491213" y="74950"/>
            <a:ext cx="1455947" cy="164815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Text Box 8"/>
          <p:cNvSpPr txBox="1"/>
          <p:nvPr/>
        </p:nvSpPr>
        <p:spPr>
          <a:xfrm>
            <a:off x="2017123" y="2809952"/>
            <a:ext cx="8157753" cy="1064458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GB" sz="6000" dirty="0" smtClean="0">
                <a:solidFill>
                  <a:srgbClr val="225D94"/>
                </a:solidFill>
                <a:effectLst/>
                <a:ea typeface="Microsoft Yi Baiti" charset="0"/>
                <a:cs typeface="Times New Roman" charset="0"/>
              </a:rPr>
              <a:t>Thank you for coming, are there any questions?</a:t>
            </a:r>
            <a:endParaRPr lang="en-US" sz="6000" dirty="0">
              <a:effectLst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en-GB" sz="6000" b="1" i="1" dirty="0">
                <a:solidFill>
                  <a:srgbClr val="1B4B77"/>
                </a:solidFill>
                <a:effectLst/>
                <a:ea typeface="Calibri" charset="0"/>
                <a:cs typeface="Times New Roman" charset="0"/>
              </a:rPr>
              <a:t> </a:t>
            </a:r>
            <a:endParaRPr lang="en-US" sz="6000" dirty="0">
              <a:effectLst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en-GB" sz="6000" b="1" dirty="0">
                <a:solidFill>
                  <a:srgbClr val="1B4B77"/>
                </a:solidFill>
                <a:effectLst/>
                <a:ea typeface="Calibri" charset="0"/>
                <a:cs typeface="Times New Roman" charset="0"/>
              </a:rPr>
              <a:t> </a:t>
            </a:r>
            <a:endParaRPr lang="en-US" sz="6000" dirty="0">
              <a:effectLst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en-GB" sz="6000" dirty="0">
                <a:solidFill>
                  <a:srgbClr val="1B4B77"/>
                </a:solidFill>
                <a:effectLst/>
                <a:ea typeface="Calibri" charset="0"/>
                <a:cs typeface="Times New Roman" charset="0"/>
              </a:rPr>
              <a:t> </a:t>
            </a:r>
            <a:endParaRPr lang="en-US" sz="6000" dirty="0">
              <a:effectLst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en-GB" sz="6000" dirty="0">
                <a:solidFill>
                  <a:srgbClr val="1B4B77"/>
                </a:solidFill>
                <a:effectLst/>
                <a:ea typeface="Calibri" charset="0"/>
                <a:cs typeface="Times New Roman" charset="0"/>
              </a:rPr>
              <a:t>		</a:t>
            </a:r>
            <a:endParaRPr lang="en-US" sz="6000" dirty="0">
              <a:effectLst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en-GB" sz="6000" b="1" i="1" dirty="0">
                <a:effectLst/>
                <a:ea typeface="Calibri" charset="0"/>
                <a:cs typeface="Times New Roman" charset="0"/>
              </a:rPr>
              <a:t> </a:t>
            </a:r>
            <a:endParaRPr lang="en-US" sz="6000" dirty="0">
              <a:effectLst/>
              <a:ea typeface="Calibri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915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ocument 3"/>
          <p:cNvSpPr/>
          <p:nvPr/>
        </p:nvSpPr>
        <p:spPr>
          <a:xfrm>
            <a:off x="0" y="0"/>
            <a:ext cx="12192000" cy="2233534"/>
          </a:xfrm>
          <a:prstGeom prst="flowChartDocumen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38100">
            <a:solidFill>
              <a:srgbClr val="4171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5" name="Text Box 8"/>
          <p:cNvSpPr txBox="1"/>
          <p:nvPr/>
        </p:nvSpPr>
        <p:spPr>
          <a:xfrm>
            <a:off x="227965" y="259517"/>
            <a:ext cx="8975996" cy="857250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en-GB" sz="6000" b="1" dirty="0" smtClean="0">
                <a:solidFill>
                  <a:srgbClr val="225D94"/>
                </a:solidFill>
                <a:effectLst/>
                <a:latin typeface="Trebuchet MS" charset="0"/>
                <a:ea typeface="Microsoft Yi Baiti" charset="0"/>
                <a:cs typeface="Times New Roman" charset="0"/>
              </a:rPr>
              <a:t>Staff</a:t>
            </a:r>
            <a:endParaRPr lang="en-US" sz="6000" dirty="0">
              <a:effectLst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en-GB" sz="6000" b="1" i="1" dirty="0">
                <a:solidFill>
                  <a:srgbClr val="1B4B77"/>
                </a:solidFill>
                <a:effectLst/>
                <a:ea typeface="Calibri" charset="0"/>
                <a:cs typeface="Times New Roman" charset="0"/>
              </a:rPr>
              <a:t> </a:t>
            </a:r>
            <a:endParaRPr lang="en-US" sz="6000" dirty="0">
              <a:effectLst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en-GB" sz="6000" b="1" dirty="0">
                <a:solidFill>
                  <a:srgbClr val="1B4B77"/>
                </a:solidFill>
                <a:effectLst/>
                <a:ea typeface="Calibri" charset="0"/>
                <a:cs typeface="Times New Roman" charset="0"/>
              </a:rPr>
              <a:t> </a:t>
            </a:r>
            <a:endParaRPr lang="en-US" sz="6000" dirty="0">
              <a:effectLst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en-GB" sz="6000" dirty="0">
                <a:solidFill>
                  <a:srgbClr val="1B4B77"/>
                </a:solidFill>
                <a:effectLst/>
                <a:ea typeface="Calibri" charset="0"/>
                <a:cs typeface="Times New Roman" charset="0"/>
              </a:rPr>
              <a:t> </a:t>
            </a:r>
            <a:endParaRPr lang="en-US" sz="6000" dirty="0">
              <a:effectLst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en-GB" sz="6000" dirty="0">
                <a:solidFill>
                  <a:srgbClr val="1B4B77"/>
                </a:solidFill>
                <a:effectLst/>
                <a:ea typeface="Calibri" charset="0"/>
                <a:cs typeface="Times New Roman" charset="0"/>
              </a:rPr>
              <a:t>		</a:t>
            </a:r>
            <a:endParaRPr lang="en-US" sz="6000" dirty="0">
              <a:effectLst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en-GB" sz="6000" b="1" i="1" dirty="0">
                <a:effectLst/>
                <a:ea typeface="Calibri" charset="0"/>
                <a:cs typeface="Times New Roman" charset="0"/>
              </a:rPr>
              <a:t> </a:t>
            </a:r>
            <a:endParaRPr lang="en-US" sz="6000" dirty="0">
              <a:effectLst/>
              <a:ea typeface="Calibri" charset="0"/>
              <a:cs typeface="Times New Roman" charset="0"/>
            </a:endParaRPr>
          </a:p>
        </p:txBody>
      </p:sp>
      <p:pic>
        <p:nvPicPr>
          <p:cNvPr id="6" name="Picture 5"/>
          <p:cNvPicPr/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275" t="25101" r="23196" b="32890"/>
          <a:stretch/>
        </p:blipFill>
        <p:spPr bwMode="auto">
          <a:xfrm>
            <a:off x="10491213" y="74950"/>
            <a:ext cx="1455947" cy="164815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Text Box 8"/>
          <p:cNvSpPr txBox="1"/>
          <p:nvPr/>
        </p:nvSpPr>
        <p:spPr>
          <a:xfrm>
            <a:off x="785091" y="2515922"/>
            <a:ext cx="10806545" cy="3817642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GB" sz="3200" dirty="0" smtClean="0">
                <a:solidFill>
                  <a:srgbClr val="225D94"/>
                </a:solidFill>
                <a:effectLst/>
                <a:ea typeface="Microsoft Yi Baiti" charset="0"/>
                <a:cs typeface="Times New Roman" charset="0"/>
              </a:rPr>
              <a:t>Miss West – Class teacher</a:t>
            </a:r>
          </a:p>
          <a:p>
            <a:pPr algn="ctr">
              <a:spcAft>
                <a:spcPts val="0"/>
              </a:spcAft>
            </a:pPr>
            <a:r>
              <a:rPr lang="en-GB" sz="3200" dirty="0" err="1" smtClean="0">
                <a:solidFill>
                  <a:srgbClr val="225D94"/>
                </a:solidFill>
                <a:ea typeface="Microsoft Yi Baiti" charset="0"/>
                <a:cs typeface="Times New Roman" charset="0"/>
              </a:rPr>
              <a:t>Ms.</a:t>
            </a:r>
            <a:r>
              <a:rPr lang="en-GB" sz="3200" dirty="0" smtClean="0">
                <a:solidFill>
                  <a:srgbClr val="225D94"/>
                </a:solidFill>
                <a:ea typeface="Microsoft Yi Baiti" charset="0"/>
                <a:cs typeface="Times New Roman" charset="0"/>
              </a:rPr>
              <a:t> Dolan – teacher </a:t>
            </a:r>
            <a:r>
              <a:rPr lang="en-GB" sz="3200" dirty="0" smtClean="0">
                <a:solidFill>
                  <a:srgbClr val="225D94"/>
                </a:solidFill>
                <a:ea typeface="Microsoft Yi Baiti" charset="0"/>
                <a:cs typeface="Times New Roman" charset="0"/>
              </a:rPr>
              <a:t>(Tues afternoons)</a:t>
            </a:r>
            <a:endParaRPr lang="en-GB" sz="3200" dirty="0" smtClean="0">
              <a:solidFill>
                <a:srgbClr val="225D94"/>
              </a:solidFill>
              <a:effectLst/>
              <a:ea typeface="Microsoft Yi Baiti" charset="0"/>
              <a:cs typeface="Times New Roman" charset="0"/>
            </a:endParaRPr>
          </a:p>
          <a:p>
            <a:pPr algn="ctr">
              <a:spcAft>
                <a:spcPts val="0"/>
              </a:spcAft>
            </a:pPr>
            <a:r>
              <a:rPr lang="en-GB" sz="3200" dirty="0" smtClean="0">
                <a:solidFill>
                  <a:srgbClr val="225D94"/>
                </a:solidFill>
                <a:ea typeface="Microsoft Yi Baiti" charset="0"/>
                <a:cs typeface="Times New Roman" charset="0"/>
              </a:rPr>
              <a:t>Mrs. Wells - </a:t>
            </a:r>
            <a:r>
              <a:rPr lang="en-GB" sz="3200" dirty="0">
                <a:solidFill>
                  <a:srgbClr val="225D94"/>
                </a:solidFill>
                <a:ea typeface="Microsoft Yi Baiti" charset="0"/>
                <a:cs typeface="Times New Roman" charset="0"/>
              </a:rPr>
              <a:t>T</a:t>
            </a:r>
            <a:r>
              <a:rPr lang="en-GB" sz="3200" dirty="0" smtClean="0">
                <a:solidFill>
                  <a:srgbClr val="225D94"/>
                </a:solidFill>
                <a:ea typeface="Microsoft Yi Baiti" charset="0"/>
                <a:cs typeface="Times New Roman" charset="0"/>
              </a:rPr>
              <a:t>eaching Assistant (Mon – Fri am</a:t>
            </a:r>
            <a:r>
              <a:rPr lang="en-GB" sz="3200" dirty="0" smtClean="0">
                <a:solidFill>
                  <a:srgbClr val="225D94"/>
                </a:solidFill>
                <a:ea typeface="Microsoft Yi Baiti" charset="0"/>
                <a:cs typeface="Times New Roman" charset="0"/>
              </a:rPr>
              <a:t>)</a:t>
            </a:r>
            <a:endParaRPr lang="en-GB" sz="3200" dirty="0" smtClean="0">
              <a:solidFill>
                <a:srgbClr val="225D94"/>
              </a:solidFill>
              <a:ea typeface="Microsoft Yi Baiti" charset="0"/>
              <a:cs typeface="Times New Roman" charset="0"/>
            </a:endParaRPr>
          </a:p>
          <a:p>
            <a:pPr algn="ctr">
              <a:spcAft>
                <a:spcPts val="0"/>
              </a:spcAft>
            </a:pPr>
            <a:r>
              <a:rPr lang="en-GB" sz="3200" dirty="0" smtClean="0">
                <a:solidFill>
                  <a:schemeClr val="accent5">
                    <a:lumMod val="75000"/>
                  </a:schemeClr>
                </a:solidFill>
                <a:ea typeface="Microsoft Yi Baiti" charset="0"/>
                <a:cs typeface="Times New Roman" charset="0"/>
              </a:rPr>
              <a:t>Mrs. Wells - </a:t>
            </a:r>
            <a:r>
              <a:rPr lang="en-GB" sz="3200" dirty="0" smtClean="0">
                <a:solidFill>
                  <a:srgbClr val="225D94"/>
                </a:solidFill>
                <a:ea typeface="Microsoft Yi Baiti" charset="0"/>
                <a:cs typeface="Times New Roman" charset="0"/>
              </a:rPr>
              <a:t>Lunchtime </a:t>
            </a:r>
            <a:r>
              <a:rPr lang="en-GB" sz="3200" dirty="0" smtClean="0">
                <a:solidFill>
                  <a:srgbClr val="225D94"/>
                </a:solidFill>
                <a:ea typeface="Microsoft Yi Baiti" charset="0"/>
                <a:cs typeface="Times New Roman" charset="0"/>
              </a:rPr>
              <a:t>supervisor</a:t>
            </a:r>
          </a:p>
          <a:p>
            <a:pPr algn="ctr">
              <a:spcAft>
                <a:spcPts val="0"/>
              </a:spcAft>
            </a:pPr>
            <a:r>
              <a:rPr lang="en-GB" sz="3200" dirty="0" smtClean="0">
                <a:solidFill>
                  <a:srgbClr val="225D94"/>
                </a:solidFill>
                <a:ea typeface="Microsoft Yi Baiti" charset="0"/>
                <a:cs typeface="Times New Roman" charset="0"/>
              </a:rPr>
              <a:t>Mrs Parke – One-to-one Teaching Assistant (Mon- Fri)</a:t>
            </a:r>
          </a:p>
          <a:p>
            <a:pPr algn="ctr">
              <a:spcAft>
                <a:spcPts val="0"/>
              </a:spcAft>
            </a:pPr>
            <a:r>
              <a:rPr lang="en-GB" sz="3200" dirty="0" smtClean="0">
                <a:solidFill>
                  <a:srgbClr val="225D94"/>
                </a:solidFill>
                <a:ea typeface="Microsoft Yi Baiti" charset="0"/>
                <a:cs typeface="Times New Roman" charset="0"/>
              </a:rPr>
              <a:t>Mrs Gomes </a:t>
            </a:r>
            <a:r>
              <a:rPr lang="en-GB" sz="3200" dirty="0">
                <a:solidFill>
                  <a:srgbClr val="225D94"/>
                </a:solidFill>
                <a:ea typeface="Microsoft Yi Baiti" charset="0"/>
                <a:cs typeface="Times New Roman" charset="0"/>
              </a:rPr>
              <a:t>- One-to-one Teaching Assistant (Mon- Fri)</a:t>
            </a:r>
            <a:endParaRPr lang="en-GB" sz="3200" dirty="0" smtClean="0">
              <a:solidFill>
                <a:srgbClr val="225D94"/>
              </a:solidFill>
              <a:ea typeface="Microsoft Yi Baiti" charset="0"/>
              <a:cs typeface="Times New Roman" charset="0"/>
            </a:endParaRPr>
          </a:p>
          <a:p>
            <a:pPr algn="ctr">
              <a:spcAft>
                <a:spcPts val="0"/>
              </a:spcAft>
            </a:pPr>
            <a:r>
              <a:rPr lang="en-GB" sz="3200" dirty="0" smtClean="0">
                <a:solidFill>
                  <a:srgbClr val="225D94"/>
                </a:solidFill>
                <a:ea typeface="Microsoft Yi Baiti" charset="0"/>
                <a:cs typeface="Times New Roman" charset="0"/>
              </a:rPr>
              <a:t>Mrs. Little - Medical </a:t>
            </a:r>
            <a:endParaRPr lang="en-US" sz="3200" dirty="0">
              <a:effectLst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en-GB" sz="6000" b="1" i="1" dirty="0">
                <a:solidFill>
                  <a:srgbClr val="1B4B77"/>
                </a:solidFill>
                <a:effectLst/>
                <a:ea typeface="Calibri" charset="0"/>
                <a:cs typeface="Times New Roman" charset="0"/>
              </a:rPr>
              <a:t> </a:t>
            </a:r>
            <a:endParaRPr lang="en-US" sz="6000" dirty="0">
              <a:effectLst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en-GB" sz="6000" b="1" dirty="0">
                <a:solidFill>
                  <a:srgbClr val="1B4B77"/>
                </a:solidFill>
                <a:effectLst/>
                <a:ea typeface="Calibri" charset="0"/>
                <a:cs typeface="Times New Roman" charset="0"/>
              </a:rPr>
              <a:t> </a:t>
            </a:r>
            <a:endParaRPr lang="en-US" sz="6000" dirty="0">
              <a:effectLst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en-GB" sz="6000" dirty="0">
                <a:solidFill>
                  <a:srgbClr val="1B4B77"/>
                </a:solidFill>
                <a:effectLst/>
                <a:ea typeface="Calibri" charset="0"/>
                <a:cs typeface="Times New Roman" charset="0"/>
              </a:rPr>
              <a:t> </a:t>
            </a:r>
            <a:endParaRPr lang="en-US" sz="6000" dirty="0">
              <a:effectLst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en-GB" sz="6000" dirty="0">
                <a:solidFill>
                  <a:srgbClr val="1B4B77"/>
                </a:solidFill>
                <a:effectLst/>
                <a:ea typeface="Calibri" charset="0"/>
                <a:cs typeface="Times New Roman" charset="0"/>
              </a:rPr>
              <a:t>		</a:t>
            </a:r>
            <a:endParaRPr lang="en-US" sz="6000" dirty="0">
              <a:effectLst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en-GB" sz="6000" b="1" i="1" dirty="0">
                <a:effectLst/>
                <a:ea typeface="Calibri" charset="0"/>
                <a:cs typeface="Times New Roman" charset="0"/>
              </a:rPr>
              <a:t> </a:t>
            </a:r>
            <a:endParaRPr lang="en-US" sz="6000" dirty="0">
              <a:effectLst/>
              <a:ea typeface="Calibri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358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ocument 3"/>
          <p:cNvSpPr/>
          <p:nvPr/>
        </p:nvSpPr>
        <p:spPr>
          <a:xfrm>
            <a:off x="0" y="0"/>
            <a:ext cx="12192000" cy="2205218"/>
          </a:xfrm>
          <a:prstGeom prst="flowChartDocumen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38100">
            <a:solidFill>
              <a:srgbClr val="4171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5" name="Text Box 8"/>
          <p:cNvSpPr txBox="1"/>
          <p:nvPr/>
        </p:nvSpPr>
        <p:spPr>
          <a:xfrm>
            <a:off x="227965" y="259517"/>
            <a:ext cx="8975996" cy="857250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en-GB" sz="6000" b="1" dirty="0" smtClean="0">
                <a:solidFill>
                  <a:srgbClr val="225D94"/>
                </a:solidFill>
                <a:effectLst/>
                <a:latin typeface="Trebuchet MS" charset="0"/>
                <a:ea typeface="Microsoft Yi Baiti" charset="0"/>
                <a:cs typeface="Times New Roman" charset="0"/>
              </a:rPr>
              <a:t>Routines</a:t>
            </a:r>
            <a:endParaRPr lang="en-US" sz="6000" dirty="0">
              <a:effectLst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en-GB" sz="6000" b="1" i="1" dirty="0">
                <a:solidFill>
                  <a:srgbClr val="1B4B77"/>
                </a:solidFill>
                <a:effectLst/>
                <a:ea typeface="Calibri" charset="0"/>
                <a:cs typeface="Times New Roman" charset="0"/>
              </a:rPr>
              <a:t> </a:t>
            </a:r>
            <a:endParaRPr lang="en-US" sz="6000" dirty="0">
              <a:effectLst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en-GB" sz="6000" b="1" dirty="0">
                <a:solidFill>
                  <a:srgbClr val="1B4B77"/>
                </a:solidFill>
                <a:effectLst/>
                <a:ea typeface="Calibri" charset="0"/>
                <a:cs typeface="Times New Roman" charset="0"/>
              </a:rPr>
              <a:t> </a:t>
            </a:r>
            <a:endParaRPr lang="en-US" sz="6000" dirty="0">
              <a:effectLst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en-GB" sz="6000" dirty="0">
                <a:solidFill>
                  <a:srgbClr val="1B4B77"/>
                </a:solidFill>
                <a:effectLst/>
                <a:ea typeface="Calibri" charset="0"/>
                <a:cs typeface="Times New Roman" charset="0"/>
              </a:rPr>
              <a:t> </a:t>
            </a:r>
            <a:endParaRPr lang="en-US" sz="6000" dirty="0">
              <a:effectLst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en-GB" sz="6000" dirty="0">
                <a:solidFill>
                  <a:srgbClr val="1B4B77"/>
                </a:solidFill>
                <a:effectLst/>
                <a:ea typeface="Calibri" charset="0"/>
                <a:cs typeface="Times New Roman" charset="0"/>
              </a:rPr>
              <a:t>		</a:t>
            </a:r>
            <a:endParaRPr lang="en-US" sz="6000" dirty="0">
              <a:effectLst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en-GB" sz="6000" b="1" i="1" dirty="0">
                <a:effectLst/>
                <a:ea typeface="Calibri" charset="0"/>
                <a:cs typeface="Times New Roman" charset="0"/>
              </a:rPr>
              <a:t> </a:t>
            </a:r>
            <a:endParaRPr lang="en-US" sz="6000" dirty="0">
              <a:effectLst/>
              <a:ea typeface="Calibri" charset="0"/>
              <a:cs typeface="Times New Roman" charset="0"/>
            </a:endParaRPr>
          </a:p>
        </p:txBody>
      </p:sp>
      <p:pic>
        <p:nvPicPr>
          <p:cNvPr id="6" name="Picture 5"/>
          <p:cNvPicPr/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275" t="25101" r="23196" b="32890"/>
          <a:stretch/>
        </p:blipFill>
        <p:spPr bwMode="auto">
          <a:xfrm>
            <a:off x="10491213" y="74950"/>
            <a:ext cx="1455947" cy="164815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Text Box 8"/>
          <p:cNvSpPr txBox="1"/>
          <p:nvPr/>
        </p:nvSpPr>
        <p:spPr>
          <a:xfrm>
            <a:off x="674255" y="2389946"/>
            <a:ext cx="10544931" cy="4121691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en-GB" sz="2000" dirty="0" smtClean="0">
                <a:solidFill>
                  <a:schemeClr val="accent1">
                    <a:lumMod val="75000"/>
                  </a:schemeClr>
                </a:solidFill>
                <a:ea typeface="Microsoft Yi Baiti" charset="0"/>
                <a:cs typeface="Times New Roman" charset="0"/>
              </a:rPr>
              <a:t>8:40 </a:t>
            </a:r>
            <a:r>
              <a:rPr lang="en-GB" sz="2000" dirty="0">
                <a:solidFill>
                  <a:schemeClr val="accent1">
                    <a:lumMod val="75000"/>
                  </a:schemeClr>
                </a:solidFill>
                <a:ea typeface="Microsoft Yi Baiti" charset="0"/>
                <a:cs typeface="Times New Roman" charset="0"/>
              </a:rPr>
              <a:t>	</a:t>
            </a:r>
            <a:r>
              <a:rPr lang="en-GB" sz="2000" dirty="0" smtClean="0">
                <a:solidFill>
                  <a:schemeClr val="accent1">
                    <a:lumMod val="75000"/>
                  </a:schemeClr>
                </a:solidFill>
                <a:ea typeface="Microsoft Yi Baiti" charset="0"/>
                <a:cs typeface="Times New Roman" charset="0"/>
              </a:rPr>
              <a:t>		whistle</a:t>
            </a:r>
          </a:p>
          <a:p>
            <a:pPr>
              <a:spcAft>
                <a:spcPts val="0"/>
              </a:spcAft>
            </a:pPr>
            <a:r>
              <a:rPr lang="en-GB" sz="2000" dirty="0" smtClean="0">
                <a:solidFill>
                  <a:schemeClr val="accent1">
                    <a:lumMod val="75000"/>
                  </a:schemeClr>
                </a:solidFill>
                <a:ea typeface="Microsoft Yi Baiti" charset="0"/>
                <a:cs typeface="Times New Roman" charset="0"/>
              </a:rPr>
              <a:t>8:45 - 8:55 		good Morning (register, post etc.)</a:t>
            </a:r>
          </a:p>
          <a:p>
            <a:pPr>
              <a:spcAft>
                <a:spcPts val="0"/>
              </a:spcAft>
            </a:pPr>
            <a:r>
              <a:rPr lang="en-GB" sz="2000" dirty="0" smtClean="0">
                <a:solidFill>
                  <a:schemeClr val="accent1">
                    <a:lumMod val="75000"/>
                  </a:schemeClr>
                </a:solidFill>
                <a:ea typeface="Microsoft Yi Baiti" charset="0"/>
                <a:cs typeface="Times New Roman" charset="0"/>
              </a:rPr>
              <a:t>9:00 - 11:00 		lessons </a:t>
            </a:r>
          </a:p>
          <a:p>
            <a:pPr>
              <a:spcAft>
                <a:spcPts val="0"/>
              </a:spcAft>
            </a:pPr>
            <a:r>
              <a:rPr lang="en-GB" sz="2000" dirty="0" smtClean="0">
                <a:solidFill>
                  <a:schemeClr val="accent1">
                    <a:lumMod val="75000"/>
                  </a:schemeClr>
                </a:solidFill>
                <a:ea typeface="Microsoft Yi Baiti" charset="0"/>
                <a:cs typeface="Times New Roman" charset="0"/>
              </a:rPr>
              <a:t>11:00 – 11:15  </a:t>
            </a:r>
            <a:r>
              <a:rPr lang="en-GB" sz="2000" dirty="0" smtClean="0">
                <a:solidFill>
                  <a:schemeClr val="accent1">
                    <a:lumMod val="75000"/>
                  </a:schemeClr>
                </a:solidFill>
                <a:ea typeface="Microsoft Yi Baiti" charset="0"/>
                <a:cs typeface="Times New Roman" charset="0"/>
              </a:rPr>
              <a:t>	</a:t>
            </a:r>
            <a:r>
              <a:rPr lang="en-GB" sz="2000" dirty="0" smtClean="0">
                <a:solidFill>
                  <a:schemeClr val="accent1">
                    <a:lumMod val="75000"/>
                  </a:schemeClr>
                </a:solidFill>
                <a:ea typeface="Microsoft Yi Baiti" charset="0"/>
                <a:cs typeface="Times New Roman" charset="0"/>
              </a:rPr>
              <a:t>	playtime </a:t>
            </a:r>
          </a:p>
          <a:p>
            <a:pPr>
              <a:spcAft>
                <a:spcPts val="0"/>
              </a:spcAft>
            </a:pPr>
            <a:r>
              <a:rPr lang="en-GB" sz="2000" dirty="0" smtClean="0">
                <a:solidFill>
                  <a:schemeClr val="accent1">
                    <a:lumMod val="75000"/>
                  </a:schemeClr>
                </a:solidFill>
                <a:ea typeface="Microsoft Yi Baiti" charset="0"/>
                <a:cs typeface="Times New Roman" charset="0"/>
              </a:rPr>
              <a:t>11:15 – 12:00 	</a:t>
            </a:r>
            <a:r>
              <a:rPr lang="en-GB" sz="2000" dirty="0" smtClean="0">
                <a:solidFill>
                  <a:schemeClr val="accent1">
                    <a:lumMod val="75000"/>
                  </a:schemeClr>
                </a:solidFill>
                <a:ea typeface="Microsoft Yi Baiti" charset="0"/>
                <a:cs typeface="Times New Roman" charset="0"/>
              </a:rPr>
              <a:t>	guided </a:t>
            </a:r>
            <a:r>
              <a:rPr lang="en-GB" sz="2000" dirty="0" smtClean="0">
                <a:solidFill>
                  <a:schemeClr val="accent1">
                    <a:lumMod val="75000"/>
                  </a:schemeClr>
                </a:solidFill>
                <a:ea typeface="Microsoft Yi Baiti" charset="0"/>
                <a:cs typeface="Times New Roman" charset="0"/>
              </a:rPr>
              <a:t>reading</a:t>
            </a:r>
          </a:p>
          <a:p>
            <a:pPr>
              <a:spcAft>
                <a:spcPts val="0"/>
              </a:spcAft>
            </a:pPr>
            <a:r>
              <a:rPr lang="en-GB" sz="2000" dirty="0" smtClean="0">
                <a:solidFill>
                  <a:schemeClr val="accent1">
                    <a:lumMod val="75000"/>
                  </a:schemeClr>
                </a:solidFill>
                <a:ea typeface="Microsoft Yi Baiti" charset="0"/>
                <a:cs typeface="Times New Roman" charset="0"/>
              </a:rPr>
              <a:t>12:00 – 12:45 	</a:t>
            </a:r>
            <a:r>
              <a:rPr lang="en-GB" sz="2000" dirty="0" smtClean="0">
                <a:solidFill>
                  <a:schemeClr val="accent1">
                    <a:lumMod val="75000"/>
                  </a:schemeClr>
                </a:solidFill>
                <a:ea typeface="Microsoft Yi Baiti" charset="0"/>
                <a:cs typeface="Times New Roman" charset="0"/>
              </a:rPr>
              <a:t>	lunch</a:t>
            </a:r>
            <a:endParaRPr lang="en-GB" sz="2000" dirty="0" smtClean="0">
              <a:solidFill>
                <a:schemeClr val="accent1">
                  <a:lumMod val="75000"/>
                </a:schemeClr>
              </a:solidFill>
              <a:ea typeface="Microsoft Yi Bait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en-GB" sz="2000" dirty="0" smtClean="0">
                <a:solidFill>
                  <a:schemeClr val="accent1">
                    <a:lumMod val="75000"/>
                  </a:schemeClr>
                </a:solidFill>
                <a:ea typeface="Microsoft Yi Baiti" charset="0"/>
                <a:cs typeface="Times New Roman" charset="0"/>
              </a:rPr>
              <a:t>12:45 – 12:55 	</a:t>
            </a:r>
            <a:r>
              <a:rPr lang="en-GB" sz="2000" dirty="0" smtClean="0">
                <a:solidFill>
                  <a:schemeClr val="accent1">
                    <a:lumMod val="75000"/>
                  </a:schemeClr>
                </a:solidFill>
                <a:ea typeface="Microsoft Yi Baiti" charset="0"/>
                <a:cs typeface="Times New Roman" charset="0"/>
              </a:rPr>
              <a:t>	good </a:t>
            </a:r>
            <a:r>
              <a:rPr lang="en-GB" sz="2000" dirty="0" smtClean="0">
                <a:solidFill>
                  <a:schemeClr val="accent1">
                    <a:lumMod val="75000"/>
                  </a:schemeClr>
                </a:solidFill>
                <a:ea typeface="Microsoft Yi Baiti" charset="0"/>
                <a:cs typeface="Times New Roman" charset="0"/>
              </a:rPr>
              <a:t>Afternoon (register)</a:t>
            </a:r>
          </a:p>
          <a:p>
            <a:pPr>
              <a:spcAft>
                <a:spcPts val="0"/>
              </a:spcAft>
            </a:pPr>
            <a:r>
              <a:rPr lang="en-GB" sz="2000" dirty="0" smtClean="0">
                <a:solidFill>
                  <a:schemeClr val="accent1">
                    <a:lumMod val="75000"/>
                  </a:schemeClr>
                </a:solidFill>
                <a:ea typeface="Microsoft Yi Baiti" charset="0"/>
                <a:cs typeface="Times New Roman" charset="0"/>
              </a:rPr>
              <a:t>12:55 – </a:t>
            </a:r>
            <a:r>
              <a:rPr lang="en-GB" sz="2000" dirty="0" smtClean="0">
                <a:solidFill>
                  <a:schemeClr val="accent1">
                    <a:lumMod val="75000"/>
                  </a:schemeClr>
                </a:solidFill>
                <a:ea typeface="Microsoft Yi Baiti" charset="0"/>
                <a:cs typeface="Times New Roman" charset="0"/>
              </a:rPr>
              <a:t>2:00</a:t>
            </a:r>
            <a:r>
              <a:rPr lang="en-GB" sz="2000" dirty="0" smtClean="0">
                <a:solidFill>
                  <a:schemeClr val="accent1">
                    <a:lumMod val="75000"/>
                  </a:schemeClr>
                </a:solidFill>
                <a:ea typeface="Microsoft Yi Baiti" charset="0"/>
                <a:cs typeface="Times New Roman" charset="0"/>
              </a:rPr>
              <a:t> </a:t>
            </a:r>
            <a:r>
              <a:rPr lang="en-GB" sz="2000" dirty="0" smtClean="0">
                <a:solidFill>
                  <a:schemeClr val="accent1">
                    <a:lumMod val="75000"/>
                  </a:schemeClr>
                </a:solidFill>
                <a:ea typeface="Microsoft Yi Baiti" charset="0"/>
                <a:cs typeface="Times New Roman" charset="0"/>
              </a:rPr>
              <a:t>		</a:t>
            </a:r>
            <a:r>
              <a:rPr lang="en-GB" sz="2000" dirty="0" smtClean="0">
                <a:solidFill>
                  <a:schemeClr val="accent1">
                    <a:lumMod val="75000"/>
                  </a:schemeClr>
                </a:solidFill>
                <a:ea typeface="Microsoft Yi Baiti" charset="0"/>
                <a:cs typeface="Times New Roman" charset="0"/>
              </a:rPr>
              <a:t>lessons</a:t>
            </a:r>
          </a:p>
          <a:p>
            <a:pPr>
              <a:spcAft>
                <a:spcPts val="0"/>
              </a:spcAft>
            </a:pPr>
            <a:r>
              <a:rPr lang="en-GB" sz="2000" dirty="0" smtClean="0">
                <a:solidFill>
                  <a:schemeClr val="accent1">
                    <a:lumMod val="75000"/>
                  </a:schemeClr>
                </a:solidFill>
                <a:ea typeface="Microsoft Yi Baiti" charset="0"/>
                <a:cs typeface="Times New Roman" charset="0"/>
              </a:rPr>
              <a:t>2:00 – 2:10                 	Break (may continue after Christmas – to-be-	 					decided)</a:t>
            </a:r>
            <a:endParaRPr lang="en-GB" sz="2000" dirty="0" smtClean="0">
              <a:solidFill>
                <a:schemeClr val="accent1">
                  <a:lumMod val="75000"/>
                </a:schemeClr>
              </a:solidFill>
              <a:ea typeface="Microsoft Yi Bait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en-GB" sz="2000" dirty="0" smtClean="0">
                <a:solidFill>
                  <a:schemeClr val="accent1">
                    <a:lumMod val="75000"/>
                  </a:schemeClr>
                </a:solidFill>
                <a:ea typeface="Microsoft Yi Baiti" charset="0"/>
                <a:cs typeface="Times New Roman" charset="0"/>
              </a:rPr>
              <a:t>2:10 – 2:50 		lessons</a:t>
            </a:r>
          </a:p>
          <a:p>
            <a:pPr>
              <a:spcAft>
                <a:spcPts val="0"/>
              </a:spcAft>
            </a:pPr>
            <a:r>
              <a:rPr lang="en-GB" sz="2000" dirty="0" smtClean="0">
                <a:solidFill>
                  <a:schemeClr val="accent1">
                    <a:lumMod val="75000"/>
                  </a:schemeClr>
                </a:solidFill>
                <a:ea typeface="Microsoft Yi Baiti" charset="0"/>
                <a:cs typeface="Times New Roman" charset="0"/>
              </a:rPr>
              <a:t>2</a:t>
            </a:r>
            <a:r>
              <a:rPr lang="en-GB" sz="2000" dirty="0" smtClean="0">
                <a:solidFill>
                  <a:schemeClr val="accent1">
                    <a:lumMod val="75000"/>
                  </a:schemeClr>
                </a:solidFill>
                <a:ea typeface="Microsoft Yi Baiti" charset="0"/>
                <a:cs typeface="Times New Roman" charset="0"/>
              </a:rPr>
              <a:t>: </a:t>
            </a:r>
            <a:r>
              <a:rPr lang="en-GB" sz="2000" dirty="0" smtClean="0">
                <a:solidFill>
                  <a:schemeClr val="accent1">
                    <a:lumMod val="75000"/>
                  </a:schemeClr>
                </a:solidFill>
                <a:ea typeface="Microsoft Yi Baiti" charset="0"/>
                <a:cs typeface="Times New Roman" charset="0"/>
              </a:rPr>
              <a:t>50 </a:t>
            </a:r>
            <a:r>
              <a:rPr lang="en-GB" sz="2000" dirty="0" smtClean="0">
                <a:solidFill>
                  <a:schemeClr val="accent1">
                    <a:lumMod val="75000"/>
                  </a:schemeClr>
                </a:solidFill>
                <a:ea typeface="Microsoft Yi Baiti" charset="0"/>
                <a:cs typeface="Times New Roman" charset="0"/>
              </a:rPr>
              <a:t>– 3:00  		class assembly</a:t>
            </a:r>
          </a:p>
          <a:p>
            <a:pPr>
              <a:spcAft>
                <a:spcPts val="0"/>
              </a:spcAft>
            </a:pPr>
            <a:r>
              <a:rPr lang="en-GB" sz="2000" dirty="0" smtClean="0">
                <a:solidFill>
                  <a:schemeClr val="accent1">
                    <a:lumMod val="75000"/>
                  </a:schemeClr>
                </a:solidFill>
                <a:ea typeface="Microsoft Yi Baiti" charset="0"/>
                <a:cs typeface="Times New Roman" charset="0"/>
              </a:rPr>
              <a:t>3:00 –			home time and </a:t>
            </a:r>
            <a:r>
              <a:rPr lang="en-GB" sz="2000" dirty="0" smtClean="0">
                <a:solidFill>
                  <a:schemeClr val="accent1">
                    <a:lumMod val="75000"/>
                  </a:schemeClr>
                </a:solidFill>
                <a:ea typeface="Microsoft Yi Baiti" charset="0"/>
                <a:cs typeface="Times New Roman" charset="0"/>
              </a:rPr>
              <a:t>clubs</a:t>
            </a:r>
            <a:endParaRPr lang="en-GB" sz="3200" b="1" dirty="0" smtClean="0">
              <a:solidFill>
                <a:srgbClr val="225D94"/>
              </a:solidFill>
              <a:ea typeface="Microsoft Yi Bait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endParaRPr lang="en-GB" sz="3200" b="1" dirty="0" smtClean="0">
              <a:solidFill>
                <a:srgbClr val="225D94"/>
              </a:solidFill>
              <a:ea typeface="Microsoft Yi Baiti" charset="0"/>
              <a:cs typeface="Times New Roman" charset="0"/>
            </a:endParaRPr>
          </a:p>
          <a:p>
            <a:pPr algn="ctr">
              <a:spcAft>
                <a:spcPts val="0"/>
              </a:spcAft>
            </a:pPr>
            <a:r>
              <a:rPr lang="en-GB" sz="3200" b="1" dirty="0" smtClean="0">
                <a:solidFill>
                  <a:srgbClr val="225D94"/>
                </a:solidFill>
                <a:ea typeface="Microsoft Yi Baiti" charset="0"/>
                <a:cs typeface="Times New Roman" charset="0"/>
              </a:rPr>
              <a:t>  </a:t>
            </a:r>
          </a:p>
          <a:p>
            <a:pPr algn="ctr">
              <a:spcAft>
                <a:spcPts val="0"/>
              </a:spcAft>
            </a:pPr>
            <a:endParaRPr lang="en-US" sz="6000" dirty="0">
              <a:effectLst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en-GB" sz="6000" b="1" i="1" dirty="0">
                <a:solidFill>
                  <a:srgbClr val="1B4B77"/>
                </a:solidFill>
                <a:effectLst/>
                <a:ea typeface="Calibri" charset="0"/>
                <a:cs typeface="Times New Roman" charset="0"/>
              </a:rPr>
              <a:t> </a:t>
            </a:r>
            <a:endParaRPr lang="en-US" sz="6000" dirty="0">
              <a:effectLst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en-GB" sz="6000" b="1" dirty="0">
                <a:solidFill>
                  <a:srgbClr val="1B4B77"/>
                </a:solidFill>
                <a:effectLst/>
                <a:ea typeface="Calibri" charset="0"/>
                <a:cs typeface="Times New Roman" charset="0"/>
              </a:rPr>
              <a:t> </a:t>
            </a:r>
            <a:endParaRPr lang="en-US" sz="6000" dirty="0">
              <a:effectLst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en-GB" sz="6000" dirty="0">
                <a:solidFill>
                  <a:srgbClr val="1B4B77"/>
                </a:solidFill>
                <a:effectLst/>
                <a:ea typeface="Calibri" charset="0"/>
                <a:cs typeface="Times New Roman" charset="0"/>
              </a:rPr>
              <a:t> </a:t>
            </a:r>
            <a:endParaRPr lang="en-US" sz="6000" dirty="0">
              <a:effectLst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en-GB" sz="6000" dirty="0">
                <a:solidFill>
                  <a:srgbClr val="1B4B77"/>
                </a:solidFill>
                <a:effectLst/>
                <a:ea typeface="Calibri" charset="0"/>
                <a:cs typeface="Times New Roman" charset="0"/>
              </a:rPr>
              <a:t>		</a:t>
            </a:r>
            <a:endParaRPr lang="en-US" sz="6000" dirty="0">
              <a:effectLst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en-GB" sz="6000" b="1" i="1" dirty="0">
                <a:effectLst/>
                <a:ea typeface="Calibri" charset="0"/>
                <a:cs typeface="Times New Roman" charset="0"/>
              </a:rPr>
              <a:t> </a:t>
            </a:r>
            <a:endParaRPr lang="en-US" sz="6000" dirty="0">
              <a:effectLst/>
              <a:ea typeface="Calibri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7266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ocument 3"/>
          <p:cNvSpPr/>
          <p:nvPr/>
        </p:nvSpPr>
        <p:spPr>
          <a:xfrm>
            <a:off x="0" y="0"/>
            <a:ext cx="12192000" cy="2233534"/>
          </a:xfrm>
          <a:prstGeom prst="flowChartDocumen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38100">
            <a:solidFill>
              <a:srgbClr val="4171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5" name="Text Box 8"/>
          <p:cNvSpPr txBox="1"/>
          <p:nvPr/>
        </p:nvSpPr>
        <p:spPr>
          <a:xfrm>
            <a:off x="227965" y="259517"/>
            <a:ext cx="8975996" cy="857250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en-GB" sz="6000" b="1" dirty="0" smtClean="0">
                <a:solidFill>
                  <a:srgbClr val="225D94"/>
                </a:solidFill>
                <a:effectLst/>
                <a:latin typeface="Trebuchet MS" charset="0"/>
                <a:ea typeface="Microsoft Yi Baiti" charset="0"/>
                <a:cs typeface="Times New Roman" charset="0"/>
              </a:rPr>
              <a:t>Timetable</a:t>
            </a:r>
            <a:endParaRPr lang="en-US" sz="6000" dirty="0">
              <a:effectLst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en-GB" sz="6000" b="1" i="1" dirty="0">
                <a:solidFill>
                  <a:srgbClr val="1B4B77"/>
                </a:solidFill>
                <a:effectLst/>
                <a:ea typeface="Calibri" charset="0"/>
                <a:cs typeface="Times New Roman" charset="0"/>
              </a:rPr>
              <a:t> </a:t>
            </a:r>
            <a:endParaRPr lang="en-US" sz="6000" dirty="0">
              <a:effectLst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en-GB" sz="6000" b="1" dirty="0">
                <a:solidFill>
                  <a:srgbClr val="1B4B77"/>
                </a:solidFill>
                <a:effectLst/>
                <a:ea typeface="Calibri" charset="0"/>
                <a:cs typeface="Times New Roman" charset="0"/>
              </a:rPr>
              <a:t> </a:t>
            </a:r>
            <a:endParaRPr lang="en-US" sz="6000" dirty="0">
              <a:effectLst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en-GB" sz="6000" dirty="0">
                <a:solidFill>
                  <a:srgbClr val="1B4B77"/>
                </a:solidFill>
                <a:effectLst/>
                <a:ea typeface="Calibri" charset="0"/>
                <a:cs typeface="Times New Roman" charset="0"/>
              </a:rPr>
              <a:t> </a:t>
            </a:r>
            <a:endParaRPr lang="en-US" sz="6000" dirty="0">
              <a:effectLst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en-GB" sz="6000" dirty="0">
                <a:solidFill>
                  <a:srgbClr val="1B4B77"/>
                </a:solidFill>
                <a:effectLst/>
                <a:ea typeface="Calibri" charset="0"/>
                <a:cs typeface="Times New Roman" charset="0"/>
              </a:rPr>
              <a:t>		</a:t>
            </a:r>
            <a:endParaRPr lang="en-US" sz="6000" dirty="0">
              <a:effectLst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en-GB" sz="6000" b="1" i="1" dirty="0">
                <a:effectLst/>
                <a:ea typeface="Calibri" charset="0"/>
                <a:cs typeface="Times New Roman" charset="0"/>
              </a:rPr>
              <a:t> </a:t>
            </a:r>
            <a:endParaRPr lang="en-US" sz="6000" dirty="0">
              <a:effectLst/>
              <a:ea typeface="Calibri" charset="0"/>
              <a:cs typeface="Times New Roman" charset="0"/>
            </a:endParaRPr>
          </a:p>
        </p:txBody>
      </p:sp>
      <p:pic>
        <p:nvPicPr>
          <p:cNvPr id="6" name="Picture 5"/>
          <p:cNvPicPr/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275" t="25101" r="23196" b="32890"/>
          <a:stretch/>
        </p:blipFill>
        <p:spPr bwMode="auto">
          <a:xfrm>
            <a:off x="10491213" y="74950"/>
            <a:ext cx="1455947" cy="164815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Text Box 8"/>
          <p:cNvSpPr txBox="1"/>
          <p:nvPr/>
        </p:nvSpPr>
        <p:spPr>
          <a:xfrm>
            <a:off x="376518" y="2043952"/>
            <a:ext cx="11335870" cy="4558553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endParaRPr lang="en-US" sz="6000" dirty="0">
              <a:effectLst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en-GB" sz="6000" b="1" i="1" dirty="0">
                <a:solidFill>
                  <a:srgbClr val="1B4B77"/>
                </a:solidFill>
                <a:effectLst/>
                <a:ea typeface="Calibri" charset="0"/>
                <a:cs typeface="Times New Roman" charset="0"/>
              </a:rPr>
              <a:t> </a:t>
            </a:r>
            <a:endParaRPr lang="en-US" sz="6000" dirty="0">
              <a:effectLst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en-GB" sz="6000" b="1" dirty="0">
                <a:solidFill>
                  <a:srgbClr val="1B4B77"/>
                </a:solidFill>
                <a:effectLst/>
                <a:ea typeface="Calibri" charset="0"/>
                <a:cs typeface="Times New Roman" charset="0"/>
              </a:rPr>
              <a:t> </a:t>
            </a:r>
            <a:endParaRPr lang="en-US" sz="6000" dirty="0">
              <a:effectLst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en-GB" sz="6000" dirty="0">
                <a:solidFill>
                  <a:srgbClr val="1B4B77"/>
                </a:solidFill>
                <a:effectLst/>
                <a:ea typeface="Calibri" charset="0"/>
                <a:cs typeface="Times New Roman" charset="0"/>
              </a:rPr>
              <a:t> </a:t>
            </a:r>
            <a:endParaRPr lang="en-US" sz="6000" dirty="0">
              <a:effectLst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en-GB" sz="6000" dirty="0">
                <a:solidFill>
                  <a:srgbClr val="1B4B77"/>
                </a:solidFill>
                <a:effectLst/>
                <a:ea typeface="Calibri" charset="0"/>
                <a:cs typeface="Times New Roman" charset="0"/>
              </a:rPr>
              <a:t>		</a:t>
            </a:r>
            <a:endParaRPr lang="en-US" sz="6000" dirty="0">
              <a:effectLst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en-GB" sz="6000" b="1" i="1" dirty="0">
                <a:effectLst/>
                <a:ea typeface="Calibri" charset="0"/>
                <a:cs typeface="Times New Roman" charset="0"/>
              </a:rPr>
              <a:t> </a:t>
            </a:r>
            <a:endParaRPr lang="en-US" sz="6000" dirty="0">
              <a:effectLst/>
              <a:ea typeface="Calibri" charset="0"/>
              <a:cs typeface="Times New Roman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3708048"/>
              </p:ext>
            </p:extLst>
          </p:nvPr>
        </p:nvGraphicFramePr>
        <p:xfrm>
          <a:off x="554909" y="2308484"/>
          <a:ext cx="11225996" cy="435133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516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926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24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9249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9672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6328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6181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754909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1200727">
                  <a:extLst>
                    <a:ext uri="{9D8B030D-6E8A-4147-A177-3AD203B41FA5}">
                      <a16:colId xmlns:a16="http://schemas.microsoft.com/office/drawing/2014/main" val="2758003022"/>
                    </a:ext>
                  </a:extLst>
                </a:gridCol>
                <a:gridCol w="424873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604905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</a:tblGrid>
              <a:tr h="3979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 </a:t>
                      </a:r>
                      <a:endParaRPr lang="en-GB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793" marR="55793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0900 - 1000</a:t>
                      </a:r>
                      <a:endParaRPr lang="en-GB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793" marR="55793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1000 - 1100</a:t>
                      </a:r>
                      <a:endParaRPr lang="en-GB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793" marR="5579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 </a:t>
                      </a:r>
                      <a:endParaRPr lang="en-GB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793" marR="5579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1115 - 1200</a:t>
                      </a:r>
                      <a:endParaRPr lang="en-GB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793" marR="5579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 </a:t>
                      </a:r>
                      <a:endParaRPr lang="en-GB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793" marR="5579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12.45 - 1400</a:t>
                      </a:r>
                      <a:endParaRPr lang="en-GB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793" marR="55793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1400 - 1500</a:t>
                      </a:r>
                      <a:endParaRPr lang="en-GB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793" marR="55793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After School</a:t>
                      </a:r>
                      <a:endParaRPr lang="en-GB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793" marR="55793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6231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Monday</a:t>
                      </a:r>
                      <a:endParaRPr lang="en-GB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793" marR="5579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0900 – 0930 Assembly</a:t>
                      </a:r>
                      <a:endParaRPr lang="en-GB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793" marR="5579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effectLst/>
                        </a:rPr>
                        <a:t>Spelling</a:t>
                      </a:r>
                      <a:endParaRPr lang="en-GB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793" marR="5579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effectLst/>
                        </a:rPr>
                        <a:t>English</a:t>
                      </a:r>
                      <a:endParaRPr lang="en-GB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793" marR="55793" marT="0" marB="0" anchor="ctr"/>
                </a:tc>
                <a:tc rowSpan="5"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effectLst/>
                        </a:rPr>
                        <a:t>Break </a:t>
                      </a:r>
                      <a:endParaRPr lang="en-GB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793" marR="55793" marT="0" marB="0" vert="vert2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  <a:latin typeface="+mj-lt"/>
                        </a:rPr>
                        <a:t>Maths</a:t>
                      </a:r>
                      <a:endParaRPr lang="en-GB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793" marR="55793" marT="0" marB="0" anchor="ctr"/>
                </a:tc>
                <a:tc rowSpan="5"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Lunch</a:t>
                      </a:r>
                      <a:endParaRPr lang="en-GB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793" marR="55793" marT="0" marB="0" vert="vert2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effectLst/>
                          <a:latin typeface="+mj-lt"/>
                        </a:rPr>
                        <a:t> </a:t>
                      </a:r>
                      <a:endParaRPr lang="en-GB" sz="1200" dirty="0">
                        <a:effectLst/>
                        <a:latin typeface="+mj-lt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 smtClean="0">
                          <a:effectLst/>
                        </a:rPr>
                        <a:t>Topic</a:t>
                      </a:r>
                      <a:endParaRPr lang="en-GB" sz="9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effectLst/>
                          <a:latin typeface="+mj-lt"/>
                        </a:rPr>
                        <a:t> </a:t>
                      </a:r>
                      <a:endParaRPr lang="en-GB" sz="12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5793" marR="55793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effectLst/>
                          <a:latin typeface="+mj-lt"/>
                        </a:rPr>
                        <a:t>P.E.</a:t>
                      </a:r>
                      <a:endParaRPr lang="en-GB" sz="12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5793" marR="55793" marT="0" marB="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 </a:t>
                      </a:r>
                      <a:endParaRPr lang="en-GB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793" marR="55793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987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Tuesday</a:t>
                      </a:r>
                      <a:endParaRPr lang="en-GB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793" marR="55793" marT="0" marB="0" anchor="ctr"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 smtClean="0">
                          <a:effectLst/>
                        </a:rPr>
                        <a:t>(8:50 – 10:00)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effectLst/>
                        </a:rPr>
                        <a:t>Phonics</a:t>
                      </a:r>
                      <a:r>
                        <a:rPr lang="en-GB" sz="1200" baseline="0" dirty="0" smtClean="0">
                          <a:effectLst/>
                        </a:rPr>
                        <a:t> </a:t>
                      </a:r>
                      <a:r>
                        <a:rPr lang="en-GB" sz="1200" baseline="0" dirty="0" smtClean="0">
                          <a:effectLst/>
                        </a:rPr>
                        <a:t>and </a:t>
                      </a:r>
                      <a:r>
                        <a:rPr lang="en-GB" sz="1200" dirty="0" smtClean="0">
                          <a:effectLst/>
                        </a:rPr>
                        <a:t>English</a:t>
                      </a:r>
                      <a:endParaRPr lang="en-GB" sz="900" dirty="0">
                        <a:effectLst/>
                      </a:endParaRPr>
                    </a:p>
                  </a:txBody>
                  <a:tcPr marL="55793" marR="55793" marT="0" marB="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Maths</a:t>
                      </a:r>
                      <a:endParaRPr lang="en-GB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793" marR="55793" marT="0" marB="0" anchor="ctr"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 smtClean="0">
                          <a:effectLst/>
                        </a:rPr>
                        <a:t>Guided reading</a:t>
                      </a:r>
                      <a:endParaRPr lang="en-GB" sz="11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793" marR="55793" marT="0" marB="0" anchor="ctr"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 smtClean="0">
                          <a:effectLst/>
                        </a:rPr>
                        <a:t>RE</a:t>
                      </a:r>
                    </a:p>
                  </a:txBody>
                  <a:tcPr marL="55793" marR="5579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b="0" dirty="0" smtClean="0">
                          <a:effectLst/>
                          <a:latin typeface="+mj-lt"/>
                        </a:rPr>
                        <a:t>Music</a:t>
                      </a:r>
                      <a:r>
                        <a:rPr lang="en-GB" sz="1200" dirty="0" smtClean="0">
                          <a:effectLst/>
                          <a:latin typeface="+mj-lt"/>
                        </a:rPr>
                        <a:t> </a:t>
                      </a:r>
                      <a:endParaRPr lang="en-GB" sz="12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5793" marR="55793" marT="0" marB="0" anchor="ctr"/>
                </a:tc>
                <a:tc rowSpan="3"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Class Assemblies</a:t>
                      </a:r>
                      <a:endParaRPr lang="en-GB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793" marR="55793" marT="0" marB="0" vert="vert27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 </a:t>
                      </a:r>
                      <a:endParaRPr lang="en-GB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793" marR="55793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7676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Wednesday</a:t>
                      </a:r>
                      <a:endParaRPr lang="en-GB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793" marR="55793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effectLst/>
                        </a:rPr>
                        <a:t>(8:50 – 10:00)</a:t>
                      </a:r>
                      <a:endParaRPr lang="en-GB" sz="900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effectLst/>
                        </a:rPr>
                        <a:t>Phonics and English</a:t>
                      </a:r>
                      <a:endParaRPr lang="en-GB" sz="9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5793" marR="55793" marT="0" marB="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effectLst/>
                        </a:rPr>
                        <a:t>Recorders and </a:t>
                      </a:r>
                      <a:r>
                        <a:rPr lang="en-GB" sz="1200" dirty="0" smtClean="0">
                          <a:effectLst/>
                        </a:rPr>
                        <a:t>PSHE/Alternative</a:t>
                      </a:r>
                      <a:r>
                        <a:rPr lang="en-GB" sz="1200" baseline="0" dirty="0" smtClean="0">
                          <a:effectLst/>
                        </a:rPr>
                        <a:t> Class Assemblies</a:t>
                      </a:r>
                      <a:endParaRPr lang="en-GB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793" marR="55793" marT="0" marB="0" anchor="ctr"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 smtClean="0">
                          <a:effectLst/>
                        </a:rPr>
                        <a:t>Guided reading</a:t>
                      </a:r>
                      <a:endParaRPr lang="en-GB" sz="9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5793" marR="55793" marT="0" marB="0" anchor="ctr"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Maths</a:t>
                      </a:r>
                      <a:endParaRPr lang="en-GB" sz="9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5793" marR="55793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Art/ DT</a:t>
                      </a:r>
                      <a:endParaRPr lang="en-GB" sz="12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5793" marR="55793" marT="0" marB="0" anchor="ctr"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 </a:t>
                      </a:r>
                      <a:endParaRPr lang="en-GB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793" marR="55793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8349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Thursday</a:t>
                      </a:r>
                      <a:endParaRPr lang="en-GB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793" marR="55793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(8:50 – 10:00)</a:t>
                      </a:r>
                      <a:endParaRPr lang="en-GB" sz="9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Phonics and English</a:t>
                      </a:r>
                      <a:endParaRPr lang="en-GB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793" marR="55793" marT="0" marB="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Maths</a:t>
                      </a:r>
                      <a:endParaRPr lang="en-GB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793" marR="55793" marT="0" marB="0" anchor="ctr"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effectLst/>
                        </a:rPr>
                        <a:t>Guided reading</a:t>
                      </a:r>
                      <a:endParaRPr lang="en-GB" sz="9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5793" marR="55793" marT="0" marB="0" anchor="ctr"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b="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Topic</a:t>
                      </a:r>
                      <a:endParaRPr lang="en-GB" sz="1200" b="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5793" marR="55793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 smtClean="0">
                          <a:effectLst/>
                          <a:latin typeface="+mj-lt"/>
                        </a:rPr>
                        <a:t>ICT</a:t>
                      </a:r>
                      <a:endParaRPr lang="en-GB" sz="1200" b="0" dirty="0" smtClean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5793" marR="55793" marT="0" marB="0" anchor="ctr"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 </a:t>
                      </a:r>
                      <a:endParaRPr lang="en-GB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793" marR="55793" marT="0" marB="0" anchor="ctr"/>
                </a:tc>
                <a:extLst>
                  <a:ext uri="{0D108BD9-81ED-4DB2-BD59-A6C34878D82A}">
                    <a16:rowId xmlns:a16="http://schemas.microsoft.com/office/drawing/2014/main" val="1154830410"/>
                  </a:ext>
                </a:extLst>
              </a:tr>
              <a:tr h="84091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Friday</a:t>
                      </a:r>
                      <a:endParaRPr lang="en-GB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793" marR="55793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English</a:t>
                      </a:r>
                      <a:endParaRPr lang="en-GB" sz="9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effectLst/>
                        </a:rPr>
                        <a:t>(Usually a</a:t>
                      </a:r>
                      <a:r>
                        <a:rPr lang="en-GB" sz="1200" baseline="0" dirty="0" smtClean="0">
                          <a:effectLst/>
                        </a:rPr>
                        <a:t> </a:t>
                      </a:r>
                      <a:r>
                        <a:rPr lang="en-GB" sz="1200" dirty="0" smtClean="0">
                          <a:effectLst/>
                        </a:rPr>
                        <a:t>Big </a:t>
                      </a:r>
                      <a:r>
                        <a:rPr lang="en-GB" sz="1200" dirty="0">
                          <a:effectLst/>
                        </a:rPr>
                        <a:t>Write)</a:t>
                      </a:r>
                      <a:endParaRPr lang="en-GB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793" marR="55793" marT="0" marB="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Maths</a:t>
                      </a:r>
                      <a:endParaRPr lang="en-GB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793" marR="55793" marT="0" marB="0" anchor="ctr"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Guided reading</a:t>
                      </a:r>
                      <a:endParaRPr kumimoji="0" lang="en-GB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793" marR="55793" marT="0" marB="0" anchor="ctr"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 smtClean="0">
                          <a:effectLst/>
                          <a:latin typeface="+mj-lt"/>
                        </a:rPr>
                        <a:t>Currently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 smtClean="0">
                          <a:effectLst/>
                          <a:latin typeface="+mj-lt"/>
                        </a:rPr>
                        <a:t>Golden Time</a:t>
                      </a:r>
                    </a:p>
                  </a:txBody>
                  <a:tcPr marL="55793" marR="55793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+mj-lt"/>
                        </a:rPr>
                        <a:t>1415 – 1445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+mj-lt"/>
                        </a:rPr>
                        <a:t>Assembly</a:t>
                      </a:r>
                      <a:endParaRPr lang="en-GB" sz="12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5793" marR="55793" marT="0" marB="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 </a:t>
                      </a:r>
                      <a:endParaRPr lang="en-GB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793" marR="55793" marT="0" marB="0" anchor="ctr"/>
                </a:tc>
                <a:extLst>
                  <a:ext uri="{0D108BD9-81ED-4DB2-BD59-A6C34878D82A}">
                    <a16:rowId xmlns:a16="http://schemas.microsoft.com/office/drawing/2014/main" val="792726003"/>
                  </a:ext>
                </a:extLst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271713" y="1869558"/>
            <a:ext cx="201850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assoonPrimaryInfant" pitchFamily="2" charset="0"/>
                <a:ea typeface="Calibri" pitchFamily="34" charset="0"/>
                <a:cs typeface="Times New Roman" pitchFamily="18" charset="0"/>
              </a:rPr>
              <a:t>                          </a:t>
            </a:r>
            <a:endParaRPr kumimoji="0" lang="en-GB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5148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ocument 3"/>
          <p:cNvSpPr/>
          <p:nvPr/>
        </p:nvSpPr>
        <p:spPr>
          <a:xfrm>
            <a:off x="0" y="0"/>
            <a:ext cx="12192000" cy="2233534"/>
          </a:xfrm>
          <a:prstGeom prst="flowChartDocumen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38100">
            <a:solidFill>
              <a:srgbClr val="4171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5" name="Text Box 8"/>
          <p:cNvSpPr txBox="1"/>
          <p:nvPr/>
        </p:nvSpPr>
        <p:spPr>
          <a:xfrm>
            <a:off x="227965" y="259517"/>
            <a:ext cx="8975996" cy="857250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en-GB" sz="6000" b="1" dirty="0" smtClean="0">
                <a:solidFill>
                  <a:srgbClr val="225D94"/>
                </a:solidFill>
                <a:effectLst/>
                <a:latin typeface="Trebuchet MS" charset="0"/>
                <a:ea typeface="Microsoft Yi Baiti" charset="0"/>
                <a:cs typeface="Times New Roman" charset="0"/>
              </a:rPr>
              <a:t>Curriculum</a:t>
            </a:r>
            <a:endParaRPr lang="en-US" sz="6000" dirty="0" smtClean="0">
              <a:effectLst/>
              <a:ea typeface="Calibri" charset="0"/>
              <a:cs typeface="Times New Roman" charset="0"/>
            </a:endParaRPr>
          </a:p>
          <a:p>
            <a:r>
              <a:rPr lang="en-GB" sz="1000" b="1" i="1" dirty="0" smtClean="0">
                <a:solidFill>
                  <a:srgbClr val="1B4B77"/>
                </a:solidFill>
                <a:effectLst/>
                <a:ea typeface="Calibri" charset="0"/>
                <a:cs typeface="Times New Roman" charset="0"/>
              </a:rPr>
              <a:t> </a:t>
            </a:r>
            <a:endParaRPr lang="en-GB" sz="1000" dirty="0" smtClean="0"/>
          </a:p>
          <a:p>
            <a:r>
              <a:rPr lang="en-GB" sz="1000" b="1" dirty="0" smtClean="0"/>
              <a:t> </a:t>
            </a:r>
            <a:endParaRPr lang="en-GB" sz="1000" dirty="0" smtClean="0"/>
          </a:p>
          <a:p>
            <a:pPr>
              <a:spcAft>
                <a:spcPts val="0"/>
              </a:spcAft>
            </a:pPr>
            <a:endParaRPr lang="en-US" sz="1000" dirty="0" smtClean="0">
              <a:effectLst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en-GB" sz="1000" b="1" dirty="0" smtClean="0">
                <a:solidFill>
                  <a:srgbClr val="1B4B77"/>
                </a:solidFill>
                <a:effectLst/>
                <a:ea typeface="Calibri" charset="0"/>
                <a:cs typeface="Times New Roman" charset="0"/>
              </a:rPr>
              <a:t> </a:t>
            </a:r>
            <a:endParaRPr lang="en-US" sz="1000" dirty="0" smtClean="0">
              <a:effectLst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en-GB" sz="1000" dirty="0" smtClean="0">
                <a:solidFill>
                  <a:srgbClr val="1B4B77"/>
                </a:solidFill>
                <a:effectLst/>
                <a:ea typeface="Calibri" charset="0"/>
                <a:cs typeface="Times New Roman" charset="0"/>
              </a:rPr>
              <a:t> </a:t>
            </a:r>
            <a:endParaRPr lang="en-US" sz="1000" dirty="0" smtClean="0">
              <a:effectLst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en-GB" sz="1000" dirty="0" smtClean="0">
                <a:solidFill>
                  <a:srgbClr val="1B4B77"/>
                </a:solidFill>
                <a:effectLst/>
                <a:ea typeface="Calibri" charset="0"/>
                <a:cs typeface="Times New Roman" charset="0"/>
              </a:rPr>
              <a:t>		</a:t>
            </a:r>
            <a:endParaRPr lang="en-US" sz="1000" dirty="0" smtClean="0">
              <a:effectLst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en-GB" sz="1000" b="1" i="1" dirty="0" smtClean="0">
                <a:effectLst/>
                <a:ea typeface="Calibri" charset="0"/>
                <a:cs typeface="Times New Roman" charset="0"/>
              </a:rPr>
              <a:t> </a:t>
            </a:r>
            <a:endParaRPr lang="en-US" sz="1000" dirty="0">
              <a:effectLst/>
              <a:ea typeface="Calibri" charset="0"/>
              <a:cs typeface="Times New Roman" charset="0"/>
            </a:endParaRPr>
          </a:p>
        </p:txBody>
      </p:sp>
      <p:pic>
        <p:nvPicPr>
          <p:cNvPr id="6" name="Picture 5"/>
          <p:cNvPicPr/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275" t="25101" r="23196" b="32890"/>
          <a:stretch/>
        </p:blipFill>
        <p:spPr bwMode="auto">
          <a:xfrm>
            <a:off x="10491213" y="74950"/>
            <a:ext cx="1455947" cy="164815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45269" y="2729496"/>
            <a:ext cx="11449619" cy="4832092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GB" sz="2800" dirty="0" smtClean="0">
                <a:solidFill>
                  <a:schemeClr val="accent1">
                    <a:lumMod val="75000"/>
                  </a:schemeClr>
                </a:solidFill>
              </a:rPr>
              <a:t>Maths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GB" sz="2800" dirty="0" smtClean="0">
                <a:solidFill>
                  <a:schemeClr val="accent1">
                    <a:lumMod val="75000"/>
                  </a:schemeClr>
                </a:solidFill>
              </a:rPr>
              <a:t>English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GB" sz="2800" dirty="0" smtClean="0">
                <a:solidFill>
                  <a:schemeClr val="accent1">
                    <a:lumMod val="75000"/>
                  </a:schemeClr>
                </a:solidFill>
              </a:rPr>
              <a:t>Science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GB" sz="2800" dirty="0" smtClean="0">
                <a:solidFill>
                  <a:schemeClr val="accent1">
                    <a:lumMod val="75000"/>
                  </a:schemeClr>
                </a:solidFill>
              </a:rPr>
              <a:t>Humanities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GB" sz="2800" dirty="0" smtClean="0">
                <a:solidFill>
                  <a:schemeClr val="accent1">
                    <a:lumMod val="75000"/>
                  </a:schemeClr>
                </a:solidFill>
              </a:rPr>
              <a:t>Computing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GB" sz="2800" dirty="0" smtClean="0">
                <a:solidFill>
                  <a:schemeClr val="accent1">
                    <a:lumMod val="75000"/>
                  </a:schemeClr>
                </a:solidFill>
              </a:rPr>
              <a:t>Art and Design</a:t>
            </a:r>
          </a:p>
          <a:p>
            <a:pPr marL="457200" indent="-457200">
              <a:buFont typeface="Arial" pitchFamily="34" charset="0"/>
              <a:buChar char="•"/>
            </a:pPr>
            <a:endParaRPr lang="en-GB" sz="28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457200" indent="-457200">
              <a:buFont typeface="Arial" pitchFamily="34" charset="0"/>
              <a:buChar char="•"/>
            </a:pPr>
            <a:endParaRPr lang="en-GB" sz="2800" dirty="0">
              <a:solidFill>
                <a:schemeClr val="accent1">
                  <a:lumMod val="75000"/>
                </a:schemeClr>
              </a:solidFill>
            </a:endParaRPr>
          </a:p>
          <a:p>
            <a:pPr marL="457200" indent="-457200">
              <a:buFont typeface="Arial" pitchFamily="34" charset="0"/>
              <a:buChar char="•"/>
            </a:pPr>
            <a:endParaRPr lang="en-GB" sz="28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457200" indent="-457200">
              <a:buFont typeface="Arial" pitchFamily="34" charset="0"/>
              <a:buChar char="•"/>
            </a:pPr>
            <a:endParaRPr lang="en-GB" sz="2800" dirty="0">
              <a:solidFill>
                <a:schemeClr val="accent1">
                  <a:lumMod val="75000"/>
                </a:schemeClr>
              </a:solidFill>
            </a:endParaRPr>
          </a:p>
          <a:p>
            <a:pPr marL="457200" indent="-457200">
              <a:buFont typeface="Arial" pitchFamily="34" charset="0"/>
              <a:buChar char="•"/>
            </a:pPr>
            <a:endParaRPr lang="en-GB" sz="28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GB" sz="2800" dirty="0" smtClean="0">
                <a:solidFill>
                  <a:schemeClr val="accent1">
                    <a:lumMod val="75000"/>
                  </a:schemeClr>
                </a:solidFill>
              </a:rPr>
              <a:t>Design Technology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GB" sz="2800" dirty="0" smtClean="0">
                <a:solidFill>
                  <a:schemeClr val="accent1">
                    <a:lumMod val="75000"/>
                  </a:schemeClr>
                </a:solidFill>
              </a:rPr>
              <a:t>PSHE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GB" sz="2800" dirty="0" smtClean="0">
                <a:solidFill>
                  <a:schemeClr val="accent1">
                    <a:lumMod val="75000"/>
                  </a:schemeClr>
                </a:solidFill>
              </a:rPr>
              <a:t>RE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GB" sz="2800" dirty="0" smtClean="0">
                <a:solidFill>
                  <a:schemeClr val="accent1">
                    <a:lumMod val="75000"/>
                  </a:schemeClr>
                </a:solidFill>
              </a:rPr>
              <a:t>P.E.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GB" sz="2800" dirty="0" smtClean="0">
                <a:solidFill>
                  <a:schemeClr val="accent1">
                    <a:lumMod val="75000"/>
                  </a:schemeClr>
                </a:solidFill>
              </a:rPr>
              <a:t>Music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91905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ocument 3"/>
          <p:cNvSpPr/>
          <p:nvPr/>
        </p:nvSpPr>
        <p:spPr>
          <a:xfrm>
            <a:off x="0" y="0"/>
            <a:ext cx="12192000" cy="2233534"/>
          </a:xfrm>
          <a:prstGeom prst="flowChartDocumen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38100">
            <a:solidFill>
              <a:srgbClr val="4171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5" name="Text Box 8"/>
          <p:cNvSpPr txBox="1"/>
          <p:nvPr/>
        </p:nvSpPr>
        <p:spPr>
          <a:xfrm>
            <a:off x="227965" y="259517"/>
            <a:ext cx="8975996" cy="857250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en-GB" sz="6000" b="1" dirty="0" smtClean="0">
                <a:solidFill>
                  <a:srgbClr val="225D94"/>
                </a:solidFill>
                <a:effectLst/>
                <a:latin typeface="Trebuchet MS" charset="0"/>
                <a:ea typeface="Microsoft Yi Baiti" charset="0"/>
                <a:cs typeface="Times New Roman" charset="0"/>
              </a:rPr>
              <a:t>PE Days</a:t>
            </a:r>
            <a:endParaRPr lang="en-US" sz="6000" dirty="0">
              <a:effectLst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en-GB" sz="6000" b="1" i="1" dirty="0">
                <a:solidFill>
                  <a:srgbClr val="1B4B77"/>
                </a:solidFill>
                <a:effectLst/>
                <a:ea typeface="Calibri" charset="0"/>
                <a:cs typeface="Times New Roman" charset="0"/>
              </a:rPr>
              <a:t> </a:t>
            </a:r>
            <a:endParaRPr lang="en-US" sz="6000" dirty="0">
              <a:effectLst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en-GB" sz="6000" b="1" dirty="0">
                <a:solidFill>
                  <a:srgbClr val="1B4B77"/>
                </a:solidFill>
                <a:effectLst/>
                <a:ea typeface="Calibri" charset="0"/>
                <a:cs typeface="Times New Roman" charset="0"/>
              </a:rPr>
              <a:t> </a:t>
            </a:r>
            <a:endParaRPr lang="en-US" sz="6000" dirty="0">
              <a:effectLst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en-GB" sz="6000" dirty="0">
                <a:solidFill>
                  <a:srgbClr val="1B4B77"/>
                </a:solidFill>
                <a:effectLst/>
                <a:ea typeface="Calibri" charset="0"/>
                <a:cs typeface="Times New Roman" charset="0"/>
              </a:rPr>
              <a:t> </a:t>
            </a:r>
            <a:endParaRPr lang="en-US" sz="6000" dirty="0">
              <a:effectLst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en-GB" sz="6000" dirty="0">
                <a:solidFill>
                  <a:srgbClr val="1B4B77"/>
                </a:solidFill>
                <a:effectLst/>
                <a:ea typeface="Calibri" charset="0"/>
                <a:cs typeface="Times New Roman" charset="0"/>
              </a:rPr>
              <a:t>		</a:t>
            </a:r>
            <a:endParaRPr lang="en-US" sz="6000" dirty="0">
              <a:effectLst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en-GB" sz="6000" b="1" i="1" dirty="0">
                <a:effectLst/>
                <a:ea typeface="Calibri" charset="0"/>
                <a:cs typeface="Times New Roman" charset="0"/>
              </a:rPr>
              <a:t> </a:t>
            </a:r>
            <a:endParaRPr lang="en-US" sz="6000" dirty="0">
              <a:effectLst/>
              <a:ea typeface="Calibri" charset="0"/>
              <a:cs typeface="Times New Roman" charset="0"/>
            </a:endParaRPr>
          </a:p>
        </p:txBody>
      </p:sp>
      <p:pic>
        <p:nvPicPr>
          <p:cNvPr id="6" name="Picture 5"/>
          <p:cNvPicPr/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275" t="25101" r="23196" b="32890"/>
          <a:stretch/>
        </p:blipFill>
        <p:spPr bwMode="auto">
          <a:xfrm>
            <a:off x="10491213" y="74950"/>
            <a:ext cx="1455947" cy="164815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Text Box 8"/>
          <p:cNvSpPr txBox="1"/>
          <p:nvPr/>
        </p:nvSpPr>
        <p:spPr>
          <a:xfrm>
            <a:off x="665018" y="2791024"/>
            <a:ext cx="9826195" cy="2538357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en-GB" sz="2800" dirty="0" smtClean="0">
                <a:solidFill>
                  <a:schemeClr val="accent5"/>
                </a:solidFill>
                <a:ea typeface="Calibri" charset="0"/>
                <a:cs typeface="Times New Roman" charset="0"/>
              </a:rPr>
              <a:t>Monday</a:t>
            </a:r>
            <a:r>
              <a:rPr lang="en-GB" sz="2800" dirty="0" smtClean="0">
                <a:solidFill>
                  <a:schemeClr val="accent5"/>
                </a:solidFill>
                <a:effectLst/>
                <a:ea typeface="Calibri" charset="0"/>
                <a:cs typeface="Times New Roman" charset="0"/>
              </a:rPr>
              <a:t> – </a:t>
            </a:r>
            <a:r>
              <a:rPr lang="en-GB" sz="2800" dirty="0" smtClean="0">
                <a:solidFill>
                  <a:schemeClr val="accent5"/>
                </a:solidFill>
                <a:effectLst/>
                <a:ea typeface="Calibri" charset="0"/>
                <a:cs typeface="Times New Roman" charset="0"/>
              </a:rPr>
              <a:t>Dance/gym/Games</a:t>
            </a:r>
            <a:endParaRPr lang="en-GB" sz="2800" dirty="0" smtClean="0">
              <a:solidFill>
                <a:schemeClr val="accent5"/>
              </a:solidFill>
              <a:effectLst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en-GB" sz="2800" dirty="0" smtClean="0">
                <a:solidFill>
                  <a:schemeClr val="accent5"/>
                </a:solidFill>
                <a:ea typeface="Calibri" charset="0"/>
                <a:cs typeface="Times New Roman" charset="0"/>
              </a:rPr>
              <a:t>Friday – </a:t>
            </a:r>
            <a:r>
              <a:rPr lang="en-GB" sz="2800" dirty="0" smtClean="0">
                <a:solidFill>
                  <a:schemeClr val="accent5"/>
                </a:solidFill>
                <a:ea typeface="Calibri" charset="0"/>
                <a:cs typeface="Times New Roman" charset="0"/>
              </a:rPr>
              <a:t>Currently Golden Time which will hopefully change back to Games next term</a:t>
            </a:r>
          </a:p>
          <a:p>
            <a:pPr>
              <a:spcAft>
                <a:spcPts val="0"/>
              </a:spcAft>
            </a:pPr>
            <a:endParaRPr lang="en-GB" sz="2800" dirty="0">
              <a:solidFill>
                <a:schemeClr val="accent5"/>
              </a:solidFill>
              <a:effectLst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en-GB" sz="2800" dirty="0" smtClean="0">
                <a:solidFill>
                  <a:schemeClr val="accent5"/>
                </a:solidFill>
                <a:ea typeface="Calibri" charset="0"/>
                <a:cs typeface="Times New Roman" charset="0"/>
              </a:rPr>
              <a:t>I a</a:t>
            </a:r>
            <a:r>
              <a:rPr lang="en-GB" sz="2800" dirty="0" smtClean="0">
                <a:solidFill>
                  <a:schemeClr val="accent5"/>
                </a:solidFill>
                <a:ea typeface="Calibri" charset="0"/>
                <a:cs typeface="Times New Roman" charset="0"/>
              </a:rPr>
              <a:t>im </a:t>
            </a:r>
            <a:r>
              <a:rPr lang="en-GB" sz="2800" dirty="0" smtClean="0">
                <a:solidFill>
                  <a:schemeClr val="accent5"/>
                </a:solidFill>
                <a:ea typeface="Calibri" charset="0"/>
                <a:cs typeface="Times New Roman" charset="0"/>
              </a:rPr>
              <a:t>to start </a:t>
            </a:r>
            <a:r>
              <a:rPr lang="en-GB" sz="2800" dirty="0" smtClean="0">
                <a:solidFill>
                  <a:schemeClr val="accent5"/>
                </a:solidFill>
                <a:ea typeface="Calibri" charset="0"/>
                <a:cs typeface="Times New Roman" charset="0"/>
              </a:rPr>
              <a:t>up a regular super movers possibly between Phonics and English- </a:t>
            </a:r>
            <a:r>
              <a:rPr lang="en-GB" sz="2800" dirty="0" smtClean="0">
                <a:solidFill>
                  <a:schemeClr val="accent5"/>
                </a:solidFill>
                <a:ea typeface="Calibri" charset="0"/>
                <a:cs typeface="Times New Roman" charset="0"/>
              </a:rPr>
              <a:t>every day</a:t>
            </a:r>
            <a:endParaRPr lang="en-US" sz="2800" dirty="0">
              <a:solidFill>
                <a:schemeClr val="accent5"/>
              </a:solidFill>
              <a:effectLst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en-GB" sz="6000" b="1" dirty="0">
                <a:solidFill>
                  <a:schemeClr val="accent5"/>
                </a:solidFill>
                <a:effectLst/>
                <a:ea typeface="Calibri" charset="0"/>
                <a:cs typeface="Times New Roman" charset="0"/>
              </a:rPr>
              <a:t> </a:t>
            </a:r>
            <a:endParaRPr lang="en-US" sz="6000" dirty="0">
              <a:solidFill>
                <a:schemeClr val="accent5"/>
              </a:solidFill>
              <a:effectLst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en-GB" sz="6000" dirty="0">
                <a:solidFill>
                  <a:srgbClr val="1B4B77"/>
                </a:solidFill>
                <a:effectLst/>
                <a:ea typeface="Calibri" charset="0"/>
                <a:cs typeface="Times New Roman" charset="0"/>
              </a:rPr>
              <a:t> </a:t>
            </a:r>
            <a:endParaRPr lang="en-US" sz="6000" dirty="0">
              <a:effectLst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en-GB" sz="6000" dirty="0">
                <a:solidFill>
                  <a:srgbClr val="1B4B77"/>
                </a:solidFill>
                <a:effectLst/>
                <a:ea typeface="Calibri" charset="0"/>
                <a:cs typeface="Times New Roman" charset="0"/>
              </a:rPr>
              <a:t>		</a:t>
            </a:r>
            <a:endParaRPr lang="en-US" sz="6000" dirty="0">
              <a:effectLst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en-GB" sz="6000" b="1" i="1" dirty="0">
                <a:effectLst/>
                <a:ea typeface="Calibri" charset="0"/>
                <a:cs typeface="Times New Roman" charset="0"/>
              </a:rPr>
              <a:t> </a:t>
            </a:r>
            <a:endParaRPr lang="en-US" sz="6000" dirty="0">
              <a:effectLst/>
              <a:ea typeface="Calibri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5625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ocument 3"/>
          <p:cNvSpPr/>
          <p:nvPr/>
        </p:nvSpPr>
        <p:spPr>
          <a:xfrm>
            <a:off x="0" y="0"/>
            <a:ext cx="12192000" cy="2233534"/>
          </a:xfrm>
          <a:prstGeom prst="flowChartDocumen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38100">
            <a:solidFill>
              <a:srgbClr val="4171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5" name="Text Box 8"/>
          <p:cNvSpPr txBox="1"/>
          <p:nvPr/>
        </p:nvSpPr>
        <p:spPr>
          <a:xfrm>
            <a:off x="227965" y="259517"/>
            <a:ext cx="8975996" cy="857250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en-GB" sz="6000" b="1" dirty="0" smtClean="0">
                <a:solidFill>
                  <a:srgbClr val="225D94"/>
                </a:solidFill>
                <a:effectLst/>
                <a:latin typeface="Trebuchet MS" charset="0"/>
                <a:ea typeface="Microsoft Yi Baiti" charset="0"/>
                <a:cs typeface="Times New Roman" charset="0"/>
              </a:rPr>
              <a:t>Curriculum Visits</a:t>
            </a:r>
            <a:endParaRPr lang="en-US" sz="6000" dirty="0">
              <a:effectLst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en-GB" sz="6000" b="1" i="1" dirty="0">
                <a:solidFill>
                  <a:srgbClr val="1B4B77"/>
                </a:solidFill>
                <a:effectLst/>
                <a:ea typeface="Calibri" charset="0"/>
                <a:cs typeface="Times New Roman" charset="0"/>
              </a:rPr>
              <a:t> </a:t>
            </a:r>
            <a:endParaRPr lang="en-US" sz="6000" dirty="0">
              <a:effectLst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en-GB" sz="6000" b="1" dirty="0">
                <a:solidFill>
                  <a:srgbClr val="1B4B77"/>
                </a:solidFill>
                <a:effectLst/>
                <a:ea typeface="Calibri" charset="0"/>
                <a:cs typeface="Times New Roman" charset="0"/>
              </a:rPr>
              <a:t> </a:t>
            </a:r>
            <a:endParaRPr lang="en-US" sz="6000" dirty="0">
              <a:effectLst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en-GB" sz="6000" dirty="0">
                <a:solidFill>
                  <a:srgbClr val="1B4B77"/>
                </a:solidFill>
                <a:effectLst/>
                <a:ea typeface="Calibri" charset="0"/>
                <a:cs typeface="Times New Roman" charset="0"/>
              </a:rPr>
              <a:t> </a:t>
            </a:r>
            <a:endParaRPr lang="en-US" sz="6000" dirty="0">
              <a:effectLst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en-GB" sz="6000" dirty="0">
                <a:solidFill>
                  <a:srgbClr val="1B4B77"/>
                </a:solidFill>
                <a:effectLst/>
                <a:ea typeface="Calibri" charset="0"/>
                <a:cs typeface="Times New Roman" charset="0"/>
              </a:rPr>
              <a:t>		</a:t>
            </a:r>
            <a:endParaRPr lang="en-US" sz="6000" dirty="0">
              <a:effectLst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en-GB" sz="6000" b="1" i="1" dirty="0">
                <a:effectLst/>
                <a:ea typeface="Calibri" charset="0"/>
                <a:cs typeface="Times New Roman" charset="0"/>
              </a:rPr>
              <a:t> </a:t>
            </a:r>
            <a:endParaRPr lang="en-US" sz="6000" dirty="0">
              <a:effectLst/>
              <a:ea typeface="Calibri" charset="0"/>
              <a:cs typeface="Times New Roman" charset="0"/>
            </a:endParaRPr>
          </a:p>
        </p:txBody>
      </p:sp>
      <p:pic>
        <p:nvPicPr>
          <p:cNvPr id="6" name="Picture 5"/>
          <p:cNvPicPr/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275" t="25101" r="23196" b="32890"/>
          <a:stretch/>
        </p:blipFill>
        <p:spPr bwMode="auto">
          <a:xfrm>
            <a:off x="10491213" y="74950"/>
            <a:ext cx="1455947" cy="164815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Text Box 8"/>
          <p:cNvSpPr txBox="1"/>
          <p:nvPr/>
        </p:nvSpPr>
        <p:spPr>
          <a:xfrm>
            <a:off x="378692" y="3273749"/>
            <a:ext cx="10406386" cy="2407179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en-GB" sz="2800" dirty="0" smtClean="0">
                <a:solidFill>
                  <a:srgbClr val="225D94"/>
                </a:solidFill>
                <a:ea typeface="Microsoft Yi Baiti" charset="0"/>
                <a:cs typeface="Times New Roman" charset="0"/>
              </a:rPr>
              <a:t>September 28</a:t>
            </a:r>
            <a:r>
              <a:rPr lang="en-GB" sz="2800" baseline="30000" dirty="0" smtClean="0">
                <a:solidFill>
                  <a:srgbClr val="225D94"/>
                </a:solidFill>
                <a:ea typeface="Microsoft Yi Baiti" charset="0"/>
                <a:cs typeface="Times New Roman" charset="0"/>
              </a:rPr>
              <a:t>th</a:t>
            </a:r>
            <a:r>
              <a:rPr lang="en-GB" sz="2800" dirty="0" smtClean="0">
                <a:solidFill>
                  <a:srgbClr val="225D94"/>
                </a:solidFill>
                <a:ea typeface="Microsoft Yi Baiti" charset="0"/>
                <a:cs typeface="Times New Roman" charset="0"/>
              </a:rPr>
              <a:t> – </a:t>
            </a:r>
            <a:r>
              <a:rPr lang="en-GB" sz="2800" dirty="0" smtClean="0">
                <a:solidFill>
                  <a:srgbClr val="225D94"/>
                </a:solidFill>
                <a:ea typeface="Microsoft Yi Baiti" charset="0"/>
                <a:cs typeface="Times New Roman" charset="0"/>
              </a:rPr>
              <a:t>Visit to Claydon House</a:t>
            </a:r>
          </a:p>
          <a:p>
            <a:pPr>
              <a:spcAft>
                <a:spcPts val="0"/>
              </a:spcAft>
            </a:pPr>
            <a:endParaRPr lang="en-US" sz="2800" dirty="0">
              <a:effectLst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en-GB" sz="6000" b="1" i="1" dirty="0">
                <a:solidFill>
                  <a:srgbClr val="1B4B77"/>
                </a:solidFill>
                <a:effectLst/>
                <a:ea typeface="Calibri" charset="0"/>
                <a:cs typeface="Times New Roman" charset="0"/>
              </a:rPr>
              <a:t> </a:t>
            </a:r>
            <a:r>
              <a:rPr lang="en-GB" b="1" i="1" dirty="0" smtClean="0">
                <a:solidFill>
                  <a:srgbClr val="1B4B77"/>
                </a:solidFill>
                <a:effectLst/>
                <a:ea typeface="Calibri" charset="0"/>
                <a:cs typeface="Times New Roman" charset="0"/>
              </a:rPr>
              <a:t>We are fully staffed for the trip, thank you. However, I will certainly be in touch about vacancies on future trips.</a:t>
            </a:r>
            <a:endParaRPr lang="en-US" dirty="0">
              <a:effectLst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en-GB" sz="6000" b="1" dirty="0">
                <a:solidFill>
                  <a:srgbClr val="1B4B77"/>
                </a:solidFill>
                <a:effectLst/>
                <a:ea typeface="Calibri" charset="0"/>
                <a:cs typeface="Times New Roman" charset="0"/>
              </a:rPr>
              <a:t> </a:t>
            </a:r>
            <a:endParaRPr lang="en-US" sz="6000" dirty="0">
              <a:effectLst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en-GB" sz="6000" dirty="0">
                <a:solidFill>
                  <a:srgbClr val="1B4B77"/>
                </a:solidFill>
                <a:effectLst/>
                <a:ea typeface="Calibri" charset="0"/>
                <a:cs typeface="Times New Roman" charset="0"/>
              </a:rPr>
              <a:t> </a:t>
            </a:r>
            <a:endParaRPr lang="en-US" sz="6000" dirty="0">
              <a:effectLst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en-GB" sz="6000" dirty="0">
                <a:solidFill>
                  <a:srgbClr val="1B4B77"/>
                </a:solidFill>
                <a:effectLst/>
                <a:ea typeface="Calibri" charset="0"/>
                <a:cs typeface="Times New Roman" charset="0"/>
              </a:rPr>
              <a:t>		</a:t>
            </a:r>
            <a:endParaRPr lang="en-US" sz="6000" dirty="0">
              <a:effectLst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en-GB" sz="6000" b="1" i="1" dirty="0">
                <a:effectLst/>
                <a:ea typeface="Calibri" charset="0"/>
                <a:cs typeface="Times New Roman" charset="0"/>
              </a:rPr>
              <a:t> </a:t>
            </a:r>
            <a:endParaRPr lang="en-US" sz="6000" dirty="0">
              <a:effectLst/>
              <a:ea typeface="Calibri" charset="0"/>
              <a:cs typeface="Times New Roman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73862" y="1982621"/>
            <a:ext cx="3430210" cy="2515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859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ocument 3"/>
          <p:cNvSpPr/>
          <p:nvPr/>
        </p:nvSpPr>
        <p:spPr>
          <a:xfrm>
            <a:off x="0" y="0"/>
            <a:ext cx="12192000" cy="2233534"/>
          </a:xfrm>
          <a:prstGeom prst="flowChartDocumen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38100">
            <a:solidFill>
              <a:srgbClr val="4171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5" name="Text Box 8"/>
          <p:cNvSpPr txBox="1"/>
          <p:nvPr/>
        </p:nvSpPr>
        <p:spPr>
          <a:xfrm>
            <a:off x="227965" y="259517"/>
            <a:ext cx="8975996" cy="857250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en-GB" sz="6000" b="1" dirty="0" smtClean="0">
                <a:solidFill>
                  <a:srgbClr val="225D94"/>
                </a:solidFill>
                <a:effectLst/>
                <a:latin typeface="Trebuchet MS" charset="0"/>
                <a:ea typeface="Microsoft Yi Baiti" charset="0"/>
                <a:cs typeface="Times New Roman" charset="0"/>
              </a:rPr>
              <a:t>Homework</a:t>
            </a:r>
            <a:endParaRPr lang="en-US" sz="6000" dirty="0">
              <a:effectLst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en-GB" sz="6000" b="1" i="1" dirty="0">
                <a:solidFill>
                  <a:srgbClr val="1B4B77"/>
                </a:solidFill>
                <a:effectLst/>
                <a:ea typeface="Calibri" charset="0"/>
                <a:cs typeface="Times New Roman" charset="0"/>
              </a:rPr>
              <a:t> </a:t>
            </a:r>
            <a:endParaRPr lang="en-US" sz="6000" dirty="0">
              <a:effectLst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en-GB" sz="6000" b="1" dirty="0">
                <a:solidFill>
                  <a:srgbClr val="1B4B77"/>
                </a:solidFill>
                <a:effectLst/>
                <a:ea typeface="Calibri" charset="0"/>
                <a:cs typeface="Times New Roman" charset="0"/>
              </a:rPr>
              <a:t> </a:t>
            </a:r>
            <a:endParaRPr lang="en-US" sz="6000" dirty="0">
              <a:effectLst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en-GB" sz="6000" dirty="0">
                <a:solidFill>
                  <a:srgbClr val="1B4B77"/>
                </a:solidFill>
                <a:effectLst/>
                <a:ea typeface="Calibri" charset="0"/>
                <a:cs typeface="Times New Roman" charset="0"/>
              </a:rPr>
              <a:t> </a:t>
            </a:r>
            <a:endParaRPr lang="en-US" sz="6000" dirty="0">
              <a:effectLst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en-GB" sz="6000" dirty="0">
                <a:solidFill>
                  <a:srgbClr val="1B4B77"/>
                </a:solidFill>
                <a:effectLst/>
                <a:ea typeface="Calibri" charset="0"/>
                <a:cs typeface="Times New Roman" charset="0"/>
              </a:rPr>
              <a:t>		</a:t>
            </a:r>
            <a:endParaRPr lang="en-US" sz="6000" dirty="0">
              <a:effectLst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en-GB" sz="6000" b="1" i="1" dirty="0">
                <a:effectLst/>
                <a:ea typeface="Calibri" charset="0"/>
                <a:cs typeface="Times New Roman" charset="0"/>
              </a:rPr>
              <a:t> </a:t>
            </a:r>
            <a:endParaRPr lang="en-US" sz="6000" dirty="0">
              <a:effectLst/>
              <a:ea typeface="Calibri" charset="0"/>
              <a:cs typeface="Times New Roman" charset="0"/>
            </a:endParaRPr>
          </a:p>
        </p:txBody>
      </p:sp>
      <p:pic>
        <p:nvPicPr>
          <p:cNvPr id="6" name="Picture 5"/>
          <p:cNvPicPr/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275" t="25101" r="23196" b="32890"/>
          <a:stretch/>
        </p:blipFill>
        <p:spPr bwMode="auto">
          <a:xfrm>
            <a:off x="10491213" y="74950"/>
            <a:ext cx="1455947" cy="164815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Text Box 8"/>
          <p:cNvSpPr txBox="1"/>
          <p:nvPr/>
        </p:nvSpPr>
        <p:spPr>
          <a:xfrm>
            <a:off x="227964" y="2743045"/>
            <a:ext cx="11853199" cy="2530920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GB" sz="2800" dirty="0" smtClean="0">
                <a:solidFill>
                  <a:srgbClr val="225D94"/>
                </a:solidFill>
                <a:ea typeface="Microsoft Yi Baiti" charset="0"/>
                <a:cs typeface="Times New Roman" charset="0"/>
              </a:rPr>
              <a:t>Reading – daily</a:t>
            </a:r>
          </a:p>
          <a:p>
            <a:pPr algn="ctr">
              <a:spcAft>
                <a:spcPts val="0"/>
              </a:spcAft>
            </a:pPr>
            <a:r>
              <a:rPr lang="en-GB" sz="2800" dirty="0" smtClean="0">
                <a:solidFill>
                  <a:srgbClr val="225D94"/>
                </a:solidFill>
                <a:ea typeface="Microsoft Yi Baiti" charset="0"/>
                <a:cs typeface="Times New Roman" charset="0"/>
              </a:rPr>
              <a:t>Comprehension </a:t>
            </a:r>
            <a:r>
              <a:rPr lang="en-GB" sz="2800" dirty="0" smtClean="0">
                <a:solidFill>
                  <a:schemeClr val="accent5">
                    <a:lumMod val="75000"/>
                  </a:schemeClr>
                </a:solidFill>
                <a:ea typeface="Microsoft Yi Baiti" charset="0"/>
                <a:cs typeface="Times New Roman" charset="0"/>
              </a:rPr>
              <a:t>task – fortnightly (1) set Friday – Which is starting </a:t>
            </a:r>
            <a:r>
              <a:rPr lang="en-GB" sz="2800" dirty="0" smtClean="0">
                <a:solidFill>
                  <a:schemeClr val="accent5">
                    <a:lumMod val="75000"/>
                  </a:schemeClr>
                </a:solidFill>
                <a:ea typeface="Microsoft Yi Baiti" charset="0"/>
                <a:cs typeface="Times New Roman" charset="0"/>
              </a:rPr>
              <a:t>next </a:t>
            </a:r>
            <a:r>
              <a:rPr lang="en-GB" sz="2800" dirty="0" smtClean="0">
                <a:solidFill>
                  <a:schemeClr val="accent5">
                    <a:lumMod val="75000"/>
                  </a:schemeClr>
                </a:solidFill>
                <a:ea typeface="Microsoft Yi Baiti" charset="0"/>
                <a:cs typeface="Times New Roman" charset="0"/>
              </a:rPr>
              <a:t>Friday</a:t>
            </a:r>
          </a:p>
          <a:p>
            <a:pPr algn="ctr"/>
            <a:r>
              <a:rPr lang="en-GB" sz="2800" dirty="0">
                <a:solidFill>
                  <a:schemeClr val="accent5">
                    <a:lumMod val="75000"/>
                  </a:schemeClr>
                </a:solidFill>
                <a:ea typeface="Microsoft Yi Baiti" charset="0"/>
                <a:cs typeface="Times New Roman" charset="0"/>
              </a:rPr>
              <a:t>Home learning book </a:t>
            </a:r>
            <a:r>
              <a:rPr lang="en-GB" sz="2800" dirty="0" smtClean="0">
                <a:solidFill>
                  <a:schemeClr val="accent5">
                    <a:lumMod val="75000"/>
                  </a:schemeClr>
                </a:solidFill>
                <a:ea typeface="Microsoft Yi Baiti" charset="0"/>
                <a:cs typeface="Times New Roman" charset="0"/>
              </a:rPr>
              <a:t>task or activity– </a:t>
            </a:r>
            <a:r>
              <a:rPr lang="en-GB" sz="2800" dirty="0">
                <a:solidFill>
                  <a:schemeClr val="accent5">
                    <a:lumMod val="75000"/>
                  </a:schemeClr>
                </a:solidFill>
                <a:ea typeface="Microsoft Yi Baiti" charset="0"/>
                <a:cs typeface="Times New Roman" charset="0"/>
              </a:rPr>
              <a:t>fortnightly </a:t>
            </a:r>
            <a:r>
              <a:rPr lang="en-GB" sz="2800" dirty="0" smtClean="0">
                <a:solidFill>
                  <a:schemeClr val="accent5">
                    <a:lumMod val="75000"/>
                  </a:schemeClr>
                </a:solidFill>
                <a:ea typeface="Microsoft Yi Baiti" charset="0"/>
                <a:cs typeface="Times New Roman" charset="0"/>
              </a:rPr>
              <a:t>(2) </a:t>
            </a:r>
            <a:r>
              <a:rPr lang="en-GB" sz="2800" dirty="0">
                <a:solidFill>
                  <a:schemeClr val="accent5">
                    <a:lumMod val="75000"/>
                  </a:schemeClr>
                </a:solidFill>
                <a:ea typeface="Microsoft Yi Baiti" charset="0"/>
                <a:cs typeface="Times New Roman" charset="0"/>
              </a:rPr>
              <a:t>set </a:t>
            </a:r>
            <a:r>
              <a:rPr lang="en-GB" sz="2800" dirty="0" smtClean="0">
                <a:solidFill>
                  <a:schemeClr val="accent5">
                    <a:lumMod val="75000"/>
                  </a:schemeClr>
                </a:solidFill>
                <a:ea typeface="Microsoft Yi Baiti" charset="0"/>
                <a:cs typeface="Times New Roman" charset="0"/>
              </a:rPr>
              <a:t>this Friday</a:t>
            </a:r>
            <a:endParaRPr lang="en-GB" sz="2800" dirty="0" smtClean="0">
              <a:solidFill>
                <a:schemeClr val="accent5">
                  <a:lumMod val="75000"/>
                </a:schemeClr>
              </a:solidFill>
              <a:ea typeface="Microsoft Yi Baiti" charset="0"/>
              <a:cs typeface="Times New Roman" charset="0"/>
            </a:endParaRPr>
          </a:p>
          <a:p>
            <a:pPr algn="ctr">
              <a:spcAft>
                <a:spcPts val="0"/>
              </a:spcAft>
            </a:pPr>
            <a:r>
              <a:rPr lang="en-GB" sz="2800" dirty="0" smtClean="0">
                <a:solidFill>
                  <a:srgbClr val="225D94"/>
                </a:solidFill>
                <a:ea typeface="Microsoft Yi Baiti" charset="0"/>
                <a:cs typeface="Times New Roman" charset="0"/>
              </a:rPr>
              <a:t>Spelling – weekly </a:t>
            </a:r>
            <a:r>
              <a:rPr lang="en-GB" sz="2800" dirty="0" smtClean="0">
                <a:solidFill>
                  <a:srgbClr val="225D94"/>
                </a:solidFill>
                <a:ea typeface="Microsoft Yi Baiti" charset="0"/>
                <a:cs typeface="Times New Roman" charset="0"/>
              </a:rPr>
              <a:t>(re-set Tuesday and test Monday)</a:t>
            </a:r>
            <a:endParaRPr lang="en-GB" sz="2800" dirty="0" smtClean="0">
              <a:solidFill>
                <a:srgbClr val="225D94"/>
              </a:solidFill>
              <a:ea typeface="Microsoft Yi Baiti" charset="0"/>
              <a:cs typeface="Times New Roman" charset="0"/>
            </a:endParaRPr>
          </a:p>
          <a:p>
            <a:pPr algn="ctr">
              <a:spcAft>
                <a:spcPts val="0"/>
              </a:spcAft>
            </a:pPr>
            <a:r>
              <a:rPr lang="en-GB" sz="2800" dirty="0" smtClean="0">
                <a:solidFill>
                  <a:srgbClr val="225D94"/>
                </a:solidFill>
                <a:ea typeface="Microsoft Yi Baiti" charset="0"/>
                <a:cs typeface="Times New Roman" charset="0"/>
              </a:rPr>
              <a:t>Maths – weekly Mathletic activities (set Friday)</a:t>
            </a:r>
            <a:endParaRPr lang="en-GB" sz="2800" b="1" dirty="0">
              <a:solidFill>
                <a:srgbClr val="225D94"/>
              </a:solidFill>
              <a:ea typeface="Microsoft Yi Baiti" charset="0"/>
              <a:cs typeface="Times New Roman" charset="0"/>
            </a:endParaRPr>
          </a:p>
          <a:p>
            <a:pPr algn="ctr">
              <a:spcAft>
                <a:spcPts val="0"/>
              </a:spcAft>
            </a:pPr>
            <a:endParaRPr lang="en-GB" sz="2800" b="1" dirty="0" smtClean="0">
              <a:solidFill>
                <a:srgbClr val="225D94"/>
              </a:solidFill>
              <a:ea typeface="Microsoft Yi Baiti" charset="0"/>
              <a:cs typeface="Times New Roman" charset="0"/>
            </a:endParaRPr>
          </a:p>
          <a:p>
            <a:pPr algn="ctr">
              <a:spcAft>
                <a:spcPts val="0"/>
              </a:spcAft>
            </a:pPr>
            <a:r>
              <a:rPr lang="en-GB" sz="2800" b="1" dirty="0" smtClean="0">
                <a:solidFill>
                  <a:srgbClr val="225D94"/>
                </a:solidFill>
                <a:ea typeface="Microsoft Yi Baiti" charset="0"/>
                <a:cs typeface="Times New Roman" charset="0"/>
              </a:rPr>
              <a:t>  </a:t>
            </a:r>
          </a:p>
          <a:p>
            <a:pPr algn="ctr">
              <a:spcAft>
                <a:spcPts val="0"/>
              </a:spcAft>
            </a:pPr>
            <a:endParaRPr lang="en-GB" sz="2800" b="1" dirty="0" smtClean="0">
              <a:solidFill>
                <a:srgbClr val="225D94"/>
              </a:solidFill>
              <a:ea typeface="Microsoft Yi Baiti" charset="0"/>
              <a:cs typeface="Times New Roman" charset="0"/>
            </a:endParaRPr>
          </a:p>
          <a:p>
            <a:pPr algn="ctr">
              <a:spcAft>
                <a:spcPts val="0"/>
              </a:spcAft>
            </a:pPr>
            <a:r>
              <a:rPr lang="en-GB" sz="6000" b="1" i="1" dirty="0">
                <a:solidFill>
                  <a:srgbClr val="1B4B77"/>
                </a:solidFill>
                <a:effectLst/>
                <a:ea typeface="Calibri" charset="0"/>
                <a:cs typeface="Times New Roman" charset="0"/>
              </a:rPr>
              <a:t> </a:t>
            </a:r>
            <a:endParaRPr lang="en-US" sz="6000" dirty="0">
              <a:effectLst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en-GB" sz="6000" b="1" dirty="0">
                <a:solidFill>
                  <a:srgbClr val="1B4B77"/>
                </a:solidFill>
                <a:effectLst/>
                <a:ea typeface="Calibri" charset="0"/>
                <a:cs typeface="Times New Roman" charset="0"/>
              </a:rPr>
              <a:t> </a:t>
            </a:r>
            <a:endParaRPr lang="en-US" sz="6000" dirty="0">
              <a:effectLst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en-GB" sz="6000" dirty="0">
                <a:solidFill>
                  <a:srgbClr val="1B4B77"/>
                </a:solidFill>
                <a:effectLst/>
                <a:ea typeface="Calibri" charset="0"/>
                <a:cs typeface="Times New Roman" charset="0"/>
              </a:rPr>
              <a:t> </a:t>
            </a:r>
            <a:endParaRPr lang="en-US" sz="6000" dirty="0">
              <a:effectLst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en-GB" sz="6000" dirty="0">
                <a:solidFill>
                  <a:srgbClr val="1B4B77"/>
                </a:solidFill>
                <a:effectLst/>
                <a:ea typeface="Calibri" charset="0"/>
                <a:cs typeface="Times New Roman" charset="0"/>
              </a:rPr>
              <a:t>		</a:t>
            </a:r>
            <a:endParaRPr lang="en-US" sz="6000" dirty="0">
              <a:effectLst/>
              <a:ea typeface="Calibri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2824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ocument 3"/>
          <p:cNvSpPr/>
          <p:nvPr/>
        </p:nvSpPr>
        <p:spPr>
          <a:xfrm>
            <a:off x="0" y="0"/>
            <a:ext cx="12192000" cy="2233534"/>
          </a:xfrm>
          <a:prstGeom prst="flowChartDocumen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38100">
            <a:solidFill>
              <a:srgbClr val="4171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5" name="Text Box 8"/>
          <p:cNvSpPr txBox="1"/>
          <p:nvPr/>
        </p:nvSpPr>
        <p:spPr>
          <a:xfrm>
            <a:off x="227964" y="259517"/>
            <a:ext cx="9440691" cy="857250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en-GB" sz="6000" b="1" dirty="0" smtClean="0">
                <a:solidFill>
                  <a:srgbClr val="225D94"/>
                </a:solidFill>
                <a:effectLst/>
                <a:latin typeface="Trebuchet MS" charset="0"/>
                <a:ea typeface="Microsoft Yi Baiti" charset="0"/>
                <a:cs typeface="Times New Roman" charset="0"/>
              </a:rPr>
              <a:t>Other Useful Information</a:t>
            </a:r>
            <a:endParaRPr lang="en-US" sz="6000" dirty="0">
              <a:effectLst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en-GB" sz="6000" b="1" i="1" dirty="0">
                <a:solidFill>
                  <a:srgbClr val="1B4B77"/>
                </a:solidFill>
                <a:effectLst/>
                <a:ea typeface="Calibri" charset="0"/>
                <a:cs typeface="Times New Roman" charset="0"/>
              </a:rPr>
              <a:t> </a:t>
            </a:r>
            <a:endParaRPr lang="en-US" sz="6000" dirty="0">
              <a:effectLst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en-GB" sz="6000" b="1" dirty="0">
                <a:solidFill>
                  <a:srgbClr val="1B4B77"/>
                </a:solidFill>
                <a:effectLst/>
                <a:ea typeface="Calibri" charset="0"/>
                <a:cs typeface="Times New Roman" charset="0"/>
              </a:rPr>
              <a:t> </a:t>
            </a:r>
            <a:endParaRPr lang="en-US" sz="6000" dirty="0">
              <a:effectLst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en-GB" sz="6000" dirty="0">
                <a:solidFill>
                  <a:srgbClr val="1B4B77"/>
                </a:solidFill>
                <a:effectLst/>
                <a:ea typeface="Calibri" charset="0"/>
                <a:cs typeface="Times New Roman" charset="0"/>
              </a:rPr>
              <a:t> </a:t>
            </a:r>
            <a:endParaRPr lang="en-US" sz="6000" dirty="0">
              <a:effectLst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en-GB" sz="6000" dirty="0">
                <a:solidFill>
                  <a:srgbClr val="1B4B77"/>
                </a:solidFill>
                <a:effectLst/>
                <a:ea typeface="Calibri" charset="0"/>
                <a:cs typeface="Times New Roman" charset="0"/>
              </a:rPr>
              <a:t>		</a:t>
            </a:r>
            <a:endParaRPr lang="en-US" sz="6000" dirty="0">
              <a:effectLst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en-GB" sz="6000" b="1" i="1" dirty="0">
                <a:effectLst/>
                <a:ea typeface="Calibri" charset="0"/>
                <a:cs typeface="Times New Roman" charset="0"/>
              </a:rPr>
              <a:t> </a:t>
            </a:r>
            <a:endParaRPr lang="en-US" sz="6000" dirty="0">
              <a:effectLst/>
              <a:ea typeface="Calibri" charset="0"/>
              <a:cs typeface="Times New Roman" charset="0"/>
            </a:endParaRPr>
          </a:p>
        </p:txBody>
      </p:sp>
      <p:pic>
        <p:nvPicPr>
          <p:cNvPr id="6" name="Picture 5"/>
          <p:cNvPicPr/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275" t="25101" r="23196" b="32890"/>
          <a:stretch/>
        </p:blipFill>
        <p:spPr bwMode="auto">
          <a:xfrm>
            <a:off x="10491213" y="74950"/>
            <a:ext cx="1455947" cy="164815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Text Box 8"/>
          <p:cNvSpPr txBox="1"/>
          <p:nvPr/>
        </p:nvSpPr>
        <p:spPr>
          <a:xfrm>
            <a:off x="784410" y="2221661"/>
            <a:ext cx="10650208" cy="4597727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457200" indent="-457200">
              <a:spcAft>
                <a:spcPts val="0"/>
              </a:spcAft>
              <a:buFont typeface="Arial" pitchFamily="34" charset="0"/>
              <a:buChar char="•"/>
            </a:pPr>
            <a:r>
              <a:rPr lang="en-GB" sz="2800" dirty="0" smtClean="0">
                <a:solidFill>
                  <a:srgbClr val="225D94"/>
                </a:solidFill>
                <a:ea typeface="Microsoft Yi Baiti" charset="0"/>
                <a:cs typeface="Times New Roman" charset="0"/>
              </a:rPr>
              <a:t>Active learning</a:t>
            </a:r>
          </a:p>
          <a:p>
            <a:pPr marL="457200" indent="-457200">
              <a:spcAft>
                <a:spcPts val="0"/>
              </a:spcAft>
              <a:buFont typeface="Arial" pitchFamily="34" charset="0"/>
              <a:buChar char="•"/>
            </a:pPr>
            <a:r>
              <a:rPr lang="en-GB" sz="2800" dirty="0" smtClean="0">
                <a:solidFill>
                  <a:srgbClr val="225D94"/>
                </a:solidFill>
                <a:ea typeface="Microsoft Yi Baiti" charset="0"/>
                <a:cs typeface="Times New Roman" charset="0"/>
              </a:rPr>
              <a:t>Behaviour </a:t>
            </a:r>
            <a:r>
              <a:rPr lang="en-GB" sz="2800" dirty="0" smtClean="0">
                <a:solidFill>
                  <a:srgbClr val="225D94"/>
                </a:solidFill>
                <a:ea typeface="Microsoft Yi Baiti" charset="0"/>
                <a:cs typeface="Times New Roman" charset="0"/>
              </a:rPr>
              <a:t>expectations</a:t>
            </a:r>
          </a:p>
          <a:p>
            <a:pPr marL="457200" indent="-457200">
              <a:spcAft>
                <a:spcPts val="0"/>
              </a:spcAft>
              <a:buFont typeface="Arial" pitchFamily="34" charset="0"/>
              <a:buChar char="•"/>
            </a:pPr>
            <a:r>
              <a:rPr lang="en-GB" sz="2800" dirty="0" smtClean="0">
                <a:solidFill>
                  <a:srgbClr val="225D94"/>
                </a:solidFill>
                <a:ea typeface="Microsoft Yi Baiti" charset="0"/>
                <a:cs typeface="Times New Roman" charset="0"/>
              </a:rPr>
              <a:t>Pick up notes</a:t>
            </a:r>
            <a:endParaRPr lang="en-GB" sz="2800" dirty="0" smtClean="0">
              <a:solidFill>
                <a:srgbClr val="225D94"/>
              </a:solidFill>
              <a:ea typeface="Microsoft Yi Baiti" charset="0"/>
              <a:cs typeface="Times New Roman" charset="0"/>
            </a:endParaRPr>
          </a:p>
          <a:p>
            <a:pPr marL="457200" indent="-457200">
              <a:spcAft>
                <a:spcPts val="0"/>
              </a:spcAft>
              <a:buFont typeface="Arial" pitchFamily="34" charset="0"/>
              <a:buChar char="•"/>
            </a:pPr>
            <a:endParaRPr lang="en-GB" sz="2800" u="sng" dirty="0" smtClean="0">
              <a:solidFill>
                <a:srgbClr val="225D94"/>
              </a:solidFill>
              <a:ea typeface="Microsoft Yi Baiti" charset="0"/>
              <a:cs typeface="Times New Roman" charset="0"/>
            </a:endParaRPr>
          </a:p>
          <a:p>
            <a:pPr algn="ctr">
              <a:spcAft>
                <a:spcPts val="0"/>
              </a:spcAft>
            </a:pPr>
            <a:r>
              <a:rPr lang="en-GB" sz="2800" u="sng" dirty="0" smtClean="0">
                <a:solidFill>
                  <a:srgbClr val="225D94"/>
                </a:solidFill>
                <a:ea typeface="Microsoft Yi Baiti" charset="0"/>
                <a:cs typeface="Times New Roman" charset="0"/>
              </a:rPr>
              <a:t>Wish list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GB" sz="2800" dirty="0">
                <a:solidFill>
                  <a:srgbClr val="225D94"/>
                </a:solidFill>
                <a:ea typeface="Microsoft Yi Baiti" charset="0"/>
                <a:cs typeface="Times New Roman" charset="0"/>
              </a:rPr>
              <a:t>Parent contributions to our class ‘What’s the point of…’ </a:t>
            </a:r>
            <a:r>
              <a:rPr lang="en-GB" sz="2800" dirty="0" smtClean="0">
                <a:solidFill>
                  <a:srgbClr val="225D94"/>
                </a:solidFill>
                <a:ea typeface="Microsoft Yi Baiti" charset="0"/>
                <a:cs typeface="Times New Roman" charset="0"/>
              </a:rPr>
              <a:t>folder.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GB" sz="2800" dirty="0" smtClean="0">
                <a:solidFill>
                  <a:srgbClr val="225D94"/>
                </a:solidFill>
                <a:ea typeface="Microsoft Yi Baiti" charset="0"/>
                <a:cs typeface="Times New Roman" charset="0"/>
              </a:rPr>
              <a:t>Reading carousal needs some </a:t>
            </a:r>
            <a:r>
              <a:rPr lang="en-GB" sz="2800" u="sng" dirty="0" smtClean="0">
                <a:solidFill>
                  <a:srgbClr val="225D94"/>
                </a:solidFill>
                <a:ea typeface="Microsoft Yi Baiti" charset="0"/>
                <a:cs typeface="Times New Roman" charset="0"/>
              </a:rPr>
              <a:t>good quality junior comics and magazines</a:t>
            </a:r>
            <a:endParaRPr lang="en-US" sz="2800" u="sng" dirty="0"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endParaRPr lang="en-GB" sz="2800" dirty="0" smtClean="0">
              <a:solidFill>
                <a:srgbClr val="225D94"/>
              </a:solidFill>
              <a:ea typeface="Microsoft Yi Baiti" charset="0"/>
              <a:cs typeface="Times New Roman" charset="0"/>
            </a:endParaRPr>
          </a:p>
          <a:p>
            <a:r>
              <a:rPr lang="en-GB" sz="2800" dirty="0" smtClean="0">
                <a:solidFill>
                  <a:srgbClr val="225D94"/>
                </a:solidFill>
                <a:ea typeface="Microsoft Yi Baiti" charset="0"/>
                <a:cs typeface="Times New Roman" charset="0"/>
              </a:rPr>
              <a:t>Finally, </a:t>
            </a:r>
            <a:r>
              <a:rPr lang="en-GB" sz="2800" i="1" u="sng" dirty="0">
                <a:solidFill>
                  <a:srgbClr val="225D94"/>
                </a:solidFill>
                <a:ea typeface="Microsoft Yi Baiti" charset="0"/>
                <a:cs typeface="Times New Roman" charset="0"/>
              </a:rPr>
              <a:t>p</a:t>
            </a:r>
            <a:r>
              <a:rPr lang="en-GB" sz="2800" i="1" u="sng" dirty="0" smtClean="0">
                <a:solidFill>
                  <a:srgbClr val="225D94"/>
                </a:solidFill>
                <a:ea typeface="Microsoft Yi Baiti" charset="0"/>
                <a:cs typeface="Times New Roman" charset="0"/>
              </a:rPr>
              <a:t>lease</a:t>
            </a:r>
            <a:r>
              <a:rPr lang="en-GB" sz="2800" dirty="0" smtClean="0">
                <a:solidFill>
                  <a:srgbClr val="225D94"/>
                </a:solidFill>
                <a:ea typeface="Microsoft Yi Baiti" charset="0"/>
                <a:cs typeface="Times New Roman" charset="0"/>
              </a:rPr>
              <a:t> </a:t>
            </a:r>
            <a:r>
              <a:rPr lang="en-GB" sz="2800" dirty="0">
                <a:solidFill>
                  <a:srgbClr val="225D94"/>
                </a:solidFill>
                <a:ea typeface="Microsoft Yi Baiti" charset="0"/>
                <a:cs typeface="Times New Roman" charset="0"/>
              </a:rPr>
              <a:t>make contact if you have any concerns or </a:t>
            </a:r>
            <a:r>
              <a:rPr lang="en-GB" sz="2800" dirty="0" smtClean="0">
                <a:solidFill>
                  <a:srgbClr val="225D94"/>
                </a:solidFill>
                <a:ea typeface="Microsoft Yi Baiti" charset="0"/>
                <a:cs typeface="Times New Roman" charset="0"/>
              </a:rPr>
              <a:t>issues. </a:t>
            </a:r>
            <a:endParaRPr lang="en-GB" sz="2800" dirty="0">
              <a:solidFill>
                <a:srgbClr val="225D94"/>
              </a:solidFill>
              <a:ea typeface="Microsoft Yi Bait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endParaRPr lang="en-GB" sz="2800" b="1" dirty="0">
              <a:solidFill>
                <a:srgbClr val="225D94"/>
              </a:solidFill>
              <a:ea typeface="Microsoft Yi Bait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endParaRPr lang="en-GB" sz="2800" b="1" dirty="0" smtClean="0">
              <a:solidFill>
                <a:srgbClr val="225D94"/>
              </a:solidFill>
              <a:ea typeface="Microsoft Yi Baiti" charset="0"/>
              <a:cs typeface="Times New Roman" charset="0"/>
            </a:endParaRPr>
          </a:p>
          <a:p>
            <a:pPr algn="ctr">
              <a:spcAft>
                <a:spcPts val="0"/>
              </a:spcAft>
            </a:pPr>
            <a:endParaRPr lang="en-GB" sz="2800" b="1" dirty="0">
              <a:solidFill>
                <a:srgbClr val="225D94"/>
              </a:solidFill>
              <a:ea typeface="Microsoft Yi Bait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en-GB" sz="6000" b="1" i="1" dirty="0">
                <a:solidFill>
                  <a:srgbClr val="1B4B77"/>
                </a:solidFill>
                <a:effectLst/>
                <a:ea typeface="Calibri" charset="0"/>
                <a:cs typeface="Times New Roman" charset="0"/>
              </a:rPr>
              <a:t> </a:t>
            </a:r>
            <a:endParaRPr lang="en-US" sz="6000" dirty="0">
              <a:effectLst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en-GB" sz="6000" b="1" dirty="0">
                <a:solidFill>
                  <a:srgbClr val="1B4B77"/>
                </a:solidFill>
                <a:effectLst/>
                <a:ea typeface="Calibri" charset="0"/>
                <a:cs typeface="Times New Roman" charset="0"/>
              </a:rPr>
              <a:t> </a:t>
            </a:r>
            <a:endParaRPr lang="en-US" sz="6000" dirty="0">
              <a:effectLst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en-GB" sz="6000" dirty="0">
                <a:solidFill>
                  <a:srgbClr val="1B4B77"/>
                </a:solidFill>
                <a:effectLst/>
                <a:ea typeface="Calibri" charset="0"/>
                <a:cs typeface="Times New Roman" charset="0"/>
              </a:rPr>
              <a:t> </a:t>
            </a:r>
            <a:endParaRPr lang="en-US" sz="6000" dirty="0">
              <a:effectLst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en-GB" sz="6000" dirty="0">
                <a:solidFill>
                  <a:srgbClr val="1B4B77"/>
                </a:solidFill>
                <a:effectLst/>
                <a:ea typeface="Calibri" charset="0"/>
                <a:cs typeface="Times New Roman" charset="0"/>
              </a:rPr>
              <a:t>		</a:t>
            </a:r>
            <a:endParaRPr lang="en-US" sz="6000" dirty="0">
              <a:effectLst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en-GB" sz="6000" b="1" i="1" dirty="0">
                <a:effectLst/>
                <a:ea typeface="Calibri" charset="0"/>
                <a:cs typeface="Times New Roman" charset="0"/>
              </a:rPr>
              <a:t> </a:t>
            </a:r>
            <a:endParaRPr lang="en-US" sz="6000" dirty="0">
              <a:effectLst/>
              <a:ea typeface="Calibri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8818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2362</TotalTime>
  <Words>349</Words>
  <Application>Microsoft Office PowerPoint</Application>
  <PresentationFormat>Widescreen</PresentationFormat>
  <Paragraphs>242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Arial</vt:lpstr>
      <vt:lpstr>Calibri</vt:lpstr>
      <vt:lpstr>Calibri Light</vt:lpstr>
      <vt:lpstr>Microsoft Yi Baiti</vt:lpstr>
      <vt:lpstr>SassoonPrimaryInfant</vt:lpstr>
      <vt:lpstr>Times New Roman</vt:lpstr>
      <vt:lpstr>Trebuchet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Alastair Haywood</dc:creator>
  <cp:lastModifiedBy>Claire West</cp:lastModifiedBy>
  <cp:revision>54</cp:revision>
  <cp:lastPrinted>2017-09-12T08:49:39Z</cp:lastPrinted>
  <dcterms:created xsi:type="dcterms:W3CDTF">2016-09-05T18:28:52Z</dcterms:created>
  <dcterms:modified xsi:type="dcterms:W3CDTF">2018-09-11T13:07:09Z</dcterms:modified>
</cp:coreProperties>
</file>