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handoutMasterIdLst>
    <p:handoutMasterId r:id="rId9"/>
  </p:handoutMasterIdLst>
  <p:sldIdLst>
    <p:sldId id="262" r:id="rId5"/>
    <p:sldId id="280"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660"/>
  </p:normalViewPr>
  <p:slideViewPr>
    <p:cSldViewPr snapToGrid="0">
      <p:cViewPr varScale="1">
        <p:scale>
          <a:sx n="128" d="100"/>
          <a:sy n="128" d="100"/>
        </p:scale>
        <p:origin x="113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C48306-B7CA-4F8A-8C78-30180885EC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91444F6-B866-40B8-98DC-AB03F62DA7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590537-3E58-4815-B8F7-A6A91F9C9072}" type="datetimeFigureOut">
              <a:rPr lang="en-GB" smtClean="0"/>
              <a:t>14/04/2022</a:t>
            </a:fld>
            <a:endParaRPr lang="en-GB" dirty="0"/>
          </a:p>
        </p:txBody>
      </p:sp>
      <p:sp>
        <p:nvSpPr>
          <p:cNvPr id="4" name="Footer Placeholder 3">
            <a:extLst>
              <a:ext uri="{FF2B5EF4-FFF2-40B4-BE49-F238E27FC236}">
                <a16:creationId xmlns:a16="http://schemas.microsoft.com/office/drawing/2014/main" id="{43193317-5B0A-47F5-A6B2-C0B0F171B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2CE2FD3-F5B9-4928-A1CA-19F3BDEA6B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04CD60-5B87-4FE7-B85A-4AB7C995D3C1}" type="slidenum">
              <a:rPr lang="en-GB" smtClean="0"/>
              <a:t>‹#›</a:t>
            </a:fld>
            <a:endParaRPr lang="en-GB" dirty="0"/>
          </a:p>
        </p:txBody>
      </p:sp>
    </p:spTree>
    <p:extLst>
      <p:ext uri="{BB962C8B-B14F-4D97-AF65-F5344CB8AC3E}">
        <p14:creationId xmlns:p14="http://schemas.microsoft.com/office/powerpoint/2010/main" val="2891554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5CA2E-9B32-41CC-8E09-B3687C1B565A}" type="datetimeFigureOut">
              <a:rPr lang="en-GB" smtClean="0"/>
              <a:t>14/04/2022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0F373-F324-485C-8B7D-1F94F90EC7D5}" type="slidenum">
              <a:rPr lang="en-GB" smtClean="0"/>
              <a:t>‹#›</a:t>
            </a:fld>
            <a:endParaRPr lang="en-GB" dirty="0"/>
          </a:p>
        </p:txBody>
      </p:sp>
    </p:spTree>
    <p:extLst>
      <p:ext uri="{BB962C8B-B14F-4D97-AF65-F5344CB8AC3E}">
        <p14:creationId xmlns:p14="http://schemas.microsoft.com/office/powerpoint/2010/main" val="38749690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CF16-EF90-4248-BECD-908CDF03AB50}"/>
              </a:ext>
            </a:extLst>
          </p:cNvPr>
          <p:cNvSpPr>
            <a:spLocks noGrp="1"/>
          </p:cNvSpPr>
          <p:nvPr>
            <p:ph type="ctrTitle"/>
          </p:nvPr>
        </p:nvSpPr>
        <p:spPr>
          <a:xfrm>
            <a:off x="350519" y="115888"/>
            <a:ext cx="11506201" cy="1441450"/>
          </a:xfrm>
          <a:solidFill>
            <a:schemeClr val="accent1"/>
          </a:solidFill>
          <a:ln>
            <a:solidFill>
              <a:schemeClr val="tx1"/>
            </a:solidFill>
          </a:ln>
        </p:spPr>
        <p:txBody>
          <a:bodyPr anchor="b">
            <a:normAutofit/>
          </a:bodyPr>
          <a:lstStyle>
            <a:lvl1pPr algn="l">
              <a:defRPr sz="4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75501AB-21B9-4BDC-9E02-77D2530E71DA}"/>
              </a:ext>
            </a:extLst>
          </p:cNvPr>
          <p:cNvSpPr>
            <a:spLocks noGrp="1"/>
          </p:cNvSpPr>
          <p:nvPr>
            <p:ph type="subTitle" idx="1"/>
          </p:nvPr>
        </p:nvSpPr>
        <p:spPr>
          <a:xfrm>
            <a:off x="350519" y="1665287"/>
            <a:ext cx="11506201" cy="5054917"/>
          </a:xfrm>
          <a:solidFill>
            <a:schemeClr val="accent2"/>
          </a:solidFill>
          <a:ln>
            <a:solidFill>
              <a:schemeClr val="tx1"/>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9362457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1781-5FDE-4D5A-B518-68972E3918C8}"/>
              </a:ext>
            </a:extLst>
          </p:cNvPr>
          <p:cNvSpPr>
            <a:spLocks noGrp="1"/>
          </p:cNvSpPr>
          <p:nvPr>
            <p:ph type="title"/>
          </p:nvPr>
        </p:nvSpPr>
        <p:spPr>
          <a:xfrm>
            <a:off x="380364" y="136525"/>
            <a:ext cx="11476355" cy="15541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784E7A-3664-4052-B940-9EA12142284B}"/>
              </a:ext>
            </a:extLst>
          </p:cNvPr>
          <p:cNvSpPr>
            <a:spLocks noGrp="1"/>
          </p:cNvSpPr>
          <p:nvPr>
            <p:ph type="body" idx="1"/>
          </p:nvPr>
        </p:nvSpPr>
        <p:spPr>
          <a:xfrm>
            <a:off x="335280" y="1813559"/>
            <a:ext cx="5662295" cy="6915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25296-A58F-4087-B326-FD6DA64C4AEB}"/>
              </a:ext>
            </a:extLst>
          </p:cNvPr>
          <p:cNvSpPr>
            <a:spLocks noGrp="1"/>
          </p:cNvSpPr>
          <p:nvPr>
            <p:ph sz="half" idx="2"/>
          </p:nvPr>
        </p:nvSpPr>
        <p:spPr>
          <a:xfrm>
            <a:off x="357506" y="2627945"/>
            <a:ext cx="5640069" cy="4093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28A657-290C-4F0D-8F32-E6DF9B891A82}"/>
              </a:ext>
            </a:extLst>
          </p:cNvPr>
          <p:cNvSpPr>
            <a:spLocks noGrp="1"/>
          </p:cNvSpPr>
          <p:nvPr>
            <p:ph type="body" sz="quarter" idx="3"/>
          </p:nvPr>
        </p:nvSpPr>
        <p:spPr>
          <a:xfrm>
            <a:off x="6172200" y="1813559"/>
            <a:ext cx="5662294" cy="691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11638-91E7-4074-ADD1-7A473074CA3F}"/>
              </a:ext>
            </a:extLst>
          </p:cNvPr>
          <p:cNvSpPr>
            <a:spLocks noGrp="1"/>
          </p:cNvSpPr>
          <p:nvPr>
            <p:ph sz="quarter" idx="4"/>
          </p:nvPr>
        </p:nvSpPr>
        <p:spPr>
          <a:xfrm>
            <a:off x="6172199" y="2626673"/>
            <a:ext cx="5662295" cy="4093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608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88CA-7521-4411-B1F8-5710A68CD01B}"/>
              </a:ext>
            </a:extLst>
          </p:cNvPr>
          <p:cNvSpPr>
            <a:spLocks noGrp="1"/>
          </p:cNvSpPr>
          <p:nvPr>
            <p:ph type="title"/>
          </p:nvPr>
        </p:nvSpPr>
        <p:spPr>
          <a:xfrm>
            <a:off x="380683" y="136525"/>
            <a:ext cx="3932237" cy="1600200"/>
          </a:xfrm>
          <a:solidFill>
            <a:schemeClr val="accent1"/>
          </a:solidFill>
          <a:ln>
            <a:solidFill>
              <a:schemeClr val="tx1"/>
            </a:solidFill>
          </a:ln>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412F0F-250C-4142-BA5B-3663FAF8E2E2}"/>
              </a:ext>
            </a:extLst>
          </p:cNvPr>
          <p:cNvSpPr>
            <a:spLocks noGrp="1"/>
          </p:cNvSpPr>
          <p:nvPr>
            <p:ph idx="1"/>
          </p:nvPr>
        </p:nvSpPr>
        <p:spPr>
          <a:xfrm>
            <a:off x="4649788" y="151132"/>
            <a:ext cx="7206932" cy="6569071"/>
          </a:xfrm>
          <a:solidFill>
            <a:schemeClr val="accent1"/>
          </a:solidFill>
          <a:ln>
            <a:solidFill>
              <a:schemeClr val="tx1"/>
            </a:solid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D610F5-DD0D-483D-BC5D-67C4957DDA22}"/>
              </a:ext>
            </a:extLst>
          </p:cNvPr>
          <p:cNvSpPr>
            <a:spLocks noGrp="1"/>
          </p:cNvSpPr>
          <p:nvPr>
            <p:ph type="body" sz="half" idx="2"/>
          </p:nvPr>
        </p:nvSpPr>
        <p:spPr>
          <a:xfrm>
            <a:off x="335279" y="1859280"/>
            <a:ext cx="3977641" cy="4862195"/>
          </a:xfrm>
          <a:solidFill>
            <a:schemeClr val="accent2"/>
          </a:solidFill>
          <a:ln>
            <a:solidFill>
              <a:schemeClr val="tx1"/>
            </a:solidFill>
          </a:ln>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11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7025-B06D-4D32-8726-A11467264C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01DAAF-BC31-4342-938D-C99835957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992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EEC75-947C-4DC3-8CE3-DDB4A02897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DB54B5-A2F2-402F-A0BC-D28049D2D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098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4B70-BEF6-45D5-A086-3599E5E26735}"/>
              </a:ext>
            </a:extLst>
          </p:cNvPr>
          <p:cNvSpPr>
            <a:spLocks noGrp="1"/>
          </p:cNvSpPr>
          <p:nvPr>
            <p:ph type="title"/>
          </p:nvPr>
        </p:nvSpPr>
        <p:spPr>
          <a:solidFill>
            <a:schemeClr val="accent1"/>
          </a:solidFill>
          <a:ln>
            <a:solidFill>
              <a:schemeClr val="tx1"/>
            </a:solidFill>
          </a:ln>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0B425A-48BC-464B-A80F-561E4B063D9B}"/>
              </a:ext>
            </a:extLst>
          </p:cNvPr>
          <p:cNvSpPr>
            <a:spLocks noGrp="1"/>
          </p:cNvSpPr>
          <p:nvPr>
            <p:ph idx="1"/>
          </p:nvPr>
        </p:nvSpPr>
        <p:spPr>
          <a:solidFill>
            <a:schemeClr val="accent2"/>
          </a:solidFill>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415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D74EF-464F-470E-A868-D3CD837BC05F}"/>
              </a:ext>
            </a:extLst>
          </p:cNvPr>
          <p:cNvSpPr>
            <a:spLocks noGrp="1"/>
          </p:cNvSpPr>
          <p:nvPr>
            <p:ph type="body" idx="1"/>
          </p:nvPr>
        </p:nvSpPr>
        <p:spPr>
          <a:xfrm>
            <a:off x="344170" y="136525"/>
            <a:ext cx="11512550" cy="1265555"/>
          </a:xfrm>
          <a:solidFill>
            <a:schemeClr val="accent3"/>
          </a:solidFill>
          <a:ln>
            <a:solidFill>
              <a:schemeClr val="tx1"/>
            </a:solidFill>
          </a:ln>
        </p:spPr>
        <p:txBody>
          <a:bodyPr/>
          <a:lstStyle>
            <a:lvl1pPr marL="342900" indent="-342900">
              <a:buSzPct val="200000"/>
              <a:buFontTx/>
              <a:buBlip>
                <a:blip r:embed="rId2"/>
              </a:buBlip>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827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B3DD-1EFE-4210-B3E3-E7260846F58A}"/>
              </a:ext>
            </a:extLst>
          </p:cNvPr>
          <p:cNvSpPr>
            <a:spLocks noGrp="1"/>
          </p:cNvSpPr>
          <p:nvPr>
            <p:ph type="title" hasCustomPrompt="1"/>
          </p:nvPr>
        </p:nvSpPr>
        <p:spPr>
          <a:solidFill>
            <a:schemeClr val="accent4"/>
          </a:solidFill>
          <a:ln>
            <a:solidFill>
              <a:schemeClr val="tx1"/>
            </a:solidFill>
          </a:ln>
        </p:spPr>
        <p:txBody>
          <a:bodyPr/>
          <a:lstStyle>
            <a:lvl1pPr marL="571500" indent="-571500" algn="l">
              <a:buSzPct val="300000"/>
              <a:buFontTx/>
              <a:buBlip>
                <a:blip r:embed="rId2"/>
              </a:buBlip>
              <a:defRPr/>
            </a:lvl1pPr>
          </a:lstStyle>
          <a:p>
            <a:r>
              <a:rPr lang="en-US" dirty="0"/>
              <a:t>	Click to edit Master title style</a:t>
            </a:r>
            <a:endParaRPr lang="en-GB" dirty="0"/>
          </a:p>
        </p:txBody>
      </p:sp>
      <p:sp>
        <p:nvSpPr>
          <p:cNvPr id="3" name="Date Placeholder 2">
            <a:extLst>
              <a:ext uri="{FF2B5EF4-FFF2-40B4-BE49-F238E27FC236}">
                <a16:creationId xmlns:a16="http://schemas.microsoft.com/office/drawing/2014/main" id="{AC4578B2-5FBB-4265-B20E-C278A11CD795}"/>
              </a:ext>
            </a:extLst>
          </p:cNvPr>
          <p:cNvSpPr>
            <a:spLocks noGrp="1"/>
          </p:cNvSpPr>
          <p:nvPr>
            <p:ph type="dt" sz="half" idx="10"/>
          </p:nvPr>
        </p:nvSpPr>
        <p:spPr/>
        <p:txBody>
          <a:bodyPr/>
          <a:lstStyle/>
          <a:p>
            <a:fld id="{CD1AB31B-E9E2-4B9F-852B-9EE764C8E13E}" type="datetime4">
              <a:rPr lang="en-GB" smtClean="0"/>
              <a:t>14 April 2022</a:t>
            </a:fld>
            <a:endParaRPr lang="en-GB" dirty="0"/>
          </a:p>
        </p:txBody>
      </p:sp>
    </p:spTree>
    <p:extLst>
      <p:ext uri="{BB962C8B-B14F-4D97-AF65-F5344CB8AC3E}">
        <p14:creationId xmlns:p14="http://schemas.microsoft.com/office/powerpoint/2010/main" val="340821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o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BC2C-B9CE-4201-8CFE-6A62107FD4E3}"/>
              </a:ext>
            </a:extLst>
          </p:cNvPr>
          <p:cNvSpPr>
            <a:spLocks noGrp="1"/>
          </p:cNvSpPr>
          <p:nvPr>
            <p:ph type="title" hasCustomPrompt="1"/>
          </p:nvPr>
        </p:nvSpPr>
        <p:spPr>
          <a:xfrm>
            <a:off x="320040" y="129541"/>
            <a:ext cx="11536680" cy="1165860"/>
          </a:xfrm>
          <a:solidFill>
            <a:schemeClr val="accent5"/>
          </a:solidFill>
          <a:ln>
            <a:solidFill>
              <a:schemeClr val="tx1"/>
            </a:solidFill>
          </a:ln>
        </p:spPr>
        <p:txBody>
          <a:bodyPr/>
          <a:lstStyle>
            <a:lvl1pPr>
              <a:defRPr b="1"/>
            </a:lvl1pPr>
          </a:lstStyle>
          <a:p>
            <a:r>
              <a:rPr lang="en-US" dirty="0"/>
              <a:t>Homework – on Class Charts</a:t>
            </a:r>
            <a:endParaRPr lang="en-GB" dirty="0"/>
          </a:p>
        </p:txBody>
      </p:sp>
    </p:spTree>
    <p:extLst>
      <p:ext uri="{BB962C8B-B14F-4D97-AF65-F5344CB8AC3E}">
        <p14:creationId xmlns:p14="http://schemas.microsoft.com/office/powerpoint/2010/main" val="401762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A084-0881-448B-BF18-80E9AF44CE8D}"/>
              </a:ext>
            </a:extLst>
          </p:cNvPr>
          <p:cNvSpPr>
            <a:spLocks noGrp="1"/>
          </p:cNvSpPr>
          <p:nvPr>
            <p:ph type="title"/>
          </p:nvPr>
        </p:nvSpPr>
        <p:spPr>
          <a:solidFill>
            <a:schemeClr val="accent1"/>
          </a:solidFill>
          <a:ln>
            <a:solidFill>
              <a:schemeClr val="tx1"/>
            </a:solidFill>
          </a:ln>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005984-FFA2-4336-8976-CDBE2963A45C}"/>
              </a:ext>
            </a:extLst>
          </p:cNvPr>
          <p:cNvSpPr>
            <a:spLocks noGrp="1"/>
          </p:cNvSpPr>
          <p:nvPr>
            <p:ph sz="half" idx="1"/>
          </p:nvPr>
        </p:nvSpPr>
        <p:spPr>
          <a:xfrm>
            <a:off x="335280" y="1641474"/>
            <a:ext cx="5699760" cy="5078730"/>
          </a:xfrm>
          <a:solidFill>
            <a:schemeClr val="accent2"/>
          </a:solidFill>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4A70417-6011-4C9D-AD09-2B8BC349C461}"/>
              </a:ext>
            </a:extLst>
          </p:cNvPr>
          <p:cNvSpPr>
            <a:spLocks noGrp="1"/>
          </p:cNvSpPr>
          <p:nvPr>
            <p:ph sz="half" idx="2"/>
          </p:nvPr>
        </p:nvSpPr>
        <p:spPr>
          <a:xfrm>
            <a:off x="6172200" y="1641474"/>
            <a:ext cx="5684520" cy="5078730"/>
          </a:xfrm>
          <a:solidFill>
            <a:schemeClr val="accent2"/>
          </a:solidFill>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773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1CA26E-7D99-4E02-954D-F09300617DB9}"/>
              </a:ext>
            </a:extLst>
          </p:cNvPr>
          <p:cNvSpPr>
            <a:spLocks noGrp="1"/>
          </p:cNvSpPr>
          <p:nvPr>
            <p:ph type="dt" sz="half" idx="10"/>
          </p:nvPr>
        </p:nvSpPr>
        <p:spPr/>
        <p:txBody>
          <a:bodyPr/>
          <a:lstStyle/>
          <a:p>
            <a:fld id="{CD1AB31B-E9E2-4B9F-852B-9EE764C8E13E}" type="datetime4">
              <a:rPr lang="en-GB" smtClean="0"/>
              <a:t>14 April 2022</a:t>
            </a:fld>
            <a:endParaRPr lang="en-GB" dirty="0"/>
          </a:p>
        </p:txBody>
      </p:sp>
      <p:pic>
        <p:nvPicPr>
          <p:cNvPr id="5" name="Picture 4" descr="A close up of text on a white background&#10;&#10;Description automatically generated">
            <a:extLst>
              <a:ext uri="{FF2B5EF4-FFF2-40B4-BE49-F238E27FC236}">
                <a16:creationId xmlns:a16="http://schemas.microsoft.com/office/drawing/2014/main" id="{46B4AB21-F260-4E15-8951-B451B2AD9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Tree>
    <p:extLst>
      <p:ext uri="{BB962C8B-B14F-4D97-AF65-F5344CB8AC3E}">
        <p14:creationId xmlns:p14="http://schemas.microsoft.com/office/powerpoint/2010/main" val="227147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BDD2-7AD3-4F2B-BC16-26BD61C50B6E}"/>
              </a:ext>
            </a:extLst>
          </p:cNvPr>
          <p:cNvSpPr>
            <a:spLocks noGrp="1"/>
          </p:cNvSpPr>
          <p:nvPr>
            <p:ph type="title"/>
          </p:nvPr>
        </p:nvSpPr>
        <p:spPr>
          <a:xfrm>
            <a:off x="335280" y="136525"/>
            <a:ext cx="4312920" cy="1600200"/>
          </a:xfrm>
          <a:solidFill>
            <a:schemeClr val="accent1"/>
          </a:solidFill>
          <a:ln>
            <a:solidFill>
              <a:schemeClr val="tx1"/>
            </a:solidFill>
          </a:ln>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377BA4-194C-4AE4-B53D-88BE0C021BF9}"/>
              </a:ext>
            </a:extLst>
          </p:cNvPr>
          <p:cNvSpPr>
            <a:spLocks noGrp="1"/>
          </p:cNvSpPr>
          <p:nvPr>
            <p:ph type="pic" idx="1"/>
          </p:nvPr>
        </p:nvSpPr>
        <p:spPr>
          <a:xfrm>
            <a:off x="4802188" y="136525"/>
            <a:ext cx="7054532" cy="6583679"/>
          </a:xfrm>
          <a:ln>
            <a:solidFill>
              <a:schemeClr val="tx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CBABCFDA-D124-4A7E-8C2E-E2ECB6C73397}"/>
              </a:ext>
            </a:extLst>
          </p:cNvPr>
          <p:cNvSpPr>
            <a:spLocks noGrp="1"/>
          </p:cNvSpPr>
          <p:nvPr>
            <p:ph type="body" sz="half" idx="2"/>
          </p:nvPr>
        </p:nvSpPr>
        <p:spPr>
          <a:xfrm>
            <a:off x="335280" y="1889759"/>
            <a:ext cx="4312920" cy="4831715"/>
          </a:xfrm>
          <a:solidFill>
            <a:schemeClr val="accent2"/>
          </a:solidFill>
          <a:ln>
            <a:solidFill>
              <a:schemeClr val="tx1"/>
            </a:solidFill>
          </a:ln>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895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6E1B4-DFCB-4D5A-80ED-2112D3B08AB5}"/>
              </a:ext>
            </a:extLst>
          </p:cNvPr>
          <p:cNvSpPr>
            <a:spLocks noGrp="1"/>
          </p:cNvSpPr>
          <p:nvPr>
            <p:ph type="title"/>
          </p:nvPr>
        </p:nvSpPr>
        <p:spPr>
          <a:xfrm>
            <a:off x="320040" y="129540"/>
            <a:ext cx="11536680" cy="1332547"/>
          </a:xfrm>
          <a:prstGeom prst="rect">
            <a:avLst/>
          </a:prstGeom>
        </p:spPr>
        <p:txBody>
          <a:bodyPr vert="horz" lIns="91440" tIns="45720" rIns="91440" bIns="45720" rtlCol="0" anchor="b">
            <a:norm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4D3A9791-32FC-4B4F-BE9C-2D163A607C02}"/>
              </a:ext>
            </a:extLst>
          </p:cNvPr>
          <p:cNvSpPr>
            <a:spLocks noGrp="1"/>
          </p:cNvSpPr>
          <p:nvPr>
            <p:ph type="body" idx="1"/>
          </p:nvPr>
        </p:nvSpPr>
        <p:spPr>
          <a:xfrm>
            <a:off x="320039" y="1551303"/>
            <a:ext cx="11536681" cy="5168901"/>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B2A2E9-A696-4FC4-861A-5D89560F2740}"/>
              </a:ext>
            </a:extLst>
          </p:cNvPr>
          <p:cNvSpPr>
            <a:spLocks noGrp="1"/>
          </p:cNvSpPr>
          <p:nvPr>
            <p:ph type="dt" sz="half" idx="2"/>
          </p:nvPr>
        </p:nvSpPr>
        <p:spPr>
          <a:xfrm>
            <a:off x="9113520" y="137796"/>
            <a:ext cx="2743200" cy="365125"/>
          </a:xfrm>
          <a:prstGeom prst="rect">
            <a:avLst/>
          </a:prstGeom>
        </p:spPr>
        <p:txBody>
          <a:bodyPr vert="horz" lIns="91440" tIns="45720" rIns="91440" bIns="45720" rtlCol="0" anchor="ctr"/>
          <a:lstStyle>
            <a:lvl1pPr algn="r">
              <a:defRPr sz="1800">
                <a:solidFill>
                  <a:schemeClr val="tx1"/>
                </a:solidFill>
              </a:defRPr>
            </a:lvl1pPr>
          </a:lstStyle>
          <a:p>
            <a:fld id="{CD1AB31B-E9E2-4B9F-852B-9EE764C8E13E}" type="datetime4">
              <a:rPr lang="en-GB" smtClean="0"/>
              <a:t>14 April 2022</a:t>
            </a:fld>
            <a:endParaRPr lang="en-GB" dirty="0"/>
          </a:p>
        </p:txBody>
      </p:sp>
    </p:spTree>
    <p:extLst>
      <p:ext uri="{BB962C8B-B14F-4D97-AF65-F5344CB8AC3E}">
        <p14:creationId xmlns:p14="http://schemas.microsoft.com/office/powerpoint/2010/main" val="310468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52" r:id="rId6"/>
    <p:sldLayoutId id="2147483662" r:id="rId7"/>
    <p:sldLayoutId id="2147483657" r:id="rId8"/>
    <p:sldLayoutId id="2147483655" r:id="rId9"/>
    <p:sldLayoutId id="2147483653" r:id="rId10"/>
    <p:sldLayoutId id="2147483656"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68275" indent="-168275" algn="l" defTabSz="914400" rtl="0" eaLnBrk="1" latinLnBrk="0" hangingPunct="1">
        <a:lnSpc>
          <a:spcPct val="100000"/>
        </a:lnSpc>
        <a:spcBef>
          <a:spcPts val="1000"/>
        </a:spcBef>
        <a:buFont typeface="Arial" panose="020B0604020202020204" pitchFamily="34" charset="0"/>
        <a:buChar char="•"/>
        <a:defRPr sz="2800" kern="1200">
          <a:ln>
            <a:solidFill>
              <a:schemeClr val="tx1"/>
            </a:solidFill>
          </a:ln>
          <a:solidFill>
            <a:schemeClr val="tx1"/>
          </a:solidFill>
          <a:latin typeface="+mn-lt"/>
          <a:ea typeface="+mn-ea"/>
          <a:cs typeface="+mn-cs"/>
        </a:defRPr>
      </a:lvl1pPr>
      <a:lvl2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2pPr>
      <a:lvl3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3pPr>
      <a:lvl4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4pPr>
      <a:lvl5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47" userDrawn="1">
          <p15:clr>
            <a:srgbClr val="F26B43"/>
          </p15:clr>
        </p15:guide>
        <p15:guide id="2" pos="98" userDrawn="1">
          <p15:clr>
            <a:srgbClr val="F26B43"/>
          </p15:clr>
        </p15:guide>
        <p15:guide id="4" pos="7582" userDrawn="1">
          <p15:clr>
            <a:srgbClr val="F26B43"/>
          </p15:clr>
        </p15:guide>
        <p15:guide id="5" orient="horz" pos="73" userDrawn="1">
          <p15:clr>
            <a:srgbClr val="F26B43"/>
          </p15:clr>
        </p15:guide>
        <p15:guide id="6"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1E415521-00FA-43D2-8506-07C4471B3541}"/>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24194" y="401121"/>
            <a:ext cx="12235807" cy="5284219"/>
          </a:xfrm>
          <a:prstGeom prst="rect">
            <a:avLst/>
          </a:prstGeom>
          <a:noFill/>
          <a:extLst>
            <a:ext uri="{909E8E84-426E-40DD-AFC4-6F175D3DCCD1}">
              <a14:hiddenFill xmlns:a14="http://schemas.microsoft.com/office/drawing/2010/main">
                <a:solidFill>
                  <a:srgbClr val="FFFFFF"/>
                </a:solidFill>
              </a14:hiddenFill>
            </a:ext>
          </a:extLst>
        </p:spPr>
      </p:pic>
      <p:sp>
        <p:nvSpPr>
          <p:cNvPr id="48" name="Speech Bubble: Rectangle with Corners Rounded 47">
            <a:extLst>
              <a:ext uri="{FF2B5EF4-FFF2-40B4-BE49-F238E27FC236}">
                <a16:creationId xmlns:a16="http://schemas.microsoft.com/office/drawing/2014/main" id="{3653A540-708E-43F8-92CA-BD6EB78F00E6}"/>
              </a:ext>
            </a:extLst>
          </p:cNvPr>
          <p:cNvSpPr/>
          <p:nvPr/>
        </p:nvSpPr>
        <p:spPr>
          <a:xfrm>
            <a:off x="1868035" y="339587"/>
            <a:ext cx="1874231" cy="695791"/>
          </a:xfrm>
          <a:prstGeom prst="wedgeRoundRectCallout">
            <a:avLst>
              <a:gd name="adj1" fmla="val -56888"/>
              <a:gd name="adj2" fmla="val 87129"/>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100" b="1" dirty="0">
                <a:solidFill>
                  <a:schemeClr val="tx1"/>
                </a:solidFill>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val="tx"/>
                    </a:ext>
                  </a:extLst>
                </a:hlinkClick>
              </a:rPr>
              <a:t>Can we speak in different </a:t>
            </a:r>
            <a:r>
              <a:rPr lang="en-GB" sz="1100" b="1" dirty="0" err="1">
                <a:solidFill>
                  <a:schemeClr val="tx1"/>
                </a:solidFill>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val="tx"/>
                    </a:ext>
                  </a:extLst>
                </a:hlinkClick>
              </a:rPr>
              <a:t>lanuages</a:t>
            </a:r>
            <a:r>
              <a:rPr lang="en-GB" sz="1100" b="1" dirty="0">
                <a:solidFill>
                  <a:schemeClr val="tx1"/>
                </a:solidFill>
                <a:latin typeface="Tahoma" panose="020B0604030504040204" pitchFamily="34" charset="0"/>
                <a:ea typeface="Tahoma" panose="020B0604030504040204" pitchFamily="34" charset="0"/>
                <a:cs typeface="Tahoma" panose="020B0604030504040204" pitchFamily="34" charset="0"/>
                <a:hlinkClick r:id="" action="ppaction://noaction">
                  <a:extLst>
                    <a:ext uri="{A12FA001-AC4F-418D-AE19-62706E023703}">
                      <ahyp:hlinkClr xmlns:ahyp="http://schemas.microsoft.com/office/drawing/2018/hyperlinkcolor" val="tx"/>
                    </a:ext>
                  </a:extLst>
                </a:hlinkClick>
              </a:rPr>
              <a:t>? </a:t>
            </a:r>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Using greetings in different languages in class.</a:t>
            </a:r>
          </a:p>
        </p:txBody>
      </p:sp>
      <p:sp>
        <p:nvSpPr>
          <p:cNvPr id="53" name="Speech Bubble: Rectangle with Corners Rounded 52">
            <a:extLst>
              <a:ext uri="{FF2B5EF4-FFF2-40B4-BE49-F238E27FC236}">
                <a16:creationId xmlns:a16="http://schemas.microsoft.com/office/drawing/2014/main" id="{19388088-33B1-4EB8-9DE2-A93E9354354C}"/>
              </a:ext>
            </a:extLst>
          </p:cNvPr>
          <p:cNvSpPr/>
          <p:nvPr/>
        </p:nvSpPr>
        <p:spPr>
          <a:xfrm>
            <a:off x="2490482" y="1879846"/>
            <a:ext cx="1874231" cy="822611"/>
          </a:xfrm>
          <a:prstGeom prst="wedgeRoundRectCallout">
            <a:avLst>
              <a:gd name="adj1" fmla="val -511"/>
              <a:gd name="adj2" fmla="val 39764"/>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Geography in French: using photos to describe 4 contrasting locations where French is spoken – DR Congo, Quebec, Senegal, Vanuatu, &amp;        Madagascar.</a:t>
            </a:r>
          </a:p>
        </p:txBody>
      </p:sp>
      <p:sp>
        <p:nvSpPr>
          <p:cNvPr id="54" name="Speech Bubble: Rectangle with Corners Rounded 53">
            <a:extLst>
              <a:ext uri="{FF2B5EF4-FFF2-40B4-BE49-F238E27FC236}">
                <a16:creationId xmlns:a16="http://schemas.microsoft.com/office/drawing/2014/main" id="{01A8C8DB-99FC-4022-9E65-9943E9732110}"/>
              </a:ext>
            </a:extLst>
          </p:cNvPr>
          <p:cNvSpPr/>
          <p:nvPr/>
        </p:nvSpPr>
        <p:spPr>
          <a:xfrm>
            <a:off x="241634" y="2401363"/>
            <a:ext cx="1914097" cy="937793"/>
          </a:xfrm>
          <a:prstGeom prst="wedgeRoundRectCallout">
            <a:avLst>
              <a:gd name="adj1" fmla="val 87970"/>
              <a:gd name="adj2" fmla="val 70275"/>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100" b="1" dirty="0">
                <a:solidFill>
                  <a:schemeClr val="tx1"/>
                </a:solidFill>
                <a:latin typeface="Tahoma" panose="020B0604030504040204" pitchFamily="34" charset="0"/>
                <a:ea typeface="Tahoma" panose="020B0604030504040204" pitchFamily="34" charset="0"/>
                <a:cs typeface="Tahoma" panose="020B0604030504040204" pitchFamily="34" charset="0"/>
                <a:hlinkClick r:id="" action="ppaction://noaction"/>
              </a:rPr>
              <a:t>The Caribbean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Geography-led project. </a:t>
            </a:r>
          </a:p>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In French, we look at children living in Martinique using videos to listen and understand.</a:t>
            </a:r>
          </a:p>
        </p:txBody>
      </p:sp>
      <p:sp>
        <p:nvSpPr>
          <p:cNvPr id="58" name="Speech Bubble: Rectangle with Corners Rounded 57">
            <a:extLst>
              <a:ext uri="{FF2B5EF4-FFF2-40B4-BE49-F238E27FC236}">
                <a16:creationId xmlns:a16="http://schemas.microsoft.com/office/drawing/2014/main" id="{DF900E7F-0A3F-40EB-9782-9BCA56156022}"/>
              </a:ext>
            </a:extLst>
          </p:cNvPr>
          <p:cNvSpPr/>
          <p:nvPr/>
        </p:nvSpPr>
        <p:spPr>
          <a:xfrm>
            <a:off x="9784827" y="2832467"/>
            <a:ext cx="2060347" cy="574639"/>
          </a:xfrm>
          <a:prstGeom prst="wedgeRoundRectCallout">
            <a:avLst>
              <a:gd name="adj1" fmla="val -49691"/>
              <a:gd name="adj2" fmla="val -15655"/>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Geography in French: looking at maps of France, naming some key features &amp; places, considering ways to get there from UK.</a:t>
            </a:r>
          </a:p>
        </p:txBody>
      </p:sp>
      <p:sp>
        <p:nvSpPr>
          <p:cNvPr id="61" name="Speech Bubble: Rectangle with Corners Rounded 60">
            <a:extLst>
              <a:ext uri="{FF2B5EF4-FFF2-40B4-BE49-F238E27FC236}">
                <a16:creationId xmlns:a16="http://schemas.microsoft.com/office/drawing/2014/main" id="{EACCE0A4-1707-4844-A211-820180249C4E}"/>
              </a:ext>
            </a:extLst>
          </p:cNvPr>
          <p:cNvSpPr/>
          <p:nvPr/>
        </p:nvSpPr>
        <p:spPr>
          <a:xfrm>
            <a:off x="570972" y="5893460"/>
            <a:ext cx="2581790" cy="695792"/>
          </a:xfrm>
          <a:prstGeom prst="wedgeRoundRectCallout">
            <a:avLst>
              <a:gd name="adj1" fmla="val 50342"/>
              <a:gd name="adj2" fmla="val -81866"/>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100" b="1" dirty="0">
                <a:solidFill>
                  <a:schemeClr val="tx1"/>
                </a:solidFill>
                <a:latin typeface="Tahoma" panose="020B0604030504040204" pitchFamily="34" charset="0"/>
                <a:ea typeface="Tahoma" panose="020B0604030504040204" pitchFamily="34" charset="0"/>
                <a:cs typeface="Tahoma" panose="020B0604030504040204" pitchFamily="34" charset="0"/>
                <a:hlinkClick r:id="" action="ppaction://noaction"/>
              </a:rPr>
              <a:t>The Alps</a:t>
            </a:r>
            <a:r>
              <a:rPr lang="en-GB" sz="11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Geography-led project. We look at maps of the French Alps and try to apply our phonics knowledge to pronouncing placenames.</a:t>
            </a:r>
          </a:p>
        </p:txBody>
      </p:sp>
      <p:sp>
        <p:nvSpPr>
          <p:cNvPr id="2" name="TextBox 1"/>
          <p:cNvSpPr txBox="1"/>
          <p:nvPr/>
        </p:nvSpPr>
        <p:spPr>
          <a:xfrm>
            <a:off x="7422243" y="6487544"/>
            <a:ext cx="7001875" cy="338554"/>
          </a:xfrm>
          <a:prstGeom prst="rect">
            <a:avLst/>
          </a:prstGeom>
          <a:noFill/>
        </p:spPr>
        <p:txBody>
          <a:bodyPr wrap="square" rtlCol="0">
            <a:spAutoFit/>
          </a:bodyPr>
          <a:lstStyle/>
          <a:p>
            <a:r>
              <a:rPr lang="en-GB" sz="900" b="1" dirty="0">
                <a:latin typeface="Tahoma" panose="020B0604030504040204" pitchFamily="34" charset="0"/>
                <a:ea typeface="Tahoma" panose="020B0604030504040204" pitchFamily="34" charset="0"/>
                <a:cs typeface="Tahoma" panose="020B0604030504040204" pitchFamily="34" charset="0"/>
              </a:rPr>
              <a:t>Bledlow Ridge Curriculum </a:t>
            </a:r>
            <a:r>
              <a:rPr lang="en-GB" sz="1600" b="1" dirty="0">
                <a:latin typeface="Tahoma" panose="020B0604030504040204" pitchFamily="34" charset="0"/>
                <a:ea typeface="Tahoma" panose="020B0604030504040204" pitchFamily="34" charset="0"/>
                <a:cs typeface="Tahoma" panose="020B0604030504040204" pitchFamily="34" charset="0"/>
              </a:rPr>
              <a:t>Road Map - MFL French</a:t>
            </a:r>
          </a:p>
        </p:txBody>
      </p:sp>
      <p:sp>
        <p:nvSpPr>
          <p:cNvPr id="6" name="Oval 5"/>
          <p:cNvSpPr/>
          <p:nvPr/>
        </p:nvSpPr>
        <p:spPr>
          <a:xfrm>
            <a:off x="112825" y="433361"/>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52" name="Oval 51"/>
          <p:cNvSpPr/>
          <p:nvPr/>
        </p:nvSpPr>
        <p:spPr>
          <a:xfrm>
            <a:off x="210868" y="493776"/>
            <a:ext cx="732543" cy="759988"/>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52765" y="631471"/>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One</a:t>
            </a:r>
          </a:p>
        </p:txBody>
      </p:sp>
      <p:sp>
        <p:nvSpPr>
          <p:cNvPr id="64" name="Oval 63"/>
          <p:cNvSpPr/>
          <p:nvPr/>
        </p:nvSpPr>
        <p:spPr>
          <a:xfrm>
            <a:off x="3871174" y="465025"/>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3972723" y="580111"/>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2" name="TextBox 71"/>
          <p:cNvSpPr txBox="1"/>
          <p:nvPr/>
        </p:nvSpPr>
        <p:spPr>
          <a:xfrm>
            <a:off x="4005586" y="633776"/>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Two</a:t>
            </a:r>
          </a:p>
        </p:txBody>
      </p:sp>
      <p:grpSp>
        <p:nvGrpSpPr>
          <p:cNvPr id="4" name="Group 3"/>
          <p:cNvGrpSpPr/>
          <p:nvPr/>
        </p:nvGrpSpPr>
        <p:grpSpPr>
          <a:xfrm>
            <a:off x="8627938" y="401982"/>
            <a:ext cx="965765" cy="952154"/>
            <a:chOff x="9428255" y="2067633"/>
            <a:chExt cx="965765" cy="952154"/>
          </a:xfrm>
        </p:grpSpPr>
        <p:sp>
          <p:nvSpPr>
            <p:cNvPr id="77" name="Oval 76"/>
            <p:cNvSpPr/>
            <p:nvPr/>
          </p:nvSpPr>
          <p:spPr>
            <a:xfrm>
              <a:off x="9428255" y="2067633"/>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8" name="Oval 77"/>
            <p:cNvSpPr/>
            <p:nvPr/>
          </p:nvSpPr>
          <p:spPr>
            <a:xfrm>
              <a:off x="9557364" y="2176141"/>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9" name="TextBox 78"/>
            <p:cNvSpPr txBox="1"/>
            <p:nvPr/>
          </p:nvSpPr>
          <p:spPr>
            <a:xfrm>
              <a:off x="9557364" y="2231288"/>
              <a:ext cx="751396" cy="615553"/>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a:t>
              </a:r>
              <a:r>
                <a:rPr lang="en-GB" sz="1600" dirty="0">
                  <a:latin typeface="Tahoma" panose="020B0604030504040204" pitchFamily="34" charset="0"/>
                  <a:ea typeface="Tahoma" panose="020B0604030504040204" pitchFamily="34" charset="0"/>
                  <a:cs typeface="Tahoma" panose="020B0604030504040204" pitchFamily="34" charset="0"/>
                </a:rPr>
                <a:t>Three</a:t>
              </a:r>
            </a:p>
          </p:txBody>
        </p:sp>
      </p:grpSp>
      <p:sp>
        <p:nvSpPr>
          <p:cNvPr id="80" name="Oval 79"/>
          <p:cNvSpPr/>
          <p:nvPr/>
        </p:nvSpPr>
        <p:spPr>
          <a:xfrm>
            <a:off x="6071833" y="2558428"/>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1" name="Oval 80"/>
          <p:cNvSpPr/>
          <p:nvPr/>
        </p:nvSpPr>
        <p:spPr>
          <a:xfrm>
            <a:off x="6174799" y="2677642"/>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2" name="TextBox 81"/>
          <p:cNvSpPr txBox="1"/>
          <p:nvPr/>
        </p:nvSpPr>
        <p:spPr>
          <a:xfrm>
            <a:off x="6233641" y="2718516"/>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Four</a:t>
            </a:r>
          </a:p>
        </p:txBody>
      </p:sp>
      <p:sp>
        <p:nvSpPr>
          <p:cNvPr id="83" name="Oval 82"/>
          <p:cNvSpPr/>
          <p:nvPr/>
        </p:nvSpPr>
        <p:spPr>
          <a:xfrm>
            <a:off x="6729472" y="4735359"/>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4" name="Oval 83"/>
          <p:cNvSpPr/>
          <p:nvPr/>
        </p:nvSpPr>
        <p:spPr>
          <a:xfrm>
            <a:off x="6830930" y="4832956"/>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5" name="TextBox 84"/>
          <p:cNvSpPr txBox="1"/>
          <p:nvPr/>
        </p:nvSpPr>
        <p:spPr>
          <a:xfrm>
            <a:off x="6928549" y="4866654"/>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Six</a:t>
            </a:r>
          </a:p>
        </p:txBody>
      </p:sp>
      <p:grpSp>
        <p:nvGrpSpPr>
          <p:cNvPr id="3" name="Group 2"/>
          <p:cNvGrpSpPr/>
          <p:nvPr/>
        </p:nvGrpSpPr>
        <p:grpSpPr>
          <a:xfrm>
            <a:off x="2450459" y="4174916"/>
            <a:ext cx="965765" cy="952154"/>
            <a:chOff x="2266024" y="4469297"/>
            <a:chExt cx="965765" cy="952154"/>
          </a:xfrm>
        </p:grpSpPr>
        <p:sp>
          <p:nvSpPr>
            <p:cNvPr id="86" name="Oval 85"/>
            <p:cNvSpPr/>
            <p:nvPr/>
          </p:nvSpPr>
          <p:spPr>
            <a:xfrm>
              <a:off x="2266024" y="4469297"/>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7" name="Oval 86"/>
            <p:cNvSpPr/>
            <p:nvPr/>
          </p:nvSpPr>
          <p:spPr>
            <a:xfrm>
              <a:off x="2395133" y="4577805"/>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8" name="TextBox 87"/>
            <p:cNvSpPr txBox="1"/>
            <p:nvPr/>
          </p:nvSpPr>
          <p:spPr>
            <a:xfrm>
              <a:off x="2380671" y="4620581"/>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Five</a:t>
              </a:r>
            </a:p>
          </p:txBody>
        </p:sp>
      </p:grpSp>
      <p:sp>
        <p:nvSpPr>
          <p:cNvPr id="50" name="Speech Bubble: Rectangle with Corners Rounded 49">
            <a:extLst>
              <a:ext uri="{FF2B5EF4-FFF2-40B4-BE49-F238E27FC236}">
                <a16:creationId xmlns:a16="http://schemas.microsoft.com/office/drawing/2014/main" id="{B362D227-27C6-41D3-814F-7723C334E103}"/>
              </a:ext>
            </a:extLst>
          </p:cNvPr>
          <p:cNvSpPr/>
          <p:nvPr/>
        </p:nvSpPr>
        <p:spPr>
          <a:xfrm>
            <a:off x="4911368" y="273649"/>
            <a:ext cx="3413159" cy="927108"/>
          </a:xfrm>
          <a:prstGeom prst="wedgeRoundRectCallout">
            <a:avLst>
              <a:gd name="adj1" fmla="val -47636"/>
              <a:gd name="adj2" fmla="val 73573"/>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100" b="1" dirty="0">
                <a:solidFill>
                  <a:schemeClr val="tx1"/>
                </a:solidFill>
                <a:latin typeface="Tahoma" panose="020B0604030504040204" pitchFamily="34" charset="0"/>
                <a:ea typeface="Tahoma" panose="020B0604030504040204" pitchFamily="34" charset="0"/>
                <a:cs typeface="Tahoma" panose="020B0604030504040204" pitchFamily="34" charset="0"/>
              </a:rPr>
              <a:t>KS1 Geography &amp; History projects: </a:t>
            </a:r>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children journey around the world! We visit different locations to find out where it is hot and cold and use atlases and globes to find our way. The names of continents and features so we can talk about places. These help children relate to the wider world and being a global citizen.</a:t>
            </a:r>
          </a:p>
          <a:p>
            <a:endPar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C765543A-CCF3-4161-B55E-7E57134B7713}"/>
              </a:ext>
            </a:extLst>
          </p:cNvPr>
          <p:cNvSpPr/>
          <p:nvPr/>
        </p:nvSpPr>
        <p:spPr>
          <a:xfrm>
            <a:off x="9647684" y="559071"/>
            <a:ext cx="1720312"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greetings</a:t>
            </a:r>
          </a:p>
        </p:txBody>
      </p:sp>
      <p:sp>
        <p:nvSpPr>
          <p:cNvPr id="45" name="Oval 44">
            <a:extLst>
              <a:ext uri="{FF2B5EF4-FFF2-40B4-BE49-F238E27FC236}">
                <a16:creationId xmlns:a16="http://schemas.microsoft.com/office/drawing/2014/main" id="{522857FA-756B-4713-9166-B99D3CCA263C}"/>
              </a:ext>
            </a:extLst>
          </p:cNvPr>
          <p:cNvSpPr/>
          <p:nvPr/>
        </p:nvSpPr>
        <p:spPr>
          <a:xfrm>
            <a:off x="1010203" y="3547747"/>
            <a:ext cx="2157943"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Family members, friends &amp; pets</a:t>
            </a:r>
            <a:endParaRPr lang="en-GB" sz="1200" dirty="0"/>
          </a:p>
        </p:txBody>
      </p:sp>
      <p:sp>
        <p:nvSpPr>
          <p:cNvPr id="46" name="Oval 45">
            <a:extLst>
              <a:ext uri="{FF2B5EF4-FFF2-40B4-BE49-F238E27FC236}">
                <a16:creationId xmlns:a16="http://schemas.microsoft.com/office/drawing/2014/main" id="{253D86E3-BCFF-4242-BD7B-8388445B1FF1}"/>
              </a:ext>
            </a:extLst>
          </p:cNvPr>
          <p:cNvSpPr/>
          <p:nvPr/>
        </p:nvSpPr>
        <p:spPr>
          <a:xfrm>
            <a:off x="3046688" y="2642261"/>
            <a:ext cx="1684869"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Numbers 30-60</a:t>
            </a:r>
          </a:p>
        </p:txBody>
      </p:sp>
      <p:sp>
        <p:nvSpPr>
          <p:cNvPr id="60" name="Oval 59">
            <a:extLst>
              <a:ext uri="{FF2B5EF4-FFF2-40B4-BE49-F238E27FC236}">
                <a16:creationId xmlns:a16="http://schemas.microsoft.com/office/drawing/2014/main" id="{37AB7645-AE7A-4EC7-A57F-409897CEE91C}"/>
              </a:ext>
            </a:extLst>
          </p:cNvPr>
          <p:cNvSpPr/>
          <p:nvPr/>
        </p:nvSpPr>
        <p:spPr>
          <a:xfrm>
            <a:off x="4398558" y="3132206"/>
            <a:ext cx="1289162"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alphabet</a:t>
            </a:r>
          </a:p>
        </p:txBody>
      </p:sp>
      <p:sp>
        <p:nvSpPr>
          <p:cNvPr id="65" name="Oval 64">
            <a:extLst>
              <a:ext uri="{FF2B5EF4-FFF2-40B4-BE49-F238E27FC236}">
                <a16:creationId xmlns:a16="http://schemas.microsoft.com/office/drawing/2014/main" id="{E922365D-2993-4600-96E6-61CF1E216D9B}"/>
              </a:ext>
            </a:extLst>
          </p:cNvPr>
          <p:cNvSpPr/>
          <p:nvPr/>
        </p:nvSpPr>
        <p:spPr>
          <a:xfrm>
            <a:off x="4689539" y="2583109"/>
            <a:ext cx="1380674"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Weather &amp; clothes</a:t>
            </a:r>
          </a:p>
        </p:txBody>
      </p:sp>
      <p:sp>
        <p:nvSpPr>
          <p:cNvPr id="66" name="Oval 65">
            <a:extLst>
              <a:ext uri="{FF2B5EF4-FFF2-40B4-BE49-F238E27FC236}">
                <a16:creationId xmlns:a16="http://schemas.microsoft.com/office/drawing/2014/main" id="{0AF7B94A-9DDE-4388-A633-7968A027FC40}"/>
              </a:ext>
            </a:extLst>
          </p:cNvPr>
          <p:cNvSpPr/>
          <p:nvPr/>
        </p:nvSpPr>
        <p:spPr>
          <a:xfrm>
            <a:off x="8501296" y="1403982"/>
            <a:ext cx="2063419"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introducing myself</a:t>
            </a:r>
          </a:p>
        </p:txBody>
      </p:sp>
      <p:sp>
        <p:nvSpPr>
          <p:cNvPr id="67" name="Oval 66">
            <a:extLst>
              <a:ext uri="{FF2B5EF4-FFF2-40B4-BE49-F238E27FC236}">
                <a16:creationId xmlns:a16="http://schemas.microsoft.com/office/drawing/2014/main" id="{0B1374AB-291C-48B9-9BBF-45129EE74D27}"/>
              </a:ext>
            </a:extLst>
          </p:cNvPr>
          <p:cNvSpPr/>
          <p:nvPr/>
        </p:nvSpPr>
        <p:spPr>
          <a:xfrm>
            <a:off x="8148957" y="2370327"/>
            <a:ext cx="1466809"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colours</a:t>
            </a:r>
          </a:p>
        </p:txBody>
      </p:sp>
      <p:sp>
        <p:nvSpPr>
          <p:cNvPr id="69" name="Oval 68">
            <a:extLst>
              <a:ext uri="{FF2B5EF4-FFF2-40B4-BE49-F238E27FC236}">
                <a16:creationId xmlns:a16="http://schemas.microsoft.com/office/drawing/2014/main" id="{28DB07E7-5C63-477F-9290-4B23587EC239}"/>
              </a:ext>
            </a:extLst>
          </p:cNvPr>
          <p:cNvSpPr/>
          <p:nvPr/>
        </p:nvSpPr>
        <p:spPr>
          <a:xfrm>
            <a:off x="9671833" y="2045870"/>
            <a:ext cx="172082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days &amp; dates</a:t>
            </a:r>
          </a:p>
        </p:txBody>
      </p:sp>
      <p:sp>
        <p:nvSpPr>
          <p:cNvPr id="73" name="Oval 72">
            <a:extLst>
              <a:ext uri="{FF2B5EF4-FFF2-40B4-BE49-F238E27FC236}">
                <a16:creationId xmlns:a16="http://schemas.microsoft.com/office/drawing/2014/main" id="{CDD4CD73-6E60-41D0-8557-2EC1F6976371}"/>
              </a:ext>
            </a:extLst>
          </p:cNvPr>
          <p:cNvSpPr/>
          <p:nvPr/>
        </p:nvSpPr>
        <p:spPr>
          <a:xfrm>
            <a:off x="5517829" y="5050588"/>
            <a:ext cx="122131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Famous French people</a:t>
            </a:r>
            <a:endParaRPr lang="en-GB" sz="1200" dirty="0"/>
          </a:p>
        </p:txBody>
      </p:sp>
      <p:sp>
        <p:nvSpPr>
          <p:cNvPr id="74" name="Oval 73">
            <a:extLst>
              <a:ext uri="{FF2B5EF4-FFF2-40B4-BE49-F238E27FC236}">
                <a16:creationId xmlns:a16="http://schemas.microsoft.com/office/drawing/2014/main" id="{FB8A3FA8-187B-4842-8017-26DE4A9D7422}"/>
              </a:ext>
            </a:extLst>
          </p:cNvPr>
          <p:cNvSpPr/>
          <p:nvPr/>
        </p:nvSpPr>
        <p:spPr>
          <a:xfrm>
            <a:off x="4287689" y="5035248"/>
            <a:ext cx="122131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Hobbies</a:t>
            </a:r>
            <a:endParaRPr lang="en-GB" sz="1200" dirty="0"/>
          </a:p>
        </p:txBody>
      </p:sp>
      <p:sp>
        <p:nvSpPr>
          <p:cNvPr id="75" name="Oval 74">
            <a:extLst>
              <a:ext uri="{FF2B5EF4-FFF2-40B4-BE49-F238E27FC236}">
                <a16:creationId xmlns:a16="http://schemas.microsoft.com/office/drawing/2014/main" id="{30CEFA13-A685-4851-BDDF-0E8339100EF9}"/>
              </a:ext>
            </a:extLst>
          </p:cNvPr>
          <p:cNvSpPr/>
          <p:nvPr/>
        </p:nvSpPr>
        <p:spPr>
          <a:xfrm>
            <a:off x="3073127" y="5717770"/>
            <a:ext cx="122131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School subjects</a:t>
            </a:r>
            <a:endParaRPr lang="en-GB" sz="1200" dirty="0"/>
          </a:p>
        </p:txBody>
      </p:sp>
      <p:sp>
        <p:nvSpPr>
          <p:cNvPr id="76" name="Oval 75">
            <a:extLst>
              <a:ext uri="{FF2B5EF4-FFF2-40B4-BE49-F238E27FC236}">
                <a16:creationId xmlns:a16="http://schemas.microsoft.com/office/drawing/2014/main" id="{326E32CA-5CD3-46EB-A7F7-6C9B86D13C1B}"/>
              </a:ext>
            </a:extLst>
          </p:cNvPr>
          <p:cNvSpPr/>
          <p:nvPr/>
        </p:nvSpPr>
        <p:spPr>
          <a:xfrm>
            <a:off x="2453761" y="5078827"/>
            <a:ext cx="1782784"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Numbers to 100+ and money</a:t>
            </a:r>
          </a:p>
        </p:txBody>
      </p:sp>
      <p:sp>
        <p:nvSpPr>
          <p:cNvPr id="90" name="Oval 89">
            <a:extLst>
              <a:ext uri="{FF2B5EF4-FFF2-40B4-BE49-F238E27FC236}">
                <a16:creationId xmlns:a16="http://schemas.microsoft.com/office/drawing/2014/main" id="{EBF039D7-1848-42CF-A94D-FCAB4462E056}"/>
              </a:ext>
            </a:extLst>
          </p:cNvPr>
          <p:cNvSpPr/>
          <p:nvPr/>
        </p:nvSpPr>
        <p:spPr>
          <a:xfrm>
            <a:off x="7663757" y="4828833"/>
            <a:ext cx="122131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In the future...</a:t>
            </a:r>
            <a:endParaRPr lang="en-GB" sz="1200" dirty="0"/>
          </a:p>
        </p:txBody>
      </p:sp>
      <p:sp>
        <p:nvSpPr>
          <p:cNvPr id="91" name="Oval 90">
            <a:extLst>
              <a:ext uri="{FF2B5EF4-FFF2-40B4-BE49-F238E27FC236}">
                <a16:creationId xmlns:a16="http://schemas.microsoft.com/office/drawing/2014/main" id="{AA3F828A-6D0D-46AD-AC79-FA521114C087}"/>
              </a:ext>
            </a:extLst>
          </p:cNvPr>
          <p:cNvSpPr/>
          <p:nvPr/>
        </p:nvSpPr>
        <p:spPr>
          <a:xfrm>
            <a:off x="9027252" y="4493169"/>
            <a:ext cx="1726593"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Role plays – café &amp; buying tickets</a:t>
            </a:r>
            <a:endParaRPr lang="en-GB" sz="1200" dirty="0"/>
          </a:p>
        </p:txBody>
      </p:sp>
      <p:sp>
        <p:nvSpPr>
          <p:cNvPr id="92" name="Oval 91">
            <a:extLst>
              <a:ext uri="{FF2B5EF4-FFF2-40B4-BE49-F238E27FC236}">
                <a16:creationId xmlns:a16="http://schemas.microsoft.com/office/drawing/2014/main" id="{54DF5DB6-918D-477C-9787-1B3C6BC8E1AE}"/>
              </a:ext>
            </a:extLst>
          </p:cNvPr>
          <p:cNvSpPr/>
          <p:nvPr/>
        </p:nvSpPr>
        <p:spPr>
          <a:xfrm>
            <a:off x="8836917" y="5149552"/>
            <a:ext cx="122131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food</a:t>
            </a:r>
            <a:endParaRPr lang="en-GB" dirty="0"/>
          </a:p>
        </p:txBody>
      </p:sp>
      <p:sp>
        <p:nvSpPr>
          <p:cNvPr id="93" name="Oval 92">
            <a:extLst>
              <a:ext uri="{FF2B5EF4-FFF2-40B4-BE49-F238E27FC236}">
                <a16:creationId xmlns:a16="http://schemas.microsoft.com/office/drawing/2014/main" id="{20DCAC67-D649-4B84-BDA2-8BF3F082E696}"/>
              </a:ext>
            </a:extLst>
          </p:cNvPr>
          <p:cNvSpPr/>
          <p:nvPr/>
        </p:nvSpPr>
        <p:spPr>
          <a:xfrm>
            <a:off x="9783921" y="5473002"/>
            <a:ext cx="122131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Telling the time</a:t>
            </a:r>
            <a:endParaRPr lang="en-GB" sz="1200" dirty="0"/>
          </a:p>
        </p:txBody>
      </p:sp>
      <p:sp>
        <p:nvSpPr>
          <p:cNvPr id="94" name="Oval 93">
            <a:extLst>
              <a:ext uri="{FF2B5EF4-FFF2-40B4-BE49-F238E27FC236}">
                <a16:creationId xmlns:a16="http://schemas.microsoft.com/office/drawing/2014/main" id="{700E32B5-6FA7-424A-A449-8CA16D807218}"/>
              </a:ext>
            </a:extLst>
          </p:cNvPr>
          <p:cNvSpPr/>
          <p:nvPr/>
        </p:nvSpPr>
        <p:spPr>
          <a:xfrm>
            <a:off x="10655033" y="5240061"/>
            <a:ext cx="1425926"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Transition to KS3 languages</a:t>
            </a:r>
            <a:endParaRPr lang="en-GB" sz="1200" dirty="0"/>
          </a:p>
        </p:txBody>
      </p:sp>
      <p:sp>
        <p:nvSpPr>
          <p:cNvPr id="95" name="Oval 94">
            <a:extLst>
              <a:ext uri="{FF2B5EF4-FFF2-40B4-BE49-F238E27FC236}">
                <a16:creationId xmlns:a16="http://schemas.microsoft.com/office/drawing/2014/main" id="{7164D1A6-75F2-4B3C-BF71-9FCA3E21616F}"/>
              </a:ext>
            </a:extLst>
          </p:cNvPr>
          <p:cNvSpPr/>
          <p:nvPr/>
        </p:nvSpPr>
        <p:spPr>
          <a:xfrm>
            <a:off x="6926369" y="2886051"/>
            <a:ext cx="1768368" cy="750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Stories: Brown Bear &amp; Hungry Caterpillar </a:t>
            </a:r>
          </a:p>
        </p:txBody>
      </p:sp>
      <p:sp>
        <p:nvSpPr>
          <p:cNvPr id="96" name="Oval 95">
            <a:extLst>
              <a:ext uri="{FF2B5EF4-FFF2-40B4-BE49-F238E27FC236}">
                <a16:creationId xmlns:a16="http://schemas.microsoft.com/office/drawing/2014/main" id="{6966E43C-473D-45BD-9E5F-C63FFAD7F323}"/>
              </a:ext>
            </a:extLst>
          </p:cNvPr>
          <p:cNvSpPr/>
          <p:nvPr/>
        </p:nvSpPr>
        <p:spPr>
          <a:xfrm>
            <a:off x="1009071" y="4818039"/>
            <a:ext cx="172082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Ice cream flavours</a:t>
            </a:r>
          </a:p>
        </p:txBody>
      </p:sp>
      <p:sp>
        <p:nvSpPr>
          <p:cNvPr id="98" name="Oval 97">
            <a:extLst>
              <a:ext uri="{FF2B5EF4-FFF2-40B4-BE49-F238E27FC236}">
                <a16:creationId xmlns:a16="http://schemas.microsoft.com/office/drawing/2014/main" id="{BA7FDF14-F6EA-48AB-A136-9CB05E387859}"/>
              </a:ext>
            </a:extLst>
          </p:cNvPr>
          <p:cNvSpPr/>
          <p:nvPr/>
        </p:nvSpPr>
        <p:spPr>
          <a:xfrm>
            <a:off x="2890763" y="3230020"/>
            <a:ext cx="1061397"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Body parts</a:t>
            </a:r>
          </a:p>
        </p:txBody>
      </p:sp>
      <p:sp>
        <p:nvSpPr>
          <p:cNvPr id="99" name="Oval 98">
            <a:extLst>
              <a:ext uri="{FF2B5EF4-FFF2-40B4-BE49-F238E27FC236}">
                <a16:creationId xmlns:a16="http://schemas.microsoft.com/office/drawing/2014/main" id="{32B8C2A3-BF4C-4C62-A32C-5ABB76393311}"/>
              </a:ext>
            </a:extLst>
          </p:cNvPr>
          <p:cNvSpPr/>
          <p:nvPr/>
        </p:nvSpPr>
        <p:spPr>
          <a:xfrm>
            <a:off x="7727598" y="5451830"/>
            <a:ext cx="1362005" cy="7048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Describing winter scenes</a:t>
            </a:r>
            <a:endParaRPr lang="en-GB" sz="1200" dirty="0"/>
          </a:p>
        </p:txBody>
      </p:sp>
      <p:sp>
        <p:nvSpPr>
          <p:cNvPr id="8" name="Rectangle 7">
            <a:extLst>
              <a:ext uri="{FF2B5EF4-FFF2-40B4-BE49-F238E27FC236}">
                <a16:creationId xmlns:a16="http://schemas.microsoft.com/office/drawing/2014/main" id="{5BD21B55-EC35-450A-ADBE-5DECF900AA9E}"/>
              </a:ext>
            </a:extLst>
          </p:cNvPr>
          <p:cNvSpPr/>
          <p:nvPr/>
        </p:nvSpPr>
        <p:spPr>
          <a:xfrm>
            <a:off x="4715578" y="1978347"/>
            <a:ext cx="161813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Adjective agreement (colours)</a:t>
            </a:r>
          </a:p>
        </p:txBody>
      </p:sp>
      <p:sp>
        <p:nvSpPr>
          <p:cNvPr id="55" name="Rectangle 54">
            <a:extLst>
              <a:ext uri="{FF2B5EF4-FFF2-40B4-BE49-F238E27FC236}">
                <a16:creationId xmlns:a16="http://schemas.microsoft.com/office/drawing/2014/main" id="{85067531-4B33-4434-BF6A-29982743C221}"/>
              </a:ext>
            </a:extLst>
          </p:cNvPr>
          <p:cNvSpPr/>
          <p:nvPr/>
        </p:nvSpPr>
        <p:spPr>
          <a:xfrm>
            <a:off x="7679945" y="4398708"/>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Introducing tenses</a:t>
            </a:r>
          </a:p>
        </p:txBody>
      </p:sp>
      <p:sp>
        <p:nvSpPr>
          <p:cNvPr id="56" name="Rectangle 55">
            <a:extLst>
              <a:ext uri="{FF2B5EF4-FFF2-40B4-BE49-F238E27FC236}">
                <a16:creationId xmlns:a16="http://schemas.microsoft.com/office/drawing/2014/main" id="{96F6A61D-0F61-4689-AB16-4B5FFFB725EA}"/>
              </a:ext>
            </a:extLst>
          </p:cNvPr>
          <p:cNvSpPr/>
          <p:nvPr/>
        </p:nvSpPr>
        <p:spPr>
          <a:xfrm>
            <a:off x="4064129" y="5611858"/>
            <a:ext cx="1538433"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faire and </a:t>
            </a:r>
            <a:r>
              <a:rPr lang="en-GB" sz="1200" dirty="0" err="1">
                <a:solidFill>
                  <a:schemeClr val="tx1"/>
                </a:solidFill>
              </a:rPr>
              <a:t>jouer</a:t>
            </a:r>
            <a:r>
              <a:rPr lang="en-GB" sz="1200" dirty="0">
                <a:solidFill>
                  <a:schemeClr val="tx1"/>
                </a:solidFill>
              </a:rPr>
              <a:t> de la/du/de l’</a:t>
            </a:r>
          </a:p>
        </p:txBody>
      </p:sp>
      <p:sp>
        <p:nvSpPr>
          <p:cNvPr id="57" name="Rectangle 56">
            <a:extLst>
              <a:ext uri="{FF2B5EF4-FFF2-40B4-BE49-F238E27FC236}">
                <a16:creationId xmlns:a16="http://schemas.microsoft.com/office/drawing/2014/main" id="{40E3F559-A94F-42D0-8A19-0BAB7C5D5F3D}"/>
              </a:ext>
            </a:extLst>
          </p:cNvPr>
          <p:cNvSpPr/>
          <p:nvPr/>
        </p:nvSpPr>
        <p:spPr>
          <a:xfrm>
            <a:off x="127800" y="5146572"/>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à la and au pattern</a:t>
            </a:r>
          </a:p>
        </p:txBody>
      </p:sp>
      <p:sp>
        <p:nvSpPr>
          <p:cNvPr id="62" name="Rectangle 61">
            <a:extLst>
              <a:ext uri="{FF2B5EF4-FFF2-40B4-BE49-F238E27FC236}">
                <a16:creationId xmlns:a16="http://schemas.microsoft.com/office/drawing/2014/main" id="{B78B6F30-9800-4D86-9185-C92B4F9129B7}"/>
              </a:ext>
            </a:extLst>
          </p:cNvPr>
          <p:cNvSpPr/>
          <p:nvPr/>
        </p:nvSpPr>
        <p:spPr>
          <a:xfrm>
            <a:off x="112825" y="3766998"/>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Possessive pronouns </a:t>
            </a:r>
            <a:r>
              <a:rPr lang="en-GB" sz="1200" dirty="0" err="1">
                <a:solidFill>
                  <a:schemeClr val="tx1"/>
                </a:solidFill>
              </a:rPr>
              <a:t>mon</a:t>
            </a:r>
            <a:r>
              <a:rPr lang="en-GB" sz="1200" dirty="0">
                <a:solidFill>
                  <a:schemeClr val="tx1"/>
                </a:solidFill>
              </a:rPr>
              <a:t>/ma/</a:t>
            </a:r>
            <a:r>
              <a:rPr lang="en-GB" sz="1200" dirty="0" err="1">
                <a:solidFill>
                  <a:schemeClr val="tx1"/>
                </a:solidFill>
              </a:rPr>
              <a:t>mes</a:t>
            </a:r>
            <a:endParaRPr lang="en-GB" sz="1200" dirty="0">
              <a:solidFill>
                <a:schemeClr val="tx1"/>
              </a:solidFill>
            </a:endParaRPr>
          </a:p>
        </p:txBody>
      </p:sp>
      <p:sp>
        <p:nvSpPr>
          <p:cNvPr id="63" name="Rectangle 62">
            <a:extLst>
              <a:ext uri="{FF2B5EF4-FFF2-40B4-BE49-F238E27FC236}">
                <a16:creationId xmlns:a16="http://schemas.microsoft.com/office/drawing/2014/main" id="{D7E3384F-85FE-4D11-BCC5-66D3C54DC53D}"/>
              </a:ext>
            </a:extLst>
          </p:cNvPr>
          <p:cNvSpPr/>
          <p:nvPr/>
        </p:nvSpPr>
        <p:spPr>
          <a:xfrm>
            <a:off x="8382671" y="3398192"/>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un/une noun groups</a:t>
            </a:r>
          </a:p>
        </p:txBody>
      </p:sp>
      <p:sp>
        <p:nvSpPr>
          <p:cNvPr id="70" name="Rectangle 69">
            <a:extLst>
              <a:ext uri="{FF2B5EF4-FFF2-40B4-BE49-F238E27FC236}">
                <a16:creationId xmlns:a16="http://schemas.microsoft.com/office/drawing/2014/main" id="{BE219740-008A-4C72-89D4-2F13C4616D26}"/>
              </a:ext>
            </a:extLst>
          </p:cNvPr>
          <p:cNvSpPr/>
          <p:nvPr/>
        </p:nvSpPr>
        <p:spPr>
          <a:xfrm>
            <a:off x="5304692" y="3584981"/>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Looking for words we know</a:t>
            </a:r>
          </a:p>
        </p:txBody>
      </p:sp>
      <p:sp>
        <p:nvSpPr>
          <p:cNvPr id="71" name="Rectangle 70">
            <a:extLst>
              <a:ext uri="{FF2B5EF4-FFF2-40B4-BE49-F238E27FC236}">
                <a16:creationId xmlns:a16="http://schemas.microsoft.com/office/drawing/2014/main" id="{30452E21-DE80-45C6-8E1E-BD807DD11904}"/>
              </a:ext>
            </a:extLst>
          </p:cNvPr>
          <p:cNvSpPr/>
          <p:nvPr/>
        </p:nvSpPr>
        <p:spPr>
          <a:xfrm>
            <a:off x="8708198" y="5778336"/>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Introducing verb endings</a:t>
            </a:r>
          </a:p>
        </p:txBody>
      </p:sp>
      <p:sp>
        <p:nvSpPr>
          <p:cNvPr id="89" name="Rectangle 88">
            <a:extLst>
              <a:ext uri="{FF2B5EF4-FFF2-40B4-BE49-F238E27FC236}">
                <a16:creationId xmlns:a16="http://schemas.microsoft.com/office/drawing/2014/main" id="{51441049-BAF5-4499-A561-B10D91FA76EF}"/>
              </a:ext>
            </a:extLst>
          </p:cNvPr>
          <p:cNvSpPr/>
          <p:nvPr/>
        </p:nvSpPr>
        <p:spPr>
          <a:xfrm>
            <a:off x="10518403" y="1459577"/>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Noticing cognates</a:t>
            </a:r>
          </a:p>
        </p:txBody>
      </p:sp>
      <p:sp>
        <p:nvSpPr>
          <p:cNvPr id="97" name="Rectangle 96">
            <a:extLst>
              <a:ext uri="{FF2B5EF4-FFF2-40B4-BE49-F238E27FC236}">
                <a16:creationId xmlns:a16="http://schemas.microsoft.com/office/drawing/2014/main" id="{1F5C6304-9F68-40C5-A359-840A33BA6965}"/>
              </a:ext>
            </a:extLst>
          </p:cNvPr>
          <p:cNvSpPr/>
          <p:nvPr/>
        </p:nvSpPr>
        <p:spPr>
          <a:xfrm>
            <a:off x="4769211" y="6066789"/>
            <a:ext cx="1692137"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Adjective agreement (</a:t>
            </a:r>
            <a:r>
              <a:rPr lang="en-GB" sz="1200" dirty="0" err="1">
                <a:solidFill>
                  <a:schemeClr val="tx1"/>
                </a:solidFill>
              </a:rPr>
              <a:t>eux</a:t>
            </a:r>
            <a:r>
              <a:rPr lang="en-GB" sz="1200" dirty="0">
                <a:solidFill>
                  <a:schemeClr val="tx1"/>
                </a:solidFill>
              </a:rPr>
              <a:t>/</a:t>
            </a:r>
            <a:r>
              <a:rPr lang="en-GB" sz="1200" dirty="0" err="1">
                <a:solidFill>
                  <a:schemeClr val="tx1"/>
                </a:solidFill>
              </a:rPr>
              <a:t>euse</a:t>
            </a:r>
            <a:r>
              <a:rPr lang="en-GB" sz="1200" dirty="0">
                <a:solidFill>
                  <a:schemeClr val="tx1"/>
                </a:solidFill>
              </a:rPr>
              <a:t>)</a:t>
            </a:r>
          </a:p>
        </p:txBody>
      </p:sp>
      <p:sp>
        <p:nvSpPr>
          <p:cNvPr id="100" name="Rectangle 99">
            <a:extLst>
              <a:ext uri="{FF2B5EF4-FFF2-40B4-BE49-F238E27FC236}">
                <a16:creationId xmlns:a16="http://schemas.microsoft.com/office/drawing/2014/main" id="{B0AFE205-BC55-4C0F-BFAE-6F7CEDD38C3B}"/>
              </a:ext>
            </a:extLst>
          </p:cNvPr>
          <p:cNvSpPr/>
          <p:nvPr/>
        </p:nvSpPr>
        <p:spPr>
          <a:xfrm>
            <a:off x="98505" y="4375368"/>
            <a:ext cx="1941838"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Other strategies to understand – context, sensible guesses</a:t>
            </a:r>
          </a:p>
        </p:txBody>
      </p:sp>
      <p:sp>
        <p:nvSpPr>
          <p:cNvPr id="101" name="Rectangle 100">
            <a:extLst>
              <a:ext uri="{FF2B5EF4-FFF2-40B4-BE49-F238E27FC236}">
                <a16:creationId xmlns:a16="http://schemas.microsoft.com/office/drawing/2014/main" id="{3A8E1714-25E0-47B2-9903-44324AA4F61E}"/>
              </a:ext>
            </a:extLst>
          </p:cNvPr>
          <p:cNvSpPr/>
          <p:nvPr/>
        </p:nvSpPr>
        <p:spPr>
          <a:xfrm>
            <a:off x="10449112" y="4733359"/>
            <a:ext cx="1289162" cy="52758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dirty="0">
                <a:solidFill>
                  <a:schemeClr val="tx1"/>
                </a:solidFill>
              </a:rPr>
              <a:t>Combine strategies + grammar K&amp;U</a:t>
            </a:r>
          </a:p>
        </p:txBody>
      </p:sp>
      <p:sp>
        <p:nvSpPr>
          <p:cNvPr id="59" name="Speech Bubble: Rectangle with Corners Rounded 58">
            <a:extLst>
              <a:ext uri="{FF2B5EF4-FFF2-40B4-BE49-F238E27FC236}">
                <a16:creationId xmlns:a16="http://schemas.microsoft.com/office/drawing/2014/main" id="{AC001398-55C7-4B4A-B1E9-043462159BAE}"/>
              </a:ext>
            </a:extLst>
          </p:cNvPr>
          <p:cNvSpPr/>
          <p:nvPr/>
        </p:nvSpPr>
        <p:spPr>
          <a:xfrm>
            <a:off x="3587389" y="4444750"/>
            <a:ext cx="2688827" cy="666545"/>
          </a:xfrm>
          <a:prstGeom prst="wedgeRoundRectCallout">
            <a:avLst>
              <a:gd name="adj1" fmla="val 50400"/>
              <a:gd name="adj2" fmla="val -26677"/>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Geography in French: Mali – language in a different context. Location and features, life and languages.</a:t>
            </a:r>
          </a:p>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English language roots, Latin and Germanic</a:t>
            </a:r>
          </a:p>
        </p:txBody>
      </p:sp>
    </p:spTree>
    <p:extLst>
      <p:ext uri="{BB962C8B-B14F-4D97-AF65-F5344CB8AC3E}">
        <p14:creationId xmlns:p14="http://schemas.microsoft.com/office/powerpoint/2010/main" val="1149629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unset over a beach&#10;&#10;Description automatically generated">
            <a:extLst>
              <a:ext uri="{FF2B5EF4-FFF2-40B4-BE49-F238E27FC236}">
                <a16:creationId xmlns:a16="http://schemas.microsoft.com/office/drawing/2014/main" id="{1C5C12F4-19DA-4DB8-86BD-BFD435D0AD2F}"/>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525007"/>
            <a:ext cx="12270658" cy="9202994"/>
          </a:xfrm>
          <a:prstGeom prst="rect">
            <a:avLst/>
          </a:prstGeom>
        </p:spPr>
      </p:pic>
      <p:sp>
        <p:nvSpPr>
          <p:cNvPr id="2" name="TextBox 1">
            <a:extLst>
              <a:ext uri="{FF2B5EF4-FFF2-40B4-BE49-F238E27FC236}">
                <a16:creationId xmlns:a16="http://schemas.microsoft.com/office/drawing/2014/main" id="{B961B6ED-96B2-4C81-8C94-8D569D1AABB2}"/>
              </a:ext>
            </a:extLst>
          </p:cNvPr>
          <p:cNvSpPr txBox="1"/>
          <p:nvPr/>
        </p:nvSpPr>
        <p:spPr>
          <a:xfrm>
            <a:off x="245733" y="0"/>
            <a:ext cx="11102591" cy="1631216"/>
          </a:xfrm>
          <a:prstGeom prst="rect">
            <a:avLst/>
          </a:prstGeom>
          <a:noFill/>
        </p:spPr>
        <p:txBody>
          <a:bodyPr wrap="non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Intent: In French at Bledlow Ridge School, we aim to:</a:t>
            </a:r>
          </a:p>
          <a:p>
            <a:endParaRPr lang="en-GB" sz="20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Inspire children’s curiosity about the world &amp; its people and respect for diversity</a:t>
            </a: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Equip them with knowledge and skills to develop understanding and communication in French</a:t>
            </a:r>
          </a:p>
          <a:p>
            <a:pPr marL="285750" indent="-285750">
              <a:buFont typeface="Arial" panose="020B0604020202020204" pitchFamily="34" charset="0"/>
              <a:buChar char="•"/>
            </a:pPr>
            <a:r>
              <a:rPr lang="en-GB" sz="2000" dirty="0">
                <a:latin typeface="Tahoma" panose="020B0604030504040204" pitchFamily="34" charset="0"/>
                <a:ea typeface="Tahoma" panose="020B0604030504040204" pitchFamily="34" charset="0"/>
                <a:cs typeface="Tahoma" panose="020B0604030504040204" pitchFamily="34" charset="0"/>
              </a:rPr>
              <a:t>Build their understanding of strategies that can be used in learning any language</a:t>
            </a:r>
          </a:p>
        </p:txBody>
      </p:sp>
      <p:sp>
        <p:nvSpPr>
          <p:cNvPr id="4" name="TextBox 3">
            <a:extLst>
              <a:ext uri="{FF2B5EF4-FFF2-40B4-BE49-F238E27FC236}">
                <a16:creationId xmlns:a16="http://schemas.microsoft.com/office/drawing/2014/main" id="{27BCC5D6-F4D4-42B2-BD26-1476C80452CF}"/>
              </a:ext>
            </a:extLst>
          </p:cNvPr>
          <p:cNvSpPr txBox="1"/>
          <p:nvPr/>
        </p:nvSpPr>
        <p:spPr>
          <a:xfrm>
            <a:off x="874156" y="1806476"/>
            <a:ext cx="10980891" cy="2708434"/>
          </a:xfrm>
          <a:prstGeom prst="rect">
            <a:avLst/>
          </a:prstGeom>
          <a:noFill/>
        </p:spPr>
        <p:txBody>
          <a:bodyPr wrap="non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KS1: In Geography and getting to know each other as a class, children are introduced to different places and languages</a:t>
            </a:r>
          </a:p>
          <a:p>
            <a:endParaRPr lang="en-GB" sz="1400" b="1"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KS2: From Y3 – Y6 Children learn French, through a mix of speaking and listening, reading and writing activities.</a:t>
            </a:r>
          </a:p>
          <a:p>
            <a:endParaRPr lang="en-GB" sz="1200" b="1"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         Singing, pairs conversations and games give children opportunities to practise their speaking and listening,</a:t>
            </a:r>
          </a:p>
          <a:p>
            <a:r>
              <a:rPr lang="en-GB" sz="1400" b="1" dirty="0">
                <a:latin typeface="Tahoma" panose="020B0604030504040204" pitchFamily="34" charset="0"/>
                <a:ea typeface="Tahoma" panose="020B0604030504040204" pitchFamily="34" charset="0"/>
                <a:cs typeface="Tahoma" panose="020B0604030504040204" pitchFamily="34" charset="0"/>
              </a:rPr>
              <a:t>         as well as develop their vocabulary.</a:t>
            </a:r>
          </a:p>
          <a:p>
            <a:endParaRPr lang="en-GB" sz="1000" b="1"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         In upper KS2 children have more opportunities to see a range of written texts and write their own texts.</a:t>
            </a:r>
          </a:p>
          <a:p>
            <a:r>
              <a:rPr lang="en-GB" sz="1400" b="1" dirty="0">
                <a:latin typeface="Tahoma" panose="020B0604030504040204" pitchFamily="34" charset="0"/>
                <a:ea typeface="Tahoma" panose="020B0604030504040204" pitchFamily="34" charset="0"/>
                <a:cs typeface="Tahoma" panose="020B0604030504040204" pitchFamily="34" charset="0"/>
              </a:rPr>
              <a:t>        </a:t>
            </a:r>
          </a:p>
          <a:p>
            <a:endParaRPr lang="en-GB" sz="1400" b="1" dirty="0">
              <a:latin typeface="Tahoma" panose="020B0604030504040204" pitchFamily="34" charset="0"/>
              <a:ea typeface="Tahoma" panose="020B0604030504040204" pitchFamily="34" charset="0"/>
              <a:cs typeface="Tahoma" panose="020B0604030504040204" pitchFamily="34" charset="0"/>
            </a:endParaRPr>
          </a:p>
          <a:p>
            <a:endParaRPr lang="en-GB" dirty="0"/>
          </a:p>
          <a:p>
            <a:endParaRPr lang="en-GB" dirty="0"/>
          </a:p>
        </p:txBody>
      </p:sp>
    </p:spTree>
    <p:extLst>
      <p:ext uri="{BB962C8B-B14F-4D97-AF65-F5344CB8AC3E}">
        <p14:creationId xmlns:p14="http://schemas.microsoft.com/office/powerpoint/2010/main" val="253529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 food&#10;&#10;Description automatically generated">
            <a:extLst>
              <a:ext uri="{FF2B5EF4-FFF2-40B4-BE49-F238E27FC236}">
                <a16:creationId xmlns:a16="http://schemas.microsoft.com/office/drawing/2014/main" id="{4CAFF0E3-4F46-4C59-8547-664E57567C80}"/>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778079" y="-1312"/>
            <a:ext cx="13748158" cy="6858000"/>
          </a:xfrm>
          <a:prstGeom prst="rect">
            <a:avLst/>
          </a:prstGeom>
        </p:spPr>
      </p:pic>
      <p:sp>
        <p:nvSpPr>
          <p:cNvPr id="6" name="TextBox 5">
            <a:extLst>
              <a:ext uri="{FF2B5EF4-FFF2-40B4-BE49-F238E27FC236}">
                <a16:creationId xmlns:a16="http://schemas.microsoft.com/office/drawing/2014/main" id="{A5AFC1C4-9116-464B-9D06-22EB8A09F865}"/>
              </a:ext>
            </a:extLst>
          </p:cNvPr>
          <p:cNvSpPr txBox="1"/>
          <p:nvPr/>
        </p:nvSpPr>
        <p:spPr>
          <a:xfrm>
            <a:off x="767167" y="499611"/>
            <a:ext cx="10244380" cy="369332"/>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cs typeface="Times New Roman" panose="02020603050405020304" pitchFamily="18" charset="0"/>
              </a:rPr>
              <a:t>listen attentively</a:t>
            </a:r>
            <a:r>
              <a:rPr lang="en-GB" sz="1800" dirty="0">
                <a:solidFill>
                  <a:srgbClr val="3B3A42"/>
                </a:solidFill>
                <a:effectLst/>
                <a:latin typeface="Helvetica" panose="020B0604020202020204" pitchFamily="34" charset="0"/>
                <a:ea typeface="Times New Roman" panose="02020603050405020304" pitchFamily="18" charset="0"/>
                <a:cs typeface="Times New Roman" panose="02020603050405020304" pitchFamily="18" charset="0"/>
              </a:rPr>
              <a:t> to spoken language and show understanding by joining in and responding</a:t>
            </a:r>
            <a:endParaRPr lang="en-GB" dirty="0"/>
          </a:p>
        </p:txBody>
      </p:sp>
      <p:sp>
        <p:nvSpPr>
          <p:cNvPr id="8" name="TextBox 7">
            <a:extLst>
              <a:ext uri="{FF2B5EF4-FFF2-40B4-BE49-F238E27FC236}">
                <a16:creationId xmlns:a16="http://schemas.microsoft.com/office/drawing/2014/main" id="{14F610F4-7534-4C74-8612-8A50B890A9BA}"/>
              </a:ext>
            </a:extLst>
          </p:cNvPr>
          <p:cNvSpPr txBox="1"/>
          <p:nvPr/>
        </p:nvSpPr>
        <p:spPr>
          <a:xfrm>
            <a:off x="767167" y="799317"/>
            <a:ext cx="11626314" cy="708912"/>
          </a:xfrm>
          <a:prstGeom prst="rect">
            <a:avLst/>
          </a:prstGeom>
          <a:noFill/>
        </p:spPr>
        <p:txBody>
          <a:bodyPr wrap="square">
            <a:spAutoFit/>
          </a:bodyPr>
          <a:lstStyle/>
          <a:p>
            <a:pPr marL="285750" indent="-285750">
              <a:lnSpc>
                <a:spcPct val="115000"/>
              </a:lnSpc>
              <a:spcAft>
                <a:spcPts val="1000"/>
              </a:spcAft>
              <a:buFont typeface="Arial" panose="020B0604020202020204" pitchFamily="34" charset="0"/>
              <a:buChar char="•"/>
            </a:pPr>
            <a:r>
              <a:rPr lang="en-GB" sz="1800" dirty="0">
                <a:solidFill>
                  <a:srgbClr val="3B3A42"/>
                </a:solidFill>
                <a:effectLst/>
                <a:latin typeface="Helvetica" panose="020B0604020202020204" pitchFamily="34" charset="0"/>
                <a:ea typeface="Times New Roman" panose="02020603050405020304" pitchFamily="18" charset="0"/>
                <a:cs typeface="Times New Roman" panose="02020603050405020304" pitchFamily="18" charset="0"/>
              </a:rPr>
              <a:t>explore the patterns and sounds of language through songs and rhymes </a:t>
            </a:r>
            <a:br>
              <a:rPr lang="en-GB" sz="1800" dirty="0">
                <a:solidFill>
                  <a:srgbClr val="3B3A42"/>
                </a:solidFill>
                <a:effectLst/>
                <a:latin typeface="Helvetica" panose="020B0604020202020204" pitchFamily="34" charset="0"/>
                <a:ea typeface="Times New Roman" panose="02020603050405020304" pitchFamily="18" charset="0"/>
                <a:cs typeface="Times New Roman" panose="02020603050405020304" pitchFamily="18" charset="0"/>
              </a:rPr>
            </a:br>
            <a:r>
              <a:rPr lang="en-GB" sz="1800" dirty="0">
                <a:solidFill>
                  <a:srgbClr val="3B3A42"/>
                </a:solidFill>
                <a:effectLst/>
                <a:latin typeface="Helvetica" panose="020B0604020202020204" pitchFamily="34" charset="0"/>
                <a:ea typeface="Times New Roman" panose="02020603050405020304" pitchFamily="18" charset="0"/>
                <a:cs typeface="Times New Roman" panose="02020603050405020304" pitchFamily="18" charset="0"/>
              </a:rPr>
              <a:t>and </a:t>
            </a:r>
            <a:r>
              <a:rPr lang="en-GB" sz="1800" b="1" dirty="0">
                <a:solidFill>
                  <a:srgbClr val="3B3A42"/>
                </a:solidFill>
                <a:effectLst/>
                <a:latin typeface="Helvetica" panose="020B0604020202020204" pitchFamily="34" charset="0"/>
                <a:ea typeface="Times New Roman" panose="02020603050405020304" pitchFamily="18" charset="0"/>
                <a:cs typeface="Times New Roman" panose="02020603050405020304" pitchFamily="18" charset="0"/>
              </a:rPr>
              <a:t>link the spelling, sound and meaning of words.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DB15E89A-A689-4A48-A3D5-EED6DF180311}"/>
              </a:ext>
            </a:extLst>
          </p:cNvPr>
          <p:cNvSpPr txBox="1"/>
          <p:nvPr/>
        </p:nvSpPr>
        <p:spPr>
          <a:xfrm>
            <a:off x="767167" y="1771174"/>
            <a:ext cx="9557288" cy="646331"/>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engage in conversations</a:t>
            </a:r>
            <a:r>
              <a:rPr lang="en-GB" sz="1800" dirty="0">
                <a:solidFill>
                  <a:srgbClr val="3B3A42"/>
                </a:solidFill>
                <a:effectLst/>
                <a:latin typeface="Helvetica" panose="020B0604020202020204" pitchFamily="34" charset="0"/>
                <a:ea typeface="Times New Roman" panose="02020603050405020304" pitchFamily="18" charset="0"/>
              </a:rPr>
              <a:t>; ask and answer questions; express opinions and respond to those of others; seek clarification and help</a:t>
            </a:r>
            <a:endParaRPr lang="en-GB" dirty="0"/>
          </a:p>
        </p:txBody>
      </p:sp>
      <p:sp>
        <p:nvSpPr>
          <p:cNvPr id="12" name="TextBox 11">
            <a:extLst>
              <a:ext uri="{FF2B5EF4-FFF2-40B4-BE49-F238E27FC236}">
                <a16:creationId xmlns:a16="http://schemas.microsoft.com/office/drawing/2014/main" id="{C86B3C30-4F69-4CFE-9F6E-76F3AEC85097}"/>
              </a:ext>
            </a:extLst>
          </p:cNvPr>
          <p:cNvSpPr txBox="1"/>
          <p:nvPr/>
        </p:nvSpPr>
        <p:spPr>
          <a:xfrm>
            <a:off x="767167" y="2288169"/>
            <a:ext cx="9856922" cy="369332"/>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speak in sentences</a:t>
            </a:r>
            <a:r>
              <a:rPr lang="en-GB" sz="1800" dirty="0">
                <a:solidFill>
                  <a:srgbClr val="3B3A42"/>
                </a:solidFill>
                <a:effectLst/>
                <a:latin typeface="Helvetica" panose="020B0604020202020204" pitchFamily="34" charset="0"/>
                <a:ea typeface="Times New Roman" panose="02020603050405020304" pitchFamily="18" charset="0"/>
              </a:rPr>
              <a:t>, using familiar vocabulary, phrases and basic language structures</a:t>
            </a:r>
            <a:endParaRPr lang="en-GB" dirty="0"/>
          </a:p>
        </p:txBody>
      </p:sp>
      <p:sp>
        <p:nvSpPr>
          <p:cNvPr id="14" name="TextBox 13">
            <a:extLst>
              <a:ext uri="{FF2B5EF4-FFF2-40B4-BE49-F238E27FC236}">
                <a16:creationId xmlns:a16="http://schemas.microsoft.com/office/drawing/2014/main" id="{15250CD3-F5FF-4DF3-8F16-8BF0CA6B698E}"/>
              </a:ext>
            </a:extLst>
          </p:cNvPr>
          <p:cNvSpPr txBox="1"/>
          <p:nvPr/>
        </p:nvSpPr>
        <p:spPr>
          <a:xfrm>
            <a:off x="767167" y="2555917"/>
            <a:ext cx="10804901" cy="646331"/>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develop accurate pronunciation and intonation</a:t>
            </a:r>
            <a:r>
              <a:rPr lang="en-GB" sz="1800" dirty="0">
                <a:solidFill>
                  <a:srgbClr val="3B3A42"/>
                </a:solidFill>
                <a:effectLst/>
                <a:latin typeface="Helvetica" panose="020B0604020202020204" pitchFamily="34" charset="0"/>
                <a:ea typeface="Times New Roman" panose="02020603050405020304" pitchFamily="18" charset="0"/>
              </a:rPr>
              <a:t> so that others understand when they are reading aloud or using familiar words and phrases.</a:t>
            </a:r>
            <a:endParaRPr lang="en-GB" dirty="0"/>
          </a:p>
        </p:txBody>
      </p:sp>
      <p:sp>
        <p:nvSpPr>
          <p:cNvPr id="16" name="TextBox 15">
            <a:extLst>
              <a:ext uri="{FF2B5EF4-FFF2-40B4-BE49-F238E27FC236}">
                <a16:creationId xmlns:a16="http://schemas.microsoft.com/office/drawing/2014/main" id="{7354A6B9-177D-420E-8437-7307A418085C}"/>
              </a:ext>
            </a:extLst>
          </p:cNvPr>
          <p:cNvSpPr txBox="1"/>
          <p:nvPr/>
        </p:nvSpPr>
        <p:spPr>
          <a:xfrm>
            <a:off x="767167" y="3067216"/>
            <a:ext cx="6927742" cy="369332"/>
          </a:xfrm>
          <a:prstGeom prst="rect">
            <a:avLst/>
          </a:prstGeom>
          <a:noFill/>
        </p:spPr>
        <p:txBody>
          <a:bodyPr wrap="square">
            <a:spAutoFit/>
          </a:bodyPr>
          <a:lstStyle/>
          <a:p>
            <a:pPr marL="285750" indent="-285750">
              <a:buFont typeface="Arial" panose="020B0604020202020204" pitchFamily="34" charset="0"/>
              <a:buChar char="•"/>
            </a:pPr>
            <a:r>
              <a:rPr lang="en-GB" sz="1800" dirty="0">
                <a:solidFill>
                  <a:srgbClr val="3B3A42"/>
                </a:solidFill>
                <a:effectLst/>
                <a:latin typeface="Helvetica" panose="020B0604020202020204" pitchFamily="34" charset="0"/>
                <a:ea typeface="Times New Roman" panose="02020603050405020304" pitchFamily="18" charset="0"/>
              </a:rPr>
              <a:t>present ideas and information orally to a range of audiences.</a:t>
            </a:r>
            <a:endParaRPr lang="en-GB" dirty="0"/>
          </a:p>
        </p:txBody>
      </p:sp>
      <p:sp>
        <p:nvSpPr>
          <p:cNvPr id="18" name="TextBox 17">
            <a:extLst>
              <a:ext uri="{FF2B5EF4-FFF2-40B4-BE49-F238E27FC236}">
                <a16:creationId xmlns:a16="http://schemas.microsoft.com/office/drawing/2014/main" id="{967A8D81-2084-4753-BF01-37A2F3809BE8}"/>
              </a:ext>
            </a:extLst>
          </p:cNvPr>
          <p:cNvSpPr txBox="1"/>
          <p:nvPr/>
        </p:nvSpPr>
        <p:spPr>
          <a:xfrm>
            <a:off x="767167" y="3723629"/>
            <a:ext cx="10383865" cy="369332"/>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read</a:t>
            </a:r>
            <a:r>
              <a:rPr lang="en-GB" sz="1800" dirty="0">
                <a:solidFill>
                  <a:srgbClr val="3B3A42"/>
                </a:solidFill>
                <a:effectLst/>
                <a:latin typeface="Helvetica" panose="020B0604020202020204" pitchFamily="34" charset="0"/>
                <a:ea typeface="Times New Roman" panose="02020603050405020304" pitchFamily="18" charset="0"/>
              </a:rPr>
              <a:t> carefully and show understanding of </a:t>
            </a:r>
            <a:r>
              <a:rPr lang="en-GB" sz="1800" b="1" dirty="0">
                <a:solidFill>
                  <a:srgbClr val="3B3A42"/>
                </a:solidFill>
                <a:effectLst/>
                <a:latin typeface="Helvetica" panose="020B0604020202020204" pitchFamily="34" charset="0"/>
                <a:ea typeface="Times New Roman" panose="02020603050405020304" pitchFamily="18" charset="0"/>
              </a:rPr>
              <a:t>words, phrases and simple writing.</a:t>
            </a:r>
            <a:endParaRPr lang="en-GB" dirty="0"/>
          </a:p>
        </p:txBody>
      </p:sp>
      <p:sp>
        <p:nvSpPr>
          <p:cNvPr id="20" name="TextBox 19">
            <a:extLst>
              <a:ext uri="{FF2B5EF4-FFF2-40B4-BE49-F238E27FC236}">
                <a16:creationId xmlns:a16="http://schemas.microsoft.com/office/drawing/2014/main" id="{947063EA-ACC7-4EFF-B277-5E802A621DC1}"/>
              </a:ext>
            </a:extLst>
          </p:cNvPr>
          <p:cNvSpPr txBox="1"/>
          <p:nvPr/>
        </p:nvSpPr>
        <p:spPr>
          <a:xfrm>
            <a:off x="767167" y="3957929"/>
            <a:ext cx="7663913" cy="369332"/>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appreciate stories, songs, poems and rhymes in the language</a:t>
            </a:r>
            <a:endParaRPr lang="en-GB" dirty="0"/>
          </a:p>
        </p:txBody>
      </p:sp>
      <p:sp>
        <p:nvSpPr>
          <p:cNvPr id="22" name="TextBox 21">
            <a:extLst>
              <a:ext uri="{FF2B5EF4-FFF2-40B4-BE49-F238E27FC236}">
                <a16:creationId xmlns:a16="http://schemas.microsoft.com/office/drawing/2014/main" id="{04B2784B-16F9-4ED6-B0CA-8ACD1D123F04}"/>
              </a:ext>
            </a:extLst>
          </p:cNvPr>
          <p:cNvSpPr txBox="1"/>
          <p:nvPr/>
        </p:nvSpPr>
        <p:spPr>
          <a:xfrm>
            <a:off x="767167" y="4257380"/>
            <a:ext cx="10874645" cy="646331"/>
          </a:xfrm>
          <a:prstGeom prst="rect">
            <a:avLst/>
          </a:prstGeom>
          <a:noFill/>
        </p:spPr>
        <p:txBody>
          <a:bodyPr wrap="square">
            <a:spAutoFit/>
          </a:bodyPr>
          <a:lstStyle/>
          <a:p>
            <a:pPr marL="285750" indent="-285750">
              <a:buFont typeface="Arial" panose="020B0604020202020204" pitchFamily="34" charset="0"/>
              <a:buChar char="•"/>
            </a:pPr>
            <a:r>
              <a:rPr lang="en-GB" sz="1800" dirty="0">
                <a:solidFill>
                  <a:srgbClr val="3B3A42"/>
                </a:solidFill>
                <a:effectLst/>
                <a:latin typeface="Helvetica" panose="020B0604020202020204" pitchFamily="34" charset="0"/>
                <a:ea typeface="Times New Roman" panose="02020603050405020304" pitchFamily="18" charset="0"/>
              </a:rPr>
              <a:t>broaden their vocabulary and develop their ability to understand new words that are introduced into familiar written material, including through using a dictionary</a:t>
            </a:r>
            <a:endParaRPr lang="en-GB" dirty="0"/>
          </a:p>
        </p:txBody>
      </p:sp>
      <p:sp>
        <p:nvSpPr>
          <p:cNvPr id="24" name="TextBox 23">
            <a:extLst>
              <a:ext uri="{FF2B5EF4-FFF2-40B4-BE49-F238E27FC236}">
                <a16:creationId xmlns:a16="http://schemas.microsoft.com/office/drawing/2014/main" id="{6F62338B-4452-4B81-95E8-30B23541A378}"/>
              </a:ext>
            </a:extLst>
          </p:cNvPr>
          <p:cNvSpPr txBox="1"/>
          <p:nvPr/>
        </p:nvSpPr>
        <p:spPr>
          <a:xfrm>
            <a:off x="702589" y="5068130"/>
            <a:ext cx="10934056" cy="369332"/>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write phrases from memory, and adapt these</a:t>
            </a:r>
            <a:r>
              <a:rPr lang="en-GB" sz="1800" dirty="0">
                <a:solidFill>
                  <a:srgbClr val="3B3A42"/>
                </a:solidFill>
                <a:effectLst/>
                <a:latin typeface="Helvetica" panose="020B0604020202020204" pitchFamily="34" charset="0"/>
                <a:ea typeface="Times New Roman" panose="02020603050405020304" pitchFamily="18" charset="0"/>
              </a:rPr>
              <a:t> to create new sentences, to express ideas clearly.</a:t>
            </a:r>
            <a:endParaRPr lang="en-GB" dirty="0"/>
          </a:p>
        </p:txBody>
      </p:sp>
      <p:sp>
        <p:nvSpPr>
          <p:cNvPr id="26" name="TextBox 25">
            <a:extLst>
              <a:ext uri="{FF2B5EF4-FFF2-40B4-BE49-F238E27FC236}">
                <a16:creationId xmlns:a16="http://schemas.microsoft.com/office/drawing/2014/main" id="{3085F486-150F-42B9-B816-FA06DD55B68A}"/>
              </a:ext>
            </a:extLst>
          </p:cNvPr>
          <p:cNvSpPr txBox="1"/>
          <p:nvPr/>
        </p:nvSpPr>
        <p:spPr>
          <a:xfrm>
            <a:off x="702589" y="5355211"/>
            <a:ext cx="6927742" cy="369332"/>
          </a:xfrm>
          <a:prstGeom prst="rect">
            <a:avLst/>
          </a:prstGeom>
          <a:noFill/>
        </p:spPr>
        <p:txBody>
          <a:bodyPr wrap="square">
            <a:spAutoFit/>
          </a:bodyPr>
          <a:lstStyle/>
          <a:p>
            <a:pPr marL="285750" indent="-285750">
              <a:buFont typeface="Arial" panose="020B0604020202020204" pitchFamily="34" charset="0"/>
              <a:buChar char="•"/>
            </a:pPr>
            <a:r>
              <a:rPr lang="en-GB" sz="1800" dirty="0">
                <a:solidFill>
                  <a:srgbClr val="3B3A42"/>
                </a:solidFill>
                <a:effectLst/>
                <a:latin typeface="Helvetica" panose="020B0604020202020204" pitchFamily="34" charset="0"/>
                <a:ea typeface="Times New Roman" panose="02020603050405020304" pitchFamily="18" charset="0"/>
              </a:rPr>
              <a:t>describe people, places, things and actions orally and in writing.</a:t>
            </a:r>
            <a:endParaRPr lang="en-GB" dirty="0"/>
          </a:p>
        </p:txBody>
      </p:sp>
      <p:sp>
        <p:nvSpPr>
          <p:cNvPr id="28" name="TextBox 27">
            <a:extLst>
              <a:ext uri="{FF2B5EF4-FFF2-40B4-BE49-F238E27FC236}">
                <a16:creationId xmlns:a16="http://schemas.microsoft.com/office/drawing/2014/main" id="{5085ED1B-7B39-4863-A9D2-B3681CE1AA95}"/>
              </a:ext>
            </a:extLst>
          </p:cNvPr>
          <p:cNvSpPr txBox="1"/>
          <p:nvPr/>
        </p:nvSpPr>
        <p:spPr>
          <a:xfrm>
            <a:off x="702589" y="5878880"/>
            <a:ext cx="12184252" cy="923330"/>
          </a:xfrm>
          <a:prstGeom prst="rect">
            <a:avLst/>
          </a:prstGeom>
          <a:noFill/>
        </p:spPr>
        <p:txBody>
          <a:bodyPr wrap="square">
            <a:spAutoFit/>
          </a:bodyPr>
          <a:lstStyle/>
          <a:p>
            <a:pPr marL="285750" indent="-285750">
              <a:buFont typeface="Arial" panose="020B0604020202020204" pitchFamily="34" charset="0"/>
              <a:buChar char="•"/>
            </a:pPr>
            <a:r>
              <a:rPr lang="en-GB" sz="1800" b="1" dirty="0">
                <a:solidFill>
                  <a:srgbClr val="3B3A42"/>
                </a:solidFill>
                <a:effectLst/>
                <a:latin typeface="Helvetica" panose="020B0604020202020204" pitchFamily="34" charset="0"/>
                <a:ea typeface="Times New Roman" panose="02020603050405020304" pitchFamily="18" charset="0"/>
              </a:rPr>
              <a:t>understand basic grammar</a:t>
            </a:r>
            <a:r>
              <a:rPr lang="en-GB" sz="1800" dirty="0">
                <a:solidFill>
                  <a:srgbClr val="3B3A42"/>
                </a:solidFill>
                <a:effectLst/>
                <a:latin typeface="Helvetica" panose="020B0604020202020204" pitchFamily="34" charset="0"/>
                <a:ea typeface="Times New Roman" panose="02020603050405020304" pitchFamily="18" charset="0"/>
              </a:rPr>
              <a:t> appropriate to the language being studied, such as : feminine, masculine forms and the conjugation of high-frequency verbs; key features and patterns of the language; how to apply these to build sentences; and how these differ from or are similar to English</a:t>
            </a:r>
            <a:endParaRPr lang="en-GB" dirty="0"/>
          </a:p>
        </p:txBody>
      </p:sp>
      <p:sp>
        <p:nvSpPr>
          <p:cNvPr id="29" name="TextBox 28">
            <a:extLst>
              <a:ext uri="{FF2B5EF4-FFF2-40B4-BE49-F238E27FC236}">
                <a16:creationId xmlns:a16="http://schemas.microsoft.com/office/drawing/2014/main" id="{24038EB0-D901-4CA2-8DE2-D53B6DD6242D}"/>
              </a:ext>
            </a:extLst>
          </p:cNvPr>
          <p:cNvSpPr txBox="1"/>
          <p:nvPr/>
        </p:nvSpPr>
        <p:spPr>
          <a:xfrm>
            <a:off x="92990" y="27267"/>
            <a:ext cx="2917786" cy="369332"/>
          </a:xfrm>
          <a:prstGeom prst="rect">
            <a:avLst/>
          </a:prstGeom>
          <a:noFill/>
        </p:spPr>
        <p:txBody>
          <a:bodyPr wrap="none" rtlCol="0">
            <a:spAutoFit/>
          </a:bodyPr>
          <a:lstStyle/>
          <a:p>
            <a:r>
              <a:rPr lang="en-GB" dirty="0"/>
              <a:t>KS2 Programme of Study</a:t>
            </a:r>
          </a:p>
        </p:txBody>
      </p:sp>
    </p:spTree>
    <p:extLst>
      <p:ext uri="{BB962C8B-B14F-4D97-AF65-F5344CB8AC3E}">
        <p14:creationId xmlns:p14="http://schemas.microsoft.com/office/powerpoint/2010/main" val="4100146004"/>
      </p:ext>
    </p:extLst>
  </p:cSld>
  <p:clrMapOvr>
    <a:masterClrMapping/>
  </p:clrMapOvr>
</p:sld>
</file>

<file path=ppt/theme/theme1.xml><?xml version="1.0" encoding="utf-8"?>
<a:theme xmlns:a="http://schemas.openxmlformats.org/drawingml/2006/main" name="Office Theme">
  <a:themeElements>
    <a:clrScheme name="Template">
      <a:dk1>
        <a:srgbClr val="000000"/>
      </a:dk1>
      <a:lt1>
        <a:sysClr val="window" lastClr="FFFFFF"/>
      </a:lt1>
      <a:dk2>
        <a:srgbClr val="44546A"/>
      </a:dk2>
      <a:lt2>
        <a:srgbClr val="E7E6E6"/>
      </a:lt2>
      <a:accent1>
        <a:srgbClr val="FFFFCC"/>
      </a:accent1>
      <a:accent2>
        <a:srgbClr val="CCFFCC"/>
      </a:accent2>
      <a:accent3>
        <a:srgbClr val="CCECFF"/>
      </a:accent3>
      <a:accent4>
        <a:srgbClr val="FFDBB7"/>
      </a:accent4>
      <a:accent5>
        <a:srgbClr val="CCCCFF"/>
      </a:accent5>
      <a:accent6>
        <a:srgbClr val="E6E7E5"/>
      </a:accent6>
      <a:hlink>
        <a:srgbClr val="023160"/>
      </a:hlink>
      <a:folHlink>
        <a:srgbClr val="02316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0C436E31-3B6D-458B-880F-B9508A4E8D2F}" vid="{6E0F1D72-D947-42BC-A17C-C34DB52FDA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66E143519B884C85C9966678F39B15" ma:contentTypeVersion="8" ma:contentTypeDescription="Create a new document." ma:contentTypeScope="" ma:versionID="66edf3cc50b1ed755940489e7e4e13f8">
  <xsd:schema xmlns:xsd="http://www.w3.org/2001/XMLSchema" xmlns:xs="http://www.w3.org/2001/XMLSchema" xmlns:p="http://schemas.microsoft.com/office/2006/metadata/properties" xmlns:ns3="5ab16166-38e5-4cd1-8bcb-4b9e2c469ff5" xmlns:ns4="49fed03b-671c-4b49-8b4f-277172b7f7b7" targetNamespace="http://schemas.microsoft.com/office/2006/metadata/properties" ma:root="true" ma:fieldsID="dfc7a03bb4a0822de3795a9710f71a14" ns3:_="" ns4:_="">
    <xsd:import namespace="5ab16166-38e5-4cd1-8bcb-4b9e2c469ff5"/>
    <xsd:import namespace="49fed03b-671c-4b49-8b4f-277172b7f7b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16166-38e5-4cd1-8bcb-4b9e2c469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ed03b-671c-4b49-8b4f-277172b7f7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F80A16-7BA4-4678-B0DE-EB1376B0DE55}">
  <ds:schemaRefs>
    <ds:schemaRef ds:uri="http://schemas.microsoft.com/sharepoint/v3/contenttype/forms"/>
  </ds:schemaRefs>
</ds:datastoreItem>
</file>

<file path=customXml/itemProps2.xml><?xml version="1.0" encoding="utf-8"?>
<ds:datastoreItem xmlns:ds="http://schemas.openxmlformats.org/officeDocument/2006/customXml" ds:itemID="{035445C6-F3CE-41F9-8673-DFD8BD3492B3}">
  <ds:schemaRefs>
    <ds:schemaRef ds:uri="5ab16166-38e5-4cd1-8bcb-4b9e2c469ff5"/>
    <ds:schemaRef ds:uri="http://purl.org/dc/dcmitype/"/>
    <ds:schemaRef ds:uri="http://purl.org/dc/elements/1.1/"/>
    <ds:schemaRef ds:uri="49fed03b-671c-4b49-8b4f-277172b7f7b7"/>
    <ds:schemaRef ds:uri="http://schemas.microsoft.com/office/2006/documentManagement/types"/>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DB41ABC0-198A-4314-A6BA-628B97AC4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16166-38e5-4cd1-8bcb-4b9e2c469ff5"/>
    <ds:schemaRef ds:uri="49fed03b-671c-4b49-8b4f-277172b7f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176</TotalTime>
  <Words>737</Words>
  <Application>Microsoft Macintosh PowerPoint</Application>
  <PresentationFormat>Widescreen</PresentationFormat>
  <Paragraphs>78</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Century Gothic</vt:lpstr>
      <vt:lpstr>Helvetica</vt:lpstr>
      <vt:lpstr>Tahoma</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Marion Lyon</dc:creator>
  <cp:lastModifiedBy>Alastair Haywood</cp:lastModifiedBy>
  <cp:revision>11</cp:revision>
  <dcterms:created xsi:type="dcterms:W3CDTF">2020-05-27T21:01:19Z</dcterms:created>
  <dcterms:modified xsi:type="dcterms:W3CDTF">2022-04-14T08:15:31Z</dcterms:modified>
</cp:coreProperties>
</file>