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87" r:id="rId2"/>
    <p:sldId id="258" r:id="rId3"/>
    <p:sldId id="312" r:id="rId4"/>
    <p:sldId id="259" r:id="rId5"/>
    <p:sldId id="328" r:id="rId6"/>
    <p:sldId id="323" r:id="rId7"/>
    <p:sldId id="263" r:id="rId8"/>
    <p:sldId id="264" r:id="rId9"/>
    <p:sldId id="265" r:id="rId10"/>
    <p:sldId id="332" r:id="rId11"/>
    <p:sldId id="329" r:id="rId12"/>
    <p:sldId id="266" r:id="rId13"/>
    <p:sldId id="288" r:id="rId14"/>
    <p:sldId id="257" r:id="rId15"/>
    <p:sldId id="261" r:id="rId16"/>
    <p:sldId id="260" r:id="rId17"/>
    <p:sldId id="325" r:id="rId18"/>
    <p:sldId id="327" r:id="rId19"/>
    <p:sldId id="311" r:id="rId20"/>
    <p:sldId id="270" r:id="rId21"/>
    <p:sldId id="330" r:id="rId22"/>
    <p:sldId id="331" r:id="rId23"/>
    <p:sldId id="322" r:id="rId24"/>
  </p:sldIdLst>
  <p:sldSz cx="12192000" cy="6858000"/>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63" autoAdjust="0"/>
    <p:restoredTop sz="94660"/>
  </p:normalViewPr>
  <p:slideViewPr>
    <p:cSldViewPr snapToGrid="0">
      <p:cViewPr varScale="1">
        <p:scale>
          <a:sx n="85" d="100"/>
          <a:sy n="85" d="100"/>
        </p:scale>
        <p:origin x="754" y="6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5E348164-5C96-4550-A539-372555BB1C4A}" type="datetimeFigureOut">
              <a:rPr lang="en-GB" smtClean="0"/>
              <a:t>22/09/2025</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E669E566-81D9-4072-A637-38A5936E6756}" type="slidenum">
              <a:rPr lang="en-GB" smtClean="0"/>
              <a:t>‹#›</a:t>
            </a:fld>
            <a:endParaRPr lang="en-GB"/>
          </a:p>
        </p:txBody>
      </p:sp>
    </p:spTree>
    <p:extLst>
      <p:ext uri="{BB962C8B-B14F-4D97-AF65-F5344CB8AC3E}">
        <p14:creationId xmlns:p14="http://schemas.microsoft.com/office/powerpoint/2010/main" val="41944256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69E566-81D9-4072-A637-38A5936E6756}" type="slidenum">
              <a:rPr lang="en-GB" smtClean="0"/>
              <a:t>19</a:t>
            </a:fld>
            <a:endParaRPr lang="en-GB"/>
          </a:p>
        </p:txBody>
      </p:sp>
    </p:spTree>
    <p:extLst>
      <p:ext uri="{BB962C8B-B14F-4D97-AF65-F5344CB8AC3E}">
        <p14:creationId xmlns:p14="http://schemas.microsoft.com/office/powerpoint/2010/main" val="30968979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483813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69E566-81D9-4072-A637-38A5936E6756}" type="slidenum">
              <a:rPr lang="en-GB" smtClean="0"/>
              <a:t>23</a:t>
            </a:fld>
            <a:endParaRPr lang="en-GB"/>
          </a:p>
        </p:txBody>
      </p:sp>
    </p:spTree>
    <p:extLst>
      <p:ext uri="{BB962C8B-B14F-4D97-AF65-F5344CB8AC3E}">
        <p14:creationId xmlns:p14="http://schemas.microsoft.com/office/powerpoint/2010/main" val="17687259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69E566-81D9-4072-A637-38A5936E6756}" type="slidenum">
              <a:rPr lang="en-GB" smtClean="0"/>
              <a:t>3</a:t>
            </a:fld>
            <a:endParaRPr lang="en-GB"/>
          </a:p>
        </p:txBody>
      </p:sp>
    </p:spTree>
    <p:extLst>
      <p:ext uri="{BB962C8B-B14F-4D97-AF65-F5344CB8AC3E}">
        <p14:creationId xmlns:p14="http://schemas.microsoft.com/office/powerpoint/2010/main" val="3989220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69E566-81D9-4072-A637-38A5936E6756}" type="slidenum">
              <a:rPr lang="en-GB" smtClean="0"/>
              <a:t>4</a:t>
            </a:fld>
            <a:endParaRPr lang="en-GB"/>
          </a:p>
        </p:txBody>
      </p:sp>
    </p:spTree>
    <p:extLst>
      <p:ext uri="{BB962C8B-B14F-4D97-AF65-F5344CB8AC3E}">
        <p14:creationId xmlns:p14="http://schemas.microsoft.com/office/powerpoint/2010/main" val="716040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8099547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3982216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2870598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4183559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GB"/>
              <a:t>Record</a:t>
            </a:r>
            <a:endParaRPr/>
          </a:p>
        </p:txBody>
      </p:sp>
    </p:spTree>
    <p:extLst>
      <p:ext uri="{BB962C8B-B14F-4D97-AF65-F5344CB8AC3E}">
        <p14:creationId xmlns:p14="http://schemas.microsoft.com/office/powerpoint/2010/main" val="3484863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669E566-81D9-4072-A637-38A5936E6756}" type="slidenum">
              <a:rPr lang="en-GB" smtClean="0"/>
              <a:t>13</a:t>
            </a:fld>
            <a:endParaRPr lang="en-GB"/>
          </a:p>
        </p:txBody>
      </p:sp>
    </p:spTree>
    <p:extLst>
      <p:ext uri="{BB962C8B-B14F-4D97-AF65-F5344CB8AC3E}">
        <p14:creationId xmlns:p14="http://schemas.microsoft.com/office/powerpoint/2010/main" val="12088223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19197957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1244683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0F6FC6"/>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0F6FC6"/>
                </a:solidFill>
                <a:latin typeface="Arial"/>
              </a:rPr>
              <a:t>”</a:t>
            </a:r>
          </a:p>
        </p:txBody>
      </p:sp>
    </p:spTree>
    <p:extLst>
      <p:ext uri="{BB962C8B-B14F-4D97-AF65-F5344CB8AC3E}">
        <p14:creationId xmlns:p14="http://schemas.microsoft.com/office/powerpoint/2010/main" val="1832412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1338198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0F6FC6"/>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defTabSz="457200"/>
            <a:r>
              <a:rPr lang="en-US" sz="8000" dirty="0">
                <a:ln w="3175" cmpd="sng">
                  <a:noFill/>
                </a:ln>
                <a:solidFill>
                  <a:srgbClr val="0F6FC6"/>
                </a:solidFill>
                <a:latin typeface="Arial"/>
              </a:rPr>
              <a:t>”</a:t>
            </a:r>
          </a:p>
        </p:txBody>
      </p:sp>
    </p:spTree>
    <p:extLst>
      <p:ext uri="{BB962C8B-B14F-4D97-AF65-F5344CB8AC3E}">
        <p14:creationId xmlns:p14="http://schemas.microsoft.com/office/powerpoint/2010/main" val="23674134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1395396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9/22/2025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18954288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2579193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35738355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598912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9/22/2025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41668172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2574308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40821533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444688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9/22/2025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8323051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9/22/2025</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0F6FC6">
                    <a:lumMod val="75000"/>
                  </a:srgbClr>
                </a:solidFill>
              </a:rPr>
              <a:pPr/>
              <a:t>‹#›</a:t>
            </a:fld>
            <a:endParaRPr lang="en-US" dirty="0">
              <a:solidFill>
                <a:srgbClr val="0F6FC6">
                  <a:lumMod val="75000"/>
                </a:srgbClr>
              </a:solidFill>
            </a:endParaRPr>
          </a:p>
        </p:txBody>
      </p:sp>
    </p:spTree>
    <p:extLst>
      <p:ext uri="{BB962C8B-B14F-4D97-AF65-F5344CB8AC3E}">
        <p14:creationId xmlns:p14="http://schemas.microsoft.com/office/powerpoint/2010/main" val="27582856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457200"/>
            <a:fld id="{B61BEF0D-F0BB-DE4B-95CE-6DB70DBA9567}" type="datetimeFigureOut">
              <a:rPr lang="en-US" smtClean="0">
                <a:solidFill>
                  <a:prstClr val="black">
                    <a:tint val="75000"/>
                  </a:prstClr>
                </a:solidFill>
              </a:rPr>
              <a:pPr defTabSz="457200"/>
              <a:t>9/22/2025</a:t>
            </a:fld>
            <a:endParaRPr lang="en-US" dirty="0">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pPr defTabSz="457200"/>
            <a:fld id="{D57F1E4F-1CFF-5643-939E-217C01CDF565}" type="slidenum">
              <a:rPr lang="en-US" smtClean="0">
                <a:solidFill>
                  <a:srgbClr val="0F6FC6">
                    <a:lumMod val="75000"/>
                  </a:srgbClr>
                </a:solidFill>
              </a:rPr>
              <a:pPr defTabSz="457200"/>
              <a:t>‹#›</a:t>
            </a:fld>
            <a:endParaRPr lang="en-US" dirty="0">
              <a:solidFill>
                <a:srgbClr val="0F6FC6">
                  <a:lumMod val="75000"/>
                </a:srgbClr>
              </a:solidFill>
            </a:endParaRPr>
          </a:p>
        </p:txBody>
      </p:sp>
    </p:spTree>
    <p:extLst>
      <p:ext uri="{BB962C8B-B14F-4D97-AF65-F5344CB8AC3E}">
        <p14:creationId xmlns:p14="http://schemas.microsoft.com/office/powerpoint/2010/main" val="12705708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https://assets.publishing.service.gov.uk/government/uploads/system/uploads/attachment_data/file/1074327/2022_Information_for_parents_reception_baseline_assessment.pdf"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hyperlink" Target="https://assets.publishing.service.gov.uk/government/uploads/system/uploads/attachment_data/file/974907/EYFS_framework_-_March_2021.pdf"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974907/EYFS_framework_-_March_2021.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about:blan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89907-C4F4-BECD-7FD2-D66815CB3518}"/>
              </a:ext>
            </a:extLst>
          </p:cNvPr>
          <p:cNvSpPr>
            <a:spLocks noGrp="1"/>
          </p:cNvSpPr>
          <p:nvPr>
            <p:ph type="title"/>
          </p:nvPr>
        </p:nvSpPr>
        <p:spPr/>
        <p:txBody>
          <a:bodyPr>
            <a:normAutofit/>
          </a:bodyPr>
          <a:lstStyle/>
          <a:p>
            <a:r>
              <a:rPr lang="en-GB" sz="3200" b="1" dirty="0">
                <a:solidFill>
                  <a:srgbClr val="0249BA"/>
                </a:solidFill>
                <a:latin typeface="+mn-lt"/>
                <a:ea typeface="+mn-ea"/>
                <a:cs typeface="+mn-cs"/>
              </a:rPr>
              <a:t>Our</a:t>
            </a:r>
            <a:r>
              <a:rPr lang="en-GB" sz="3200" b="1" dirty="0">
                <a:solidFill>
                  <a:srgbClr val="0249BA"/>
                </a:solidFill>
              </a:rPr>
              <a:t> Values </a:t>
            </a:r>
          </a:p>
        </p:txBody>
      </p:sp>
      <p:sp>
        <p:nvSpPr>
          <p:cNvPr id="3" name="Content Placeholder 2">
            <a:extLst>
              <a:ext uri="{FF2B5EF4-FFF2-40B4-BE49-F238E27FC236}">
                <a16:creationId xmlns:a16="http://schemas.microsoft.com/office/drawing/2014/main" id="{17092A0F-E3C4-0A5D-2A67-74A74B733B44}"/>
              </a:ext>
            </a:extLst>
          </p:cNvPr>
          <p:cNvSpPr>
            <a:spLocks noGrp="1"/>
          </p:cNvSpPr>
          <p:nvPr>
            <p:ph idx="1"/>
          </p:nvPr>
        </p:nvSpPr>
        <p:spPr>
          <a:xfrm>
            <a:off x="677335" y="1268492"/>
            <a:ext cx="8596668" cy="3880773"/>
          </a:xfrm>
        </p:spPr>
        <p:txBody>
          <a:bodyPr vert="horz" lIns="91440" tIns="45720" rIns="91440" bIns="45720" rtlCol="0" anchor="t">
            <a:normAutofit/>
          </a:bodyPr>
          <a:lstStyle/>
          <a:p>
            <a:pPr marL="0" indent="0" algn="ctr">
              <a:buNone/>
            </a:pPr>
            <a:r>
              <a:rPr lang="en-GB" sz="2400" i="1" dirty="0">
                <a:solidFill>
                  <a:srgbClr val="002060"/>
                </a:solidFill>
              </a:rPr>
              <a:t>Underpin our teaching and learning and provide an environment which prepare our pupils to be confident and happy citizens</a:t>
            </a:r>
            <a:endParaRPr lang="en-US">
              <a:solidFill>
                <a:srgbClr val="002060"/>
              </a:solidFill>
            </a:endParaRPr>
          </a:p>
        </p:txBody>
      </p:sp>
      <p:pic>
        <p:nvPicPr>
          <p:cNvPr id="4" name="Picture 4" descr="Logo, company name&#10;&#10;Description automatically generated">
            <a:extLst>
              <a:ext uri="{FF2B5EF4-FFF2-40B4-BE49-F238E27FC236}">
                <a16:creationId xmlns:a16="http://schemas.microsoft.com/office/drawing/2014/main" id="{E9435800-DABB-2AA2-CC52-A1E21A618540}"/>
              </a:ext>
            </a:extLst>
          </p:cNvPr>
          <p:cNvPicPr>
            <a:picLocks noChangeAspect="1"/>
          </p:cNvPicPr>
          <p:nvPr/>
        </p:nvPicPr>
        <p:blipFill>
          <a:blip r:embed="rId2"/>
          <a:stretch>
            <a:fillRect/>
          </a:stretch>
        </p:blipFill>
        <p:spPr>
          <a:xfrm>
            <a:off x="570571" y="4732573"/>
            <a:ext cx="2743200" cy="1816170"/>
          </a:xfrm>
          <a:prstGeom prst="rect">
            <a:avLst/>
          </a:prstGeom>
        </p:spPr>
      </p:pic>
      <p:pic>
        <p:nvPicPr>
          <p:cNvPr id="5" name="Picture 5" descr="Logo&#10;&#10;Description automatically generated">
            <a:extLst>
              <a:ext uri="{FF2B5EF4-FFF2-40B4-BE49-F238E27FC236}">
                <a16:creationId xmlns:a16="http://schemas.microsoft.com/office/drawing/2014/main" id="{80C84376-07A6-A8A8-F169-25F2C5B96010}"/>
              </a:ext>
            </a:extLst>
          </p:cNvPr>
          <p:cNvPicPr>
            <a:picLocks noChangeAspect="1"/>
          </p:cNvPicPr>
          <p:nvPr/>
        </p:nvPicPr>
        <p:blipFill>
          <a:blip r:embed="rId3"/>
          <a:stretch>
            <a:fillRect/>
          </a:stretch>
        </p:blipFill>
        <p:spPr>
          <a:xfrm>
            <a:off x="3599986" y="4684760"/>
            <a:ext cx="2743200" cy="1986138"/>
          </a:xfrm>
          <a:prstGeom prst="rect">
            <a:avLst/>
          </a:prstGeom>
        </p:spPr>
      </p:pic>
      <p:pic>
        <p:nvPicPr>
          <p:cNvPr id="6" name="Picture 6" descr="Logo, company name&#10;&#10;Description automatically generated">
            <a:extLst>
              <a:ext uri="{FF2B5EF4-FFF2-40B4-BE49-F238E27FC236}">
                <a16:creationId xmlns:a16="http://schemas.microsoft.com/office/drawing/2014/main" id="{8E7148FF-4120-38BB-57F1-36C439157EBD}"/>
              </a:ext>
            </a:extLst>
          </p:cNvPr>
          <p:cNvPicPr>
            <a:picLocks noChangeAspect="1"/>
          </p:cNvPicPr>
          <p:nvPr/>
        </p:nvPicPr>
        <p:blipFill>
          <a:blip r:embed="rId4"/>
          <a:stretch>
            <a:fillRect/>
          </a:stretch>
        </p:blipFill>
        <p:spPr>
          <a:xfrm>
            <a:off x="3599985" y="2619853"/>
            <a:ext cx="2743200" cy="2064343"/>
          </a:xfrm>
          <a:prstGeom prst="rect">
            <a:avLst/>
          </a:prstGeom>
        </p:spPr>
      </p:pic>
      <p:pic>
        <p:nvPicPr>
          <p:cNvPr id="7" name="Picture 7" descr="Logo, company name&#10;&#10;Description automatically generated">
            <a:extLst>
              <a:ext uri="{FF2B5EF4-FFF2-40B4-BE49-F238E27FC236}">
                <a16:creationId xmlns:a16="http://schemas.microsoft.com/office/drawing/2014/main" id="{5864D8B2-3844-B2EF-1808-7E0FC84DE59B}"/>
              </a:ext>
            </a:extLst>
          </p:cNvPr>
          <p:cNvPicPr>
            <a:picLocks noChangeAspect="1"/>
          </p:cNvPicPr>
          <p:nvPr/>
        </p:nvPicPr>
        <p:blipFill>
          <a:blip r:embed="rId5"/>
          <a:stretch>
            <a:fillRect/>
          </a:stretch>
        </p:blipFill>
        <p:spPr>
          <a:xfrm>
            <a:off x="598449" y="2643444"/>
            <a:ext cx="2743200" cy="2128673"/>
          </a:xfrm>
          <a:prstGeom prst="rect">
            <a:avLst/>
          </a:prstGeom>
        </p:spPr>
      </p:pic>
      <p:pic>
        <p:nvPicPr>
          <p:cNvPr id="8" name="Picture 8" descr="Logo, company name&#10;&#10;Description automatically generated">
            <a:extLst>
              <a:ext uri="{FF2B5EF4-FFF2-40B4-BE49-F238E27FC236}">
                <a16:creationId xmlns:a16="http://schemas.microsoft.com/office/drawing/2014/main" id="{B908AF07-1E87-FC99-7316-7A0A98E54FE6}"/>
              </a:ext>
            </a:extLst>
          </p:cNvPr>
          <p:cNvPicPr>
            <a:picLocks noChangeAspect="1"/>
          </p:cNvPicPr>
          <p:nvPr/>
        </p:nvPicPr>
        <p:blipFill>
          <a:blip r:embed="rId6"/>
          <a:stretch>
            <a:fillRect/>
          </a:stretch>
        </p:blipFill>
        <p:spPr>
          <a:xfrm>
            <a:off x="6564351" y="2645797"/>
            <a:ext cx="2743200" cy="1993870"/>
          </a:xfrm>
          <a:prstGeom prst="rect">
            <a:avLst/>
          </a:prstGeom>
        </p:spPr>
      </p:pic>
      <p:pic>
        <p:nvPicPr>
          <p:cNvPr id="9" name="Picture 9" descr="Logo, company name&#10;&#10;Description automatically generated">
            <a:extLst>
              <a:ext uri="{FF2B5EF4-FFF2-40B4-BE49-F238E27FC236}">
                <a16:creationId xmlns:a16="http://schemas.microsoft.com/office/drawing/2014/main" id="{731938D5-7FAB-DCB6-EFC8-EEBCA155BE61}"/>
              </a:ext>
            </a:extLst>
          </p:cNvPr>
          <p:cNvPicPr>
            <a:picLocks noChangeAspect="1"/>
          </p:cNvPicPr>
          <p:nvPr/>
        </p:nvPicPr>
        <p:blipFill>
          <a:blip r:embed="rId7"/>
          <a:stretch>
            <a:fillRect/>
          </a:stretch>
        </p:blipFill>
        <p:spPr>
          <a:xfrm>
            <a:off x="6601522" y="4525537"/>
            <a:ext cx="2743200" cy="2286000"/>
          </a:xfrm>
          <a:prstGeom prst="rect">
            <a:avLst/>
          </a:prstGeom>
        </p:spPr>
      </p:pic>
    </p:spTree>
    <p:extLst>
      <p:ext uri="{BB962C8B-B14F-4D97-AF65-F5344CB8AC3E}">
        <p14:creationId xmlns:p14="http://schemas.microsoft.com/office/powerpoint/2010/main" val="26627019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14468-961A-A823-411D-0D9AF60D51A0}"/>
              </a:ext>
            </a:extLst>
          </p:cNvPr>
          <p:cNvSpPr>
            <a:spLocks noGrp="1"/>
          </p:cNvSpPr>
          <p:nvPr>
            <p:ph type="title"/>
          </p:nvPr>
        </p:nvSpPr>
        <p:spPr>
          <a:xfrm>
            <a:off x="5060298" y="-361008"/>
            <a:ext cx="3183556" cy="1320800"/>
          </a:xfrm>
        </p:spPr>
        <p:txBody>
          <a:bodyPr anchor="ctr">
            <a:normAutofit/>
          </a:bodyPr>
          <a:lstStyle/>
          <a:p>
            <a:r>
              <a:rPr lang="en-GB" dirty="0"/>
              <a:t>Phonics</a:t>
            </a:r>
          </a:p>
        </p:txBody>
      </p:sp>
      <p:sp>
        <p:nvSpPr>
          <p:cNvPr id="3" name="Content Placeholder 2">
            <a:extLst>
              <a:ext uri="{FF2B5EF4-FFF2-40B4-BE49-F238E27FC236}">
                <a16:creationId xmlns:a16="http://schemas.microsoft.com/office/drawing/2014/main" id="{D148B923-B1E0-2B4B-06C6-973645184E0A}"/>
              </a:ext>
            </a:extLst>
          </p:cNvPr>
          <p:cNvSpPr>
            <a:spLocks noGrp="1"/>
          </p:cNvSpPr>
          <p:nvPr>
            <p:ph idx="1"/>
          </p:nvPr>
        </p:nvSpPr>
        <p:spPr>
          <a:xfrm>
            <a:off x="3938284" y="763930"/>
            <a:ext cx="5877048" cy="5798916"/>
          </a:xfrm>
        </p:spPr>
        <p:txBody>
          <a:bodyPr>
            <a:normAutofit fontScale="92500" lnSpcReduction="10000"/>
          </a:bodyPr>
          <a:lstStyle/>
          <a:p>
            <a:pPr marL="0" indent="0">
              <a:lnSpc>
                <a:spcPct val="90000"/>
              </a:lnSpc>
              <a:buNone/>
            </a:pPr>
            <a:endParaRPr lang="en-GB" dirty="0"/>
          </a:p>
          <a:p>
            <a:pPr>
              <a:lnSpc>
                <a:spcPct val="90000"/>
              </a:lnSpc>
            </a:pPr>
            <a:r>
              <a:rPr lang="en-GB" dirty="0"/>
              <a:t>We use Little Wandle as our phonics scheme</a:t>
            </a:r>
          </a:p>
          <a:p>
            <a:pPr>
              <a:lnSpc>
                <a:spcPct val="90000"/>
              </a:lnSpc>
            </a:pPr>
            <a:r>
              <a:rPr lang="en-GB" dirty="0"/>
              <a:t>They are delivered in 5-week intervals</a:t>
            </a:r>
          </a:p>
          <a:p>
            <a:pPr>
              <a:lnSpc>
                <a:spcPct val="90000"/>
              </a:lnSpc>
            </a:pPr>
            <a:r>
              <a:rPr lang="en-GB" dirty="0"/>
              <a:t>An assessment is completed for each child at the end of each 5-week programme to ensure all children are supported in their progress</a:t>
            </a:r>
          </a:p>
          <a:p>
            <a:pPr>
              <a:lnSpc>
                <a:spcPct val="90000"/>
              </a:lnSpc>
            </a:pPr>
            <a:r>
              <a:rPr lang="en-GB" dirty="0"/>
              <a:t>We learn 4 sounds a week (Mon-Thurs), Friday is our review day</a:t>
            </a:r>
          </a:p>
          <a:p>
            <a:pPr>
              <a:lnSpc>
                <a:spcPct val="90000"/>
              </a:lnSpc>
            </a:pPr>
            <a:r>
              <a:rPr lang="en-GB" dirty="0"/>
              <a:t>I will post the sounds we learn each week onto Seesaw so you know which ones we are learning</a:t>
            </a:r>
          </a:p>
          <a:p>
            <a:pPr>
              <a:lnSpc>
                <a:spcPct val="90000"/>
              </a:lnSpc>
            </a:pPr>
            <a:r>
              <a:rPr lang="en-GB" dirty="0"/>
              <a:t>We will give out reading books after half term.</a:t>
            </a:r>
          </a:p>
          <a:p>
            <a:pPr>
              <a:lnSpc>
                <a:spcPct val="90000"/>
              </a:lnSpc>
            </a:pPr>
            <a:r>
              <a:rPr lang="en-GB" dirty="0"/>
              <a:t>The reading books will always be a phase below what we are learning. This facilitates a love for reading, while consolidating the sounds previously learnt</a:t>
            </a:r>
          </a:p>
          <a:p>
            <a:pPr>
              <a:lnSpc>
                <a:spcPct val="90000"/>
              </a:lnSpc>
            </a:pPr>
            <a:r>
              <a:rPr lang="en-GB" dirty="0"/>
              <a:t>The first books will be wordless. This supports the children in building their vocabulary and comprehension on the pictures</a:t>
            </a:r>
          </a:p>
          <a:p>
            <a:pPr>
              <a:lnSpc>
                <a:spcPct val="90000"/>
              </a:lnSpc>
            </a:pPr>
            <a:r>
              <a:rPr lang="en-GB" dirty="0"/>
              <a:t>You will also have access to Reading Eggs – a map-based reading programme that the children can do at home. While it is a great resource, this is not compulsory.</a:t>
            </a:r>
          </a:p>
        </p:txBody>
      </p:sp>
      <p:pic>
        <p:nvPicPr>
          <p:cNvPr id="11" name="Picture 10">
            <a:extLst>
              <a:ext uri="{FF2B5EF4-FFF2-40B4-BE49-F238E27FC236}">
                <a16:creationId xmlns:a16="http://schemas.microsoft.com/office/drawing/2014/main" id="{C6A74CCF-AFF3-2034-6DC3-460B28504A29}"/>
              </a:ext>
            </a:extLst>
          </p:cNvPr>
          <p:cNvPicPr>
            <a:picLocks noChangeAspect="1"/>
          </p:cNvPicPr>
          <p:nvPr/>
        </p:nvPicPr>
        <p:blipFill>
          <a:blip r:embed="rId2"/>
          <a:stretch>
            <a:fillRect/>
          </a:stretch>
        </p:blipFill>
        <p:spPr>
          <a:xfrm>
            <a:off x="150471" y="1184322"/>
            <a:ext cx="3930904" cy="3812236"/>
          </a:xfrm>
          <a:prstGeom prst="rect">
            <a:avLst/>
          </a:prstGeom>
        </p:spPr>
      </p:pic>
      <p:sp>
        <p:nvSpPr>
          <p:cNvPr id="5" name="TextBox 4">
            <a:extLst>
              <a:ext uri="{FF2B5EF4-FFF2-40B4-BE49-F238E27FC236}">
                <a16:creationId xmlns:a16="http://schemas.microsoft.com/office/drawing/2014/main" id="{17FE2723-FA3A-5080-0A85-A9FC7BBF5230}"/>
              </a:ext>
            </a:extLst>
          </p:cNvPr>
          <p:cNvSpPr txBox="1"/>
          <p:nvPr/>
        </p:nvSpPr>
        <p:spPr>
          <a:xfrm>
            <a:off x="3052823" y="2905774"/>
            <a:ext cx="6105644" cy="369332"/>
          </a:xfrm>
          <a:prstGeom prst="rect">
            <a:avLst/>
          </a:prstGeom>
          <a:noFill/>
        </p:spPr>
        <p:txBody>
          <a:bodyPr wrap="square">
            <a:spAutoFit/>
          </a:bodyPr>
          <a:lstStyle/>
          <a:p>
            <a:pPr>
              <a:buNone/>
            </a:pPr>
            <a:endParaRPr lang="en-GB" dirty="0"/>
          </a:p>
        </p:txBody>
      </p:sp>
    </p:spTree>
    <p:extLst>
      <p:ext uri="{BB962C8B-B14F-4D97-AF65-F5344CB8AC3E}">
        <p14:creationId xmlns:p14="http://schemas.microsoft.com/office/powerpoint/2010/main" val="301054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b="1" u="sng" dirty="0">
                <a:solidFill>
                  <a:schemeClr val="accent2">
                    <a:lumMod val="50000"/>
                  </a:schemeClr>
                </a:solidFill>
                <a:ea typeface="+mj-ea"/>
                <a:cs typeface="+mj-cs"/>
              </a:rPr>
              <a:t>Reception Baseline Assessment</a:t>
            </a:r>
          </a:p>
        </p:txBody>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39824" y="5203764"/>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789249" y="1431537"/>
            <a:ext cx="10205246" cy="51706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a:buChar char="•"/>
            </a:pPr>
            <a:r>
              <a:rPr lang="en-GB" sz="3000" dirty="0">
                <a:solidFill>
                  <a:schemeClr val="accent2">
                    <a:lumMod val="50000"/>
                  </a:schemeClr>
                </a:solidFill>
                <a:ea typeface="+mn-lt"/>
                <a:cs typeface="+mn-lt"/>
              </a:rPr>
              <a:t>In the first six weeks of Reception, all children must complete the DfE Reception Baseline Assessment.</a:t>
            </a:r>
          </a:p>
          <a:p>
            <a:pPr algn="just"/>
            <a:endParaRPr lang="en-GB" sz="3000" dirty="0">
              <a:solidFill>
                <a:schemeClr val="accent2">
                  <a:lumMod val="50000"/>
                </a:schemeClr>
              </a:solidFill>
              <a:ea typeface="+mn-lt"/>
              <a:cs typeface="+mn-lt"/>
            </a:endParaRPr>
          </a:p>
          <a:p>
            <a:pPr marL="457200" indent="-457200" algn="just">
              <a:buFont typeface="Arial"/>
              <a:buChar char="•"/>
            </a:pPr>
            <a:r>
              <a:rPr lang="en-GB" sz="3000" dirty="0">
                <a:solidFill>
                  <a:schemeClr val="accent2">
                    <a:lumMod val="50000"/>
                  </a:schemeClr>
                </a:solidFill>
                <a:ea typeface="+mn-lt"/>
                <a:cs typeface="+mn-lt"/>
              </a:rPr>
              <a:t>Further information can be found by following the link: </a:t>
            </a:r>
            <a:r>
              <a:rPr lang="en-GB" sz="3000" dirty="0">
                <a:solidFill>
                  <a:schemeClr val="accent2">
                    <a:lumMod val="50000"/>
                  </a:schemeClr>
                </a:solidFill>
                <a:ea typeface="+mn-lt"/>
                <a:cs typeface="+mn-lt"/>
                <a:hlinkClick r:id="rId4"/>
              </a:rPr>
              <a:t>https://assets.publishing.service.gov.uk/government/uploads/system/uploads/attachment_data/file/1074327/2022_Information_for_parents_reception_baseline_assessment.pdf</a:t>
            </a:r>
            <a:r>
              <a:rPr lang="en-GB" sz="3000" dirty="0">
                <a:solidFill>
                  <a:schemeClr val="accent2">
                    <a:lumMod val="50000"/>
                  </a:schemeClr>
                </a:solidFill>
                <a:ea typeface="+mn-lt"/>
                <a:cs typeface="+mn-lt"/>
              </a:rPr>
              <a:t> </a:t>
            </a:r>
          </a:p>
          <a:p>
            <a:pPr marL="457200" indent="-457200" algn="just">
              <a:buFont typeface="Arial"/>
              <a:buChar char="•"/>
            </a:pPr>
            <a:r>
              <a:rPr lang="en-GB" sz="3000" dirty="0">
                <a:solidFill>
                  <a:schemeClr val="accent2">
                    <a:lumMod val="50000"/>
                  </a:schemeClr>
                </a:solidFill>
                <a:ea typeface="+mn-lt"/>
                <a:cs typeface="+mn-lt"/>
              </a:rPr>
              <a:t>We will also complete Speech and Language assessments during the first term</a:t>
            </a:r>
          </a:p>
          <a:p>
            <a:pPr algn="just"/>
            <a:endParaRPr lang="en-GB" sz="3000" dirty="0">
              <a:solidFill>
                <a:schemeClr val="accent2">
                  <a:lumMod val="50000"/>
                </a:schemeClr>
              </a:solidFill>
              <a:ea typeface="+mn-lt"/>
              <a:cs typeface="+mn-lt"/>
            </a:endParaRPr>
          </a:p>
        </p:txBody>
      </p:sp>
    </p:spTree>
    <p:extLst>
      <p:ext uri="{BB962C8B-B14F-4D97-AF65-F5344CB8AC3E}">
        <p14:creationId xmlns:p14="http://schemas.microsoft.com/office/powerpoint/2010/main" val="10347561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3600" dirty="0">
                <a:latin typeface="Abadi Extra Light" panose="020B0204020104020204" pitchFamily="34" charset="0"/>
                <a:ea typeface="+mj-ea"/>
                <a:cs typeface="+mj-cs"/>
              </a:rPr>
              <a:t>PE &amp; Physical Development</a:t>
            </a:r>
            <a:endParaRPr lang="en-US" sz="1400" dirty="0">
              <a:latin typeface="Abadi Extra Light" panose="020B0204020104020204" pitchFamily="34" charset="0"/>
              <a:ea typeface="+mj-ea"/>
              <a:cs typeface="+mj-cs"/>
            </a:endParaRPr>
          </a:p>
        </p:txBody>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39824" y="5203764"/>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730268" y="1537839"/>
            <a:ext cx="10025060"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a:buChar char="•"/>
            </a:pPr>
            <a:r>
              <a:rPr lang="en-GB" sz="2200" dirty="0">
                <a:latin typeface="Abadi Extra Light" panose="020B0204020104020204" pitchFamily="34" charset="0"/>
                <a:ea typeface="+mn-lt"/>
                <a:cs typeface="+mn-lt"/>
              </a:rPr>
              <a:t>PE lessons are taught on </a:t>
            </a:r>
            <a:r>
              <a:rPr lang="en-GB" sz="2200" b="1" dirty="0">
                <a:latin typeface="Abadi Extra Light" panose="020B0204020104020204" pitchFamily="34" charset="0"/>
                <a:ea typeface="+mn-lt"/>
                <a:cs typeface="+mn-lt"/>
              </a:rPr>
              <a:t>Tuesdays</a:t>
            </a:r>
            <a:r>
              <a:rPr lang="en-GB" sz="2200" dirty="0">
                <a:latin typeface="Abadi Extra Light" panose="020B0204020104020204" pitchFamily="34" charset="0"/>
                <a:ea typeface="+mn-lt"/>
                <a:cs typeface="+mn-lt"/>
              </a:rPr>
              <a:t> and </a:t>
            </a:r>
            <a:r>
              <a:rPr lang="en-GB" sz="2200" b="1" dirty="0">
                <a:latin typeface="Abadi Extra Light" panose="020B0204020104020204" pitchFamily="34" charset="0"/>
                <a:ea typeface="+mn-lt"/>
                <a:cs typeface="+mn-lt"/>
              </a:rPr>
              <a:t>Thursdays at 9am</a:t>
            </a:r>
            <a:r>
              <a:rPr lang="en-GB" sz="2200" dirty="0">
                <a:latin typeface="Abadi Extra Light" panose="020B0204020104020204" pitchFamily="34" charset="0"/>
                <a:ea typeface="+mn-lt"/>
                <a:cs typeface="+mn-lt"/>
              </a:rPr>
              <a:t>. </a:t>
            </a:r>
          </a:p>
          <a:p>
            <a:pPr marL="457200" indent="-457200" algn="just">
              <a:buFont typeface="Arial"/>
              <a:buChar char="•"/>
            </a:pPr>
            <a:r>
              <a:rPr lang="en-GB" sz="2200" dirty="0">
                <a:latin typeface="Abadi Extra Light" panose="020B0204020104020204" pitchFamily="34" charset="0"/>
                <a:ea typeface="+mn-lt"/>
                <a:cs typeface="+mn-lt"/>
              </a:rPr>
              <a:t>Children are also encouraged to spend time learning outdoors through a range of fine and gross motor skills on offer.</a:t>
            </a:r>
            <a:endParaRPr lang="en-US" sz="2200" dirty="0">
              <a:latin typeface="Abadi Extra Light" panose="020B0204020104020204" pitchFamily="34" charset="0"/>
              <a:ea typeface="+mn-lt"/>
              <a:cs typeface="+mn-lt"/>
            </a:endParaRPr>
          </a:p>
          <a:p>
            <a:pPr marL="457200" indent="-457200" algn="just">
              <a:buFont typeface="Arial"/>
              <a:buChar char="•"/>
            </a:pPr>
            <a:r>
              <a:rPr lang="en-GB" sz="2200" dirty="0">
                <a:latin typeface="Abadi Extra Light" panose="020B0204020104020204" pitchFamily="34" charset="0"/>
                <a:ea typeface="+mn-lt"/>
                <a:cs typeface="+mn-lt"/>
              </a:rPr>
              <a:t>Children can wear their PE uniform to school and remain in it for the duration of the day, only on the days that they have PE.</a:t>
            </a:r>
            <a:endParaRPr lang="en-US" sz="2200" dirty="0">
              <a:latin typeface="Abadi Extra Light" panose="020B0204020104020204" pitchFamily="34" charset="0"/>
              <a:ea typeface="+mn-lt"/>
              <a:cs typeface="+mn-lt"/>
            </a:endParaRPr>
          </a:p>
          <a:p>
            <a:pPr algn="just"/>
            <a:endParaRPr lang="en-GB" sz="2200" dirty="0">
              <a:latin typeface="Abadi Extra Light" panose="020B0204020104020204" pitchFamily="34" charset="0"/>
              <a:ea typeface="+mn-lt"/>
              <a:cs typeface="+mn-lt"/>
            </a:endParaRPr>
          </a:p>
          <a:p>
            <a:pPr algn="just"/>
            <a:r>
              <a:rPr lang="en-GB" sz="2200" b="1" dirty="0">
                <a:latin typeface="Abadi Extra Light" panose="020B0204020104020204" pitchFamily="34" charset="0"/>
                <a:ea typeface="+mn-lt"/>
                <a:cs typeface="+mn-lt"/>
              </a:rPr>
              <a:t>PE Uniform:</a:t>
            </a:r>
            <a:endParaRPr lang="en-GB" sz="2200" dirty="0">
              <a:latin typeface="Abadi Extra Light" panose="020B0204020104020204" pitchFamily="34" charset="0"/>
              <a:ea typeface="+mn-lt"/>
              <a:cs typeface="+mn-lt"/>
            </a:endParaRPr>
          </a:p>
          <a:p>
            <a:pPr algn="just">
              <a:buFont typeface="Arial"/>
              <a:buChar char="•"/>
            </a:pPr>
            <a:endParaRPr lang="en-GB" sz="2200" dirty="0">
              <a:latin typeface="Abadi Extra Light" panose="020B0204020104020204" pitchFamily="34" charset="0"/>
            </a:endParaRPr>
          </a:p>
          <a:p>
            <a:pPr marL="342900" indent="-342900" algn="just">
              <a:buFont typeface="Arial"/>
              <a:buChar char="•"/>
            </a:pPr>
            <a:r>
              <a:rPr lang="en-GB" sz="2200" dirty="0">
                <a:latin typeface="Abadi Extra Light" panose="020B0204020104020204" pitchFamily="34" charset="0"/>
                <a:ea typeface="+mn-lt"/>
                <a:cs typeface="+mn-lt"/>
              </a:rPr>
              <a:t>White polo shirt</a:t>
            </a:r>
            <a:endParaRPr lang="en-GB" sz="2200" dirty="0">
              <a:latin typeface="Abadi Extra Light" panose="020B0204020104020204" pitchFamily="34" charset="0"/>
            </a:endParaRPr>
          </a:p>
          <a:p>
            <a:pPr marL="342900" indent="-342900" algn="just">
              <a:buFont typeface="Arial"/>
              <a:buChar char="•"/>
            </a:pPr>
            <a:r>
              <a:rPr lang="en-GB" sz="2200" dirty="0">
                <a:latin typeface="Abadi Extra Light" panose="020B0204020104020204" pitchFamily="34" charset="0"/>
                <a:ea typeface="+mn-lt"/>
                <a:cs typeface="+mn-lt"/>
              </a:rPr>
              <a:t>Navy blue shorts</a:t>
            </a:r>
            <a:endParaRPr lang="en-GB" sz="2200" dirty="0">
              <a:latin typeface="Abadi Extra Light" panose="020B0204020104020204" pitchFamily="34" charset="0"/>
            </a:endParaRPr>
          </a:p>
          <a:p>
            <a:pPr marL="342900" indent="-342900" algn="just">
              <a:buFont typeface="Arial"/>
              <a:buChar char="•"/>
            </a:pPr>
            <a:r>
              <a:rPr lang="en-GB" sz="2200" dirty="0">
                <a:latin typeface="Abadi Extra Light" panose="020B0204020104020204" pitchFamily="34" charset="0"/>
                <a:ea typeface="+mn-lt"/>
                <a:cs typeface="+mn-lt"/>
              </a:rPr>
              <a:t>Trainers (not plimsoles)</a:t>
            </a:r>
            <a:endParaRPr lang="en-GB" sz="2200" dirty="0">
              <a:latin typeface="Abadi Extra Light" panose="020B0204020104020204" pitchFamily="34" charset="0"/>
            </a:endParaRPr>
          </a:p>
          <a:p>
            <a:pPr marL="342900" indent="-342900" algn="just">
              <a:buFont typeface="Arial"/>
              <a:buChar char="•"/>
            </a:pPr>
            <a:r>
              <a:rPr lang="en-GB" sz="2200" dirty="0">
                <a:latin typeface="Abadi Extra Light" panose="020B0204020104020204" pitchFamily="34" charset="0"/>
                <a:ea typeface="+mn-lt"/>
                <a:cs typeface="+mn-lt"/>
              </a:rPr>
              <a:t>Plain navy-blue tracksuit top</a:t>
            </a:r>
            <a:endParaRPr lang="en-GB" sz="2200" dirty="0">
              <a:latin typeface="Abadi Extra Light" panose="020B0204020104020204" pitchFamily="34" charset="0"/>
            </a:endParaRPr>
          </a:p>
          <a:p>
            <a:pPr marL="342900" indent="-342900" algn="just">
              <a:buFont typeface="Arial"/>
              <a:buChar char="•"/>
            </a:pPr>
            <a:r>
              <a:rPr lang="en-GB" sz="2200" dirty="0">
                <a:latin typeface="Abadi Extra Light" panose="020B0204020104020204" pitchFamily="34" charset="0"/>
                <a:ea typeface="+mn-lt"/>
                <a:cs typeface="+mn-lt"/>
              </a:rPr>
              <a:t>Plain navy-blue tracksuit trousers</a:t>
            </a:r>
            <a:endParaRPr lang="en-GB" sz="2200" dirty="0">
              <a:latin typeface="Abadi Extra Light" panose="020B0204020104020204" pitchFamily="34" charset="0"/>
            </a:endParaRPr>
          </a:p>
          <a:p>
            <a:pPr marL="285750" indent="-285750" algn="just">
              <a:buFont typeface="Symbol"/>
              <a:buChar char="•"/>
            </a:pPr>
            <a:endParaRPr lang="en-GB" sz="2500" dirty="0">
              <a:solidFill>
                <a:schemeClr val="accent2">
                  <a:lumMod val="50000"/>
                </a:schemeClr>
              </a:solidFill>
              <a:ea typeface="+mn-lt"/>
              <a:cs typeface="+mn-lt"/>
            </a:endParaRPr>
          </a:p>
          <a:p>
            <a:pPr algn="just"/>
            <a:endParaRPr lang="en-GB" sz="2500" dirty="0"/>
          </a:p>
        </p:txBody>
      </p:sp>
    </p:spTree>
    <p:extLst>
      <p:ext uri="{BB962C8B-B14F-4D97-AF65-F5344CB8AC3E}">
        <p14:creationId xmlns:p14="http://schemas.microsoft.com/office/powerpoint/2010/main" val="622883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551" y="518553"/>
            <a:ext cx="9193015" cy="1320800"/>
          </a:xfrm>
        </p:spPr>
        <p:txBody>
          <a:bodyPr/>
          <a:lstStyle/>
          <a:p>
            <a:r>
              <a:rPr lang="en-GB" dirty="0">
                <a:solidFill>
                  <a:schemeClr val="tx1"/>
                </a:solidFill>
                <a:latin typeface="Abadi Extra Light" panose="020B0204020104020204" pitchFamily="34" charset="0"/>
                <a:ea typeface="Calibri" charset="0"/>
                <a:cs typeface="Calibri" charset="0"/>
              </a:rPr>
              <a:t>Where do we get our assessments of children and how do we use them?</a:t>
            </a:r>
          </a:p>
        </p:txBody>
      </p:sp>
      <p:sp>
        <p:nvSpPr>
          <p:cNvPr id="3" name="Content Placeholder 2"/>
          <p:cNvSpPr>
            <a:spLocks noGrp="1"/>
          </p:cNvSpPr>
          <p:nvPr>
            <p:ph idx="1"/>
          </p:nvPr>
        </p:nvSpPr>
        <p:spPr>
          <a:xfrm>
            <a:off x="713520" y="1910374"/>
            <a:ext cx="8938046" cy="4517059"/>
          </a:xfrm>
        </p:spPr>
        <p:txBody>
          <a:bodyPr>
            <a:normAutofit/>
          </a:bodyPr>
          <a:lstStyle/>
          <a:p>
            <a:pPr algn="just">
              <a:buFont typeface="Arial" charset="0"/>
              <a:buChar char="•"/>
            </a:pPr>
            <a:r>
              <a:rPr lang="en-GB" sz="2400" dirty="0">
                <a:solidFill>
                  <a:schemeClr val="tx1"/>
                </a:solidFill>
                <a:latin typeface="Abadi Extra Light" panose="020B0204020104020204" pitchFamily="34" charset="0"/>
                <a:ea typeface="Calibri" charset="0"/>
                <a:cs typeface="Calibri" charset="0"/>
              </a:rPr>
              <a:t>Getting to know the </a:t>
            </a:r>
            <a:r>
              <a:rPr lang="en-GB" sz="2400" b="1" dirty="0">
                <a:solidFill>
                  <a:schemeClr val="tx1"/>
                </a:solidFill>
                <a:latin typeface="Abadi Extra Light" panose="020B0204020104020204" pitchFamily="34" charset="0"/>
                <a:ea typeface="Calibri" charset="0"/>
                <a:cs typeface="Calibri" charset="0"/>
              </a:rPr>
              <a:t>whole child through nursery visits, home visits, </a:t>
            </a:r>
            <a:r>
              <a:rPr lang="en-GB" sz="2400" dirty="0">
                <a:solidFill>
                  <a:schemeClr val="tx1"/>
                </a:solidFill>
                <a:latin typeface="Abadi Extra Light" panose="020B0204020104020204" pitchFamily="34" charset="0"/>
                <a:ea typeface="Calibri" charset="0"/>
                <a:cs typeface="Calibri" charset="0"/>
              </a:rPr>
              <a:t>and spending time with them creating </a:t>
            </a:r>
            <a:r>
              <a:rPr lang="en-GB" sz="2400" b="1" dirty="0">
                <a:solidFill>
                  <a:schemeClr val="tx1"/>
                </a:solidFill>
                <a:latin typeface="Abadi Extra Light" panose="020B0204020104020204" pitchFamily="34" charset="0"/>
                <a:ea typeface="Calibri" charset="0"/>
                <a:cs typeface="Calibri" charset="0"/>
              </a:rPr>
              <a:t>quality interactions.</a:t>
            </a:r>
          </a:p>
          <a:p>
            <a:pPr algn="just">
              <a:buFont typeface="Arial" charset="0"/>
              <a:buChar char="•"/>
            </a:pPr>
            <a:r>
              <a:rPr lang="en-GB" sz="2400" b="1" dirty="0">
                <a:solidFill>
                  <a:schemeClr val="tx1"/>
                </a:solidFill>
                <a:latin typeface="Abadi Extra Light" panose="020B0204020104020204" pitchFamily="34" charset="0"/>
                <a:ea typeface="Calibri" charset="0"/>
                <a:cs typeface="Calibri" charset="0"/>
              </a:rPr>
              <a:t>Continually building a picture of your child’s learning and development </a:t>
            </a:r>
            <a:r>
              <a:rPr lang="en-GB" sz="2400" dirty="0">
                <a:solidFill>
                  <a:schemeClr val="tx1"/>
                </a:solidFill>
                <a:latin typeface="Abadi Extra Light" panose="020B0204020104020204" pitchFamily="34" charset="0"/>
                <a:ea typeface="Calibri" charset="0"/>
                <a:cs typeface="Calibri" charset="0"/>
              </a:rPr>
              <a:t>as they make progress throughout the year – photos, observations, physical pieces of work </a:t>
            </a:r>
          </a:p>
          <a:p>
            <a:pPr algn="just">
              <a:buFont typeface="Arial" charset="0"/>
              <a:buChar char="•"/>
            </a:pPr>
            <a:r>
              <a:rPr lang="en-GB" sz="2400" dirty="0">
                <a:solidFill>
                  <a:schemeClr val="tx1"/>
                </a:solidFill>
                <a:latin typeface="Abadi Extra Light" panose="020B0204020104020204" pitchFamily="34" charset="0"/>
                <a:ea typeface="Calibri" charset="0"/>
                <a:cs typeface="Calibri" charset="0"/>
              </a:rPr>
              <a:t>The observations of </a:t>
            </a:r>
            <a:r>
              <a:rPr lang="en-GB" sz="2400" b="1" u="sng" dirty="0">
                <a:solidFill>
                  <a:schemeClr val="tx1"/>
                </a:solidFill>
                <a:latin typeface="Abadi Extra Light" panose="020B0204020104020204" pitchFamily="34" charset="0"/>
                <a:ea typeface="Calibri" charset="0"/>
                <a:cs typeface="Calibri" charset="0"/>
              </a:rPr>
              <a:t>every</a:t>
            </a:r>
            <a:r>
              <a:rPr lang="en-GB" sz="2400" dirty="0">
                <a:solidFill>
                  <a:schemeClr val="tx1"/>
                </a:solidFill>
                <a:latin typeface="Abadi Extra Light" panose="020B0204020104020204" pitchFamily="34" charset="0"/>
                <a:ea typeface="Calibri" charset="0"/>
                <a:cs typeface="Calibri" charset="0"/>
              </a:rPr>
              <a:t> adult who comes in contact with your child.</a:t>
            </a:r>
          </a:p>
          <a:p>
            <a:pPr algn="just">
              <a:buFont typeface="Arial" charset="0"/>
              <a:buChar char="•"/>
            </a:pPr>
            <a:r>
              <a:rPr lang="en-GB" sz="2400" dirty="0">
                <a:solidFill>
                  <a:schemeClr val="tx1"/>
                </a:solidFill>
                <a:latin typeface="Abadi Extra Light" panose="020B0204020104020204" pitchFamily="34" charset="0"/>
                <a:ea typeface="Calibri" charset="0"/>
                <a:cs typeface="Calibri" charset="0"/>
              </a:rPr>
              <a:t>Working alongside your child during child initiated learning.</a:t>
            </a:r>
          </a:p>
          <a:p>
            <a:pPr algn="just">
              <a:buFont typeface="Arial" charset="0"/>
              <a:buChar char="•"/>
            </a:pPr>
            <a:r>
              <a:rPr lang="en-GB" sz="2400" dirty="0">
                <a:solidFill>
                  <a:schemeClr val="tx1"/>
                </a:solidFill>
                <a:latin typeface="Abadi Extra Light" panose="020B0204020104020204" pitchFamily="34" charset="0"/>
                <a:ea typeface="Calibri" charset="0"/>
                <a:cs typeface="Calibri" charset="0"/>
              </a:rPr>
              <a:t>As much as possible, all assessments should be child initiated. </a:t>
            </a:r>
          </a:p>
          <a:p>
            <a:pPr algn="just">
              <a:buFont typeface="Arial" charset="0"/>
              <a:buChar char="•"/>
            </a:pPr>
            <a:r>
              <a:rPr lang="en-GB" sz="2400" dirty="0">
                <a:solidFill>
                  <a:schemeClr val="tx1"/>
                </a:solidFill>
                <a:latin typeface="Abadi Extra Light" panose="020B0204020104020204" pitchFamily="34" charset="0"/>
                <a:ea typeface="Calibri" charset="0"/>
                <a:cs typeface="Calibri" charset="0"/>
              </a:rPr>
              <a:t>Where this is not possible, the children should carry it out as independently as possible. </a:t>
            </a:r>
          </a:p>
          <a:p>
            <a:pPr marL="0" indent="0" algn="just">
              <a:buNone/>
            </a:pPr>
            <a:endParaRPr lang="en-GB" sz="2800" dirty="0">
              <a:solidFill>
                <a:schemeClr val="accent1">
                  <a:lumMod val="75000"/>
                </a:schemeClr>
              </a:solidFill>
            </a:endParaRPr>
          </a:p>
        </p:txBody>
      </p:sp>
    </p:spTree>
    <p:extLst>
      <p:ext uri="{BB962C8B-B14F-4D97-AF65-F5344CB8AC3E}">
        <p14:creationId xmlns:p14="http://schemas.microsoft.com/office/powerpoint/2010/main" val="2762064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How We Assess Your Child’s Learning</a:t>
            </a:r>
          </a:p>
        </p:txBody>
      </p:sp>
      <p:sp>
        <p:nvSpPr>
          <p:cNvPr id="3" name="Content Placeholder 2"/>
          <p:cNvSpPr>
            <a:spLocks noGrp="1"/>
          </p:cNvSpPr>
          <p:nvPr>
            <p:ph idx="1"/>
          </p:nvPr>
        </p:nvSpPr>
        <p:spPr>
          <a:xfrm>
            <a:off x="677334" y="1351281"/>
            <a:ext cx="8596668" cy="4690082"/>
          </a:xfrm>
        </p:spPr>
        <p:txBody>
          <a:bodyPr>
            <a:normAutofit/>
          </a:bodyPr>
          <a:lstStyle/>
          <a:p>
            <a:pPr marL="0" indent="0">
              <a:buNone/>
            </a:pPr>
            <a:r>
              <a:rPr lang="en-GB" sz="2400" b="1" dirty="0"/>
              <a:t>Formative Assessment – Ongoing and Everyday</a:t>
            </a:r>
          </a:p>
          <a:p>
            <a:r>
              <a:rPr lang="en-GB" sz="2400" dirty="0"/>
              <a:t>Formative assessment happens all the time in the classroom. It helps teachers understand what your child knows and what they need help with.</a:t>
            </a:r>
          </a:p>
          <a:p>
            <a:pPr marL="0" indent="0">
              <a:buNone/>
            </a:pPr>
            <a:r>
              <a:rPr lang="en-GB" sz="2400" dirty="0"/>
              <a:t>Examples include:</a:t>
            </a:r>
          </a:p>
          <a:p>
            <a:r>
              <a:rPr lang="en-GB" sz="2400" dirty="0"/>
              <a:t>Marking and feedback</a:t>
            </a:r>
          </a:p>
          <a:p>
            <a:r>
              <a:rPr lang="en-GB" sz="2400" dirty="0"/>
              <a:t>Observing how children work in class</a:t>
            </a:r>
          </a:p>
          <a:p>
            <a:r>
              <a:rPr lang="en-GB" sz="2400" dirty="0"/>
              <a:t>Listening to responses in discussions</a:t>
            </a:r>
          </a:p>
          <a:p>
            <a:r>
              <a:rPr lang="en-GB" sz="2400" dirty="0"/>
              <a:t>Guided reading and group work</a:t>
            </a:r>
          </a:p>
          <a:p>
            <a:pPr marL="0" indent="0">
              <a:buNone/>
            </a:pPr>
            <a:endParaRPr lang="en-GB" dirty="0"/>
          </a:p>
        </p:txBody>
      </p:sp>
    </p:spTree>
    <p:extLst>
      <p:ext uri="{BB962C8B-B14F-4D97-AF65-F5344CB8AC3E}">
        <p14:creationId xmlns:p14="http://schemas.microsoft.com/office/powerpoint/2010/main" val="3470581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How We Monitor Your Child’s Learning</a:t>
            </a:r>
            <a:br>
              <a:rPr lang="en-GB" b="1" dirty="0"/>
            </a:br>
            <a:endParaRPr lang="en-GB" dirty="0"/>
          </a:p>
        </p:txBody>
      </p:sp>
      <p:sp>
        <p:nvSpPr>
          <p:cNvPr id="3" name="Content Placeholder 2"/>
          <p:cNvSpPr>
            <a:spLocks noGrp="1"/>
          </p:cNvSpPr>
          <p:nvPr>
            <p:ph idx="1"/>
          </p:nvPr>
        </p:nvSpPr>
        <p:spPr>
          <a:xfrm>
            <a:off x="677334" y="1625601"/>
            <a:ext cx="8596668" cy="4415762"/>
          </a:xfrm>
        </p:spPr>
        <p:txBody>
          <a:bodyPr>
            <a:normAutofit/>
          </a:bodyPr>
          <a:lstStyle/>
          <a:p>
            <a:r>
              <a:rPr lang="en-GB" sz="2400" dirty="0"/>
              <a:t>At the </a:t>
            </a:r>
            <a:r>
              <a:rPr lang="en-GB" sz="2400" b="1" dirty="0"/>
              <a:t>end of each term</a:t>
            </a:r>
            <a:r>
              <a:rPr lang="en-GB" sz="2400" dirty="0"/>
              <a:t>, we hold </a:t>
            </a:r>
            <a:r>
              <a:rPr lang="en-GB" sz="2400" b="1" dirty="0"/>
              <a:t>Pupil Progress Meetings</a:t>
            </a:r>
            <a:r>
              <a:rPr lang="en-GB" sz="2400" dirty="0"/>
              <a:t> with senior leaders (Mrs Harrison, Mrs Stanley, our Deputy </a:t>
            </a:r>
            <a:r>
              <a:rPr lang="en-GB" sz="2400" dirty="0" err="1"/>
              <a:t>Headteacher</a:t>
            </a:r>
            <a:r>
              <a:rPr lang="en-GB" sz="2400" dirty="0"/>
              <a:t> and Miss </a:t>
            </a:r>
            <a:r>
              <a:rPr lang="en-GB" sz="2400" dirty="0" err="1"/>
              <a:t>Grimaldi</a:t>
            </a:r>
            <a:r>
              <a:rPr lang="en-GB" sz="2400" dirty="0"/>
              <a:t> our </a:t>
            </a:r>
            <a:r>
              <a:rPr lang="en-GB" sz="2400" dirty="0" err="1"/>
              <a:t>SENDCo</a:t>
            </a:r>
            <a:r>
              <a:rPr lang="en-GB" sz="2400" dirty="0"/>
              <a:t>).</a:t>
            </a:r>
          </a:p>
          <a:p>
            <a:r>
              <a:rPr lang="en-GB" sz="2400" b="1" dirty="0"/>
              <a:t>Every single child is discussed</a:t>
            </a:r>
            <a:r>
              <a:rPr lang="en-GB" sz="2400" dirty="0"/>
              <a:t> individually</a:t>
            </a:r>
            <a:br>
              <a:rPr lang="en-GB" sz="2400" dirty="0"/>
            </a:br>
            <a:r>
              <a:rPr lang="en-GB" sz="2400" dirty="0"/>
              <a:t>We review:</a:t>
            </a:r>
          </a:p>
          <a:p>
            <a:pPr lvl="1"/>
            <a:r>
              <a:rPr lang="en-GB" sz="2000" dirty="0"/>
              <a:t>Their current attainment</a:t>
            </a:r>
          </a:p>
          <a:p>
            <a:pPr lvl="1"/>
            <a:r>
              <a:rPr lang="en-GB" sz="2000" dirty="0"/>
              <a:t>Whether they are on track with their learning</a:t>
            </a:r>
          </a:p>
          <a:p>
            <a:pPr lvl="1"/>
            <a:r>
              <a:rPr lang="en-GB" sz="2000" dirty="0"/>
              <a:t>What support they may need if they are not on track</a:t>
            </a:r>
          </a:p>
          <a:p>
            <a:pPr lvl="1"/>
            <a:r>
              <a:rPr lang="en-GB" sz="2000" dirty="0"/>
              <a:t>These meetings help us ensure that </a:t>
            </a:r>
            <a:r>
              <a:rPr lang="en-GB" sz="2000" b="1" dirty="0"/>
              <a:t>no child is overlooked</a:t>
            </a:r>
            <a:r>
              <a:rPr lang="en-GB" sz="2000" dirty="0"/>
              <a:t> and that we can quickly put the right support in place where needed.</a:t>
            </a:r>
          </a:p>
          <a:p>
            <a:endParaRPr lang="en-GB" sz="2000" dirty="0"/>
          </a:p>
        </p:txBody>
      </p:sp>
    </p:spTree>
    <p:extLst>
      <p:ext uri="{BB962C8B-B14F-4D97-AF65-F5344CB8AC3E}">
        <p14:creationId xmlns:p14="http://schemas.microsoft.com/office/powerpoint/2010/main" val="1055710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rPr>
              <a:t>Reporting to You</a:t>
            </a:r>
            <a:br>
              <a:rPr lang="en-GB" b="1" dirty="0"/>
            </a:br>
            <a:endParaRPr lang="en-GB" dirty="0"/>
          </a:p>
        </p:txBody>
      </p:sp>
      <p:sp>
        <p:nvSpPr>
          <p:cNvPr id="3" name="Content Placeholder 2"/>
          <p:cNvSpPr>
            <a:spLocks noGrp="1"/>
          </p:cNvSpPr>
          <p:nvPr>
            <p:ph idx="1"/>
          </p:nvPr>
        </p:nvSpPr>
        <p:spPr>
          <a:xfrm>
            <a:off x="677334" y="1808480"/>
            <a:ext cx="8596668" cy="4232883"/>
          </a:xfrm>
        </p:spPr>
        <p:txBody>
          <a:bodyPr/>
          <a:lstStyle/>
          <a:p>
            <a:r>
              <a:rPr lang="en-GB" sz="2400" dirty="0"/>
              <a:t>We use both formative and summative assessments to provide a full picture of your child’s learning.</a:t>
            </a:r>
          </a:p>
          <a:p>
            <a:pPr marL="0" indent="0">
              <a:buNone/>
            </a:pPr>
            <a:r>
              <a:rPr lang="en-GB" sz="2400" dirty="0"/>
              <a:t>You will hear about your child’s progress through:</a:t>
            </a:r>
          </a:p>
          <a:p>
            <a:r>
              <a:rPr lang="en-GB" sz="2400" dirty="0"/>
              <a:t>Parents' evenings (October and March)</a:t>
            </a:r>
          </a:p>
          <a:p>
            <a:r>
              <a:rPr lang="en-GB" sz="2400" dirty="0"/>
              <a:t>End-of-year reports</a:t>
            </a:r>
          </a:p>
          <a:p>
            <a:r>
              <a:rPr lang="en-GB" sz="2400" dirty="0"/>
              <a:t>Informal conversations and updates</a:t>
            </a:r>
            <a:endParaRPr lang="en-GB" dirty="0"/>
          </a:p>
          <a:p>
            <a:r>
              <a:rPr lang="en-GB" sz="2400" dirty="0"/>
              <a:t>Support Plan reviews and termly meetings for pupils on the Special Educational Needs register </a:t>
            </a:r>
          </a:p>
        </p:txBody>
      </p:sp>
    </p:spTree>
    <p:extLst>
      <p:ext uri="{BB962C8B-B14F-4D97-AF65-F5344CB8AC3E}">
        <p14:creationId xmlns:p14="http://schemas.microsoft.com/office/powerpoint/2010/main" val="18623840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0D5610-946F-ADDE-697C-6AA665538138}"/>
              </a:ext>
            </a:extLst>
          </p:cNvPr>
          <p:cNvSpPr>
            <a:spLocks noGrp="1"/>
          </p:cNvSpPr>
          <p:nvPr>
            <p:ph type="title"/>
          </p:nvPr>
        </p:nvSpPr>
        <p:spPr>
          <a:xfrm>
            <a:off x="963967" y="453532"/>
            <a:ext cx="8596668" cy="1320800"/>
          </a:xfrm>
        </p:spPr>
        <p:txBody>
          <a:bodyPr>
            <a:normAutofit/>
          </a:bodyPr>
          <a:lstStyle/>
          <a:p>
            <a:r>
              <a:rPr lang="en-GB" dirty="0">
                <a:solidFill>
                  <a:schemeClr val="tx1"/>
                </a:solidFill>
                <a:latin typeface="Abadi Extra Light" panose="020B0204020104020204" pitchFamily="34" charset="0"/>
              </a:rPr>
              <a:t>Expectations</a:t>
            </a:r>
          </a:p>
        </p:txBody>
      </p:sp>
      <p:sp>
        <p:nvSpPr>
          <p:cNvPr id="17"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sp>
        <p:nvSpPr>
          <p:cNvPr id="3" name="Content Placeholder 2">
            <a:extLst>
              <a:ext uri="{FF2B5EF4-FFF2-40B4-BE49-F238E27FC236}">
                <a16:creationId xmlns:a16="http://schemas.microsoft.com/office/drawing/2014/main" id="{37DB2684-892D-69A3-62DD-37F88AD821E1}"/>
              </a:ext>
            </a:extLst>
          </p:cNvPr>
          <p:cNvSpPr>
            <a:spLocks noGrp="1"/>
          </p:cNvSpPr>
          <p:nvPr>
            <p:ph idx="1"/>
          </p:nvPr>
        </p:nvSpPr>
        <p:spPr>
          <a:xfrm>
            <a:off x="550523" y="1191846"/>
            <a:ext cx="7461829" cy="4853427"/>
          </a:xfrm>
        </p:spPr>
        <p:txBody>
          <a:bodyPr>
            <a:normAutofit lnSpcReduction="10000"/>
          </a:bodyPr>
          <a:lstStyle/>
          <a:p>
            <a:pPr>
              <a:buFont typeface="Wingdings" panose="05000000000000000000" pitchFamily="2" charset="2"/>
              <a:buChar char="§"/>
            </a:pPr>
            <a:r>
              <a:rPr lang="en-GB" sz="3200" dirty="0">
                <a:latin typeface="Abadi Extra Light" panose="020B0604020202020204" pitchFamily="34" charset="0"/>
              </a:rPr>
              <a:t>We do not expect your children to be able to read and write before they come into school; that’s what we are here for </a:t>
            </a:r>
            <a:r>
              <a:rPr lang="en-GB" sz="3200" dirty="0">
                <a:latin typeface="Abadi Extra Light" panose="020B0604020202020204" pitchFamily="34" charset="0"/>
                <a:sym typeface="Wingdings" panose="05000000000000000000" pitchFamily="2" charset="2"/>
              </a:rPr>
              <a:t></a:t>
            </a:r>
          </a:p>
          <a:p>
            <a:pPr>
              <a:buFont typeface="Wingdings" panose="05000000000000000000" pitchFamily="2" charset="2"/>
              <a:buChar char="§"/>
            </a:pPr>
            <a:r>
              <a:rPr lang="en-GB" sz="3200" dirty="0">
                <a:latin typeface="Abadi Extra Light" panose="020B0604020202020204" pitchFamily="34" charset="0"/>
                <a:sym typeface="Wingdings" panose="05000000000000000000" pitchFamily="2" charset="2"/>
              </a:rPr>
              <a:t>What would be helpful is:</a:t>
            </a:r>
          </a:p>
          <a:p>
            <a:pPr lvl="1">
              <a:buFont typeface="Wingdings" panose="05000000000000000000" pitchFamily="2" charset="2"/>
              <a:buChar char="§"/>
            </a:pPr>
            <a:r>
              <a:rPr lang="en-GB" sz="2800" b="1" dirty="0">
                <a:latin typeface="Abadi Extra Light" panose="020B0604020202020204" pitchFamily="34" charset="0"/>
                <a:sym typeface="Wingdings" panose="05000000000000000000" pitchFamily="2" charset="2"/>
              </a:rPr>
              <a:t>Recognising their own name.</a:t>
            </a:r>
          </a:p>
          <a:p>
            <a:pPr lvl="1">
              <a:buFont typeface="Wingdings" panose="05000000000000000000" pitchFamily="2" charset="2"/>
              <a:buChar char="§"/>
            </a:pPr>
            <a:r>
              <a:rPr lang="en-GB" sz="2800" b="1" dirty="0">
                <a:latin typeface="Abadi Extra Light" panose="020B0604020202020204" pitchFamily="34" charset="0"/>
                <a:sym typeface="Wingdings" panose="05000000000000000000" pitchFamily="2" charset="2"/>
              </a:rPr>
              <a:t>Knowing basic self-care skills; using the toilet and washing hands</a:t>
            </a:r>
          </a:p>
          <a:p>
            <a:pPr lvl="1">
              <a:buFont typeface="Wingdings" panose="05000000000000000000" pitchFamily="2" charset="2"/>
              <a:buChar char="§"/>
            </a:pPr>
            <a:r>
              <a:rPr lang="en-GB" sz="2800" b="1" dirty="0">
                <a:latin typeface="Abadi Extra Light" panose="020B0604020202020204" pitchFamily="34" charset="0"/>
                <a:sym typeface="Wingdings" panose="05000000000000000000" pitchFamily="2" charset="2"/>
              </a:rPr>
              <a:t>Putting on their coat (not the zip), The superhero method is great!</a:t>
            </a:r>
          </a:p>
          <a:p>
            <a:pPr lvl="1">
              <a:buFont typeface="Wingdings" panose="05000000000000000000" pitchFamily="2" charset="2"/>
              <a:buChar char="§"/>
            </a:pPr>
            <a:r>
              <a:rPr lang="en-GB" sz="2800" b="1" dirty="0">
                <a:latin typeface="Abadi Extra Light" panose="020B0604020202020204" pitchFamily="34" charset="0"/>
                <a:sym typeface="Wingdings" panose="05000000000000000000" pitchFamily="2" charset="2"/>
              </a:rPr>
              <a:t>Following 1 step instructions.</a:t>
            </a:r>
          </a:p>
          <a:p>
            <a:pPr marL="0" indent="0">
              <a:buNone/>
            </a:pPr>
            <a:endParaRPr lang="en-GB" sz="1400" dirty="0">
              <a:sym typeface="Wingdings" panose="05000000000000000000" pitchFamily="2" charset="2"/>
            </a:endParaRPr>
          </a:p>
          <a:p>
            <a:pPr lvl="1">
              <a:buFont typeface="Wingdings" panose="05000000000000000000" pitchFamily="2" charset="2"/>
              <a:buChar char="§"/>
            </a:pPr>
            <a:endParaRPr lang="en-GB" sz="1200" dirty="0">
              <a:sym typeface="Wingdings" panose="05000000000000000000" pitchFamily="2" charset="2"/>
            </a:endParaRPr>
          </a:p>
          <a:p>
            <a:pPr lvl="1">
              <a:buFont typeface="Wingdings" panose="05000000000000000000" pitchFamily="2" charset="2"/>
              <a:buChar char="§"/>
            </a:pPr>
            <a:endParaRPr lang="en-GB" sz="1200" dirty="0">
              <a:sym typeface="Wingdings" panose="05000000000000000000" pitchFamily="2" charset="2"/>
            </a:endParaRPr>
          </a:p>
          <a:p>
            <a:pPr lvl="1">
              <a:buFont typeface="Wingdings" panose="05000000000000000000" pitchFamily="2" charset="2"/>
              <a:buChar char="§"/>
            </a:pPr>
            <a:endParaRPr lang="en-GB" dirty="0">
              <a:sym typeface="Wingdings" panose="05000000000000000000" pitchFamily="2" charset="2"/>
            </a:endParaRPr>
          </a:p>
        </p:txBody>
      </p:sp>
      <p:sp>
        <p:nvSpPr>
          <p:cNvPr id="18"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 name="Picture 3">
            <a:extLst>
              <a:ext uri="{FF2B5EF4-FFF2-40B4-BE49-F238E27FC236}">
                <a16:creationId xmlns:a16="http://schemas.microsoft.com/office/drawing/2014/main" id="{8E3891FB-443B-40DE-813F-CD3108F79CF6}"/>
              </a:ext>
            </a:extLst>
          </p:cNvPr>
          <p:cNvPicPr>
            <a:picLocks noChangeAspect="1"/>
          </p:cNvPicPr>
          <p:nvPr/>
        </p:nvPicPr>
        <p:blipFill>
          <a:blip r:embed="rId2"/>
          <a:stretch>
            <a:fillRect/>
          </a:stretch>
        </p:blipFill>
        <p:spPr>
          <a:xfrm>
            <a:off x="9225660" y="2465062"/>
            <a:ext cx="2517607" cy="1927876"/>
          </a:xfrm>
          <a:prstGeom prst="rect">
            <a:avLst/>
          </a:prstGeom>
        </p:spPr>
      </p:pic>
      <p:pic>
        <p:nvPicPr>
          <p:cNvPr id="5" name="Picture 4">
            <a:extLst>
              <a:ext uri="{FF2B5EF4-FFF2-40B4-BE49-F238E27FC236}">
                <a16:creationId xmlns:a16="http://schemas.microsoft.com/office/drawing/2014/main" id="{B833F9B2-B35E-4FB1-A3E9-3E8AE9E9DBCC}"/>
              </a:ext>
            </a:extLst>
          </p:cNvPr>
          <p:cNvPicPr>
            <a:picLocks noChangeAspect="1"/>
          </p:cNvPicPr>
          <p:nvPr/>
        </p:nvPicPr>
        <p:blipFill>
          <a:blip r:embed="rId3"/>
          <a:stretch>
            <a:fillRect/>
          </a:stretch>
        </p:blipFill>
        <p:spPr>
          <a:xfrm>
            <a:off x="8133722" y="403333"/>
            <a:ext cx="2563184" cy="1834934"/>
          </a:xfrm>
          <a:prstGeom prst="rect">
            <a:avLst/>
          </a:prstGeom>
        </p:spPr>
      </p:pic>
      <p:pic>
        <p:nvPicPr>
          <p:cNvPr id="6" name="Picture 5">
            <a:extLst>
              <a:ext uri="{FF2B5EF4-FFF2-40B4-BE49-F238E27FC236}">
                <a16:creationId xmlns:a16="http://schemas.microsoft.com/office/drawing/2014/main" id="{F5BBCC2B-E29B-4157-A29F-04D84E5E7D00}"/>
              </a:ext>
            </a:extLst>
          </p:cNvPr>
          <p:cNvPicPr>
            <a:picLocks noChangeAspect="1"/>
          </p:cNvPicPr>
          <p:nvPr/>
        </p:nvPicPr>
        <p:blipFill rotWithShape="1">
          <a:blip r:embed="rId4"/>
          <a:srcRect t="19562"/>
          <a:stretch/>
        </p:blipFill>
        <p:spPr>
          <a:xfrm>
            <a:off x="8098726" y="4619733"/>
            <a:ext cx="2598180" cy="1927876"/>
          </a:xfrm>
          <a:prstGeom prst="rect">
            <a:avLst/>
          </a:prstGeom>
        </p:spPr>
      </p:pic>
    </p:spTree>
    <p:extLst>
      <p:ext uri="{BB962C8B-B14F-4D97-AF65-F5344CB8AC3E}">
        <p14:creationId xmlns:p14="http://schemas.microsoft.com/office/powerpoint/2010/main" val="20974165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3C3D0-8037-1E42-D2ED-032B75247519}"/>
              </a:ext>
            </a:extLst>
          </p:cNvPr>
          <p:cNvSpPr>
            <a:spLocks noGrp="1"/>
          </p:cNvSpPr>
          <p:nvPr>
            <p:ph type="title"/>
          </p:nvPr>
        </p:nvSpPr>
        <p:spPr>
          <a:xfrm>
            <a:off x="339983" y="227860"/>
            <a:ext cx="8596668" cy="1320800"/>
          </a:xfrm>
        </p:spPr>
        <p:txBody>
          <a:bodyPr>
            <a:normAutofit fontScale="90000"/>
          </a:bodyPr>
          <a:lstStyle/>
          <a:p>
            <a:r>
              <a:rPr lang="en-GB" dirty="0">
                <a:solidFill>
                  <a:schemeClr val="tx1"/>
                </a:solidFill>
                <a:latin typeface="Abadi Extra Light" panose="020B0204020104020204" pitchFamily="34" charset="0"/>
              </a:rPr>
              <a:t>The Early Years Foundation Stage’s seven areas of learning and development </a:t>
            </a:r>
            <a:br>
              <a:rPr lang="en-GB" dirty="0"/>
            </a:br>
            <a:br>
              <a:rPr lang="en-GB" dirty="0"/>
            </a:br>
            <a:endParaRPr lang="en-GB" dirty="0"/>
          </a:p>
        </p:txBody>
      </p:sp>
      <p:sp>
        <p:nvSpPr>
          <p:cNvPr id="3" name="Content Placeholder 2">
            <a:extLst>
              <a:ext uri="{FF2B5EF4-FFF2-40B4-BE49-F238E27FC236}">
                <a16:creationId xmlns:a16="http://schemas.microsoft.com/office/drawing/2014/main" id="{67B55C2F-9078-459E-7673-1E85CF460FA5}"/>
              </a:ext>
            </a:extLst>
          </p:cNvPr>
          <p:cNvSpPr>
            <a:spLocks noGrp="1"/>
          </p:cNvSpPr>
          <p:nvPr>
            <p:ph idx="1"/>
          </p:nvPr>
        </p:nvSpPr>
        <p:spPr>
          <a:xfrm>
            <a:off x="339983" y="1242873"/>
            <a:ext cx="11405174" cy="5459768"/>
          </a:xfrm>
          <a:solidFill>
            <a:schemeClr val="bg1"/>
          </a:solidFill>
        </p:spPr>
        <p:txBody>
          <a:bodyPr>
            <a:normAutofit fontScale="92500" lnSpcReduction="10000"/>
          </a:bodyPr>
          <a:lstStyle/>
          <a:p>
            <a:pPr marL="0" lvl="0" indent="0" defTabSz="914400" eaLnBrk="0" fontAlgn="base" hangingPunct="0">
              <a:spcBef>
                <a:spcPct val="0"/>
              </a:spcBef>
              <a:spcAft>
                <a:spcPct val="0"/>
              </a:spcAft>
              <a:buClrTx/>
              <a:buSzTx/>
              <a:buNone/>
            </a:pPr>
            <a:endParaRPr lang="en-US" altLang="en-US" dirty="0">
              <a:latin typeface="Abadi Extra Light" panose="020B0204020104020204" pitchFamily="34" charset="0"/>
            </a:endParaRPr>
          </a:p>
          <a:p>
            <a:pPr marL="57150" lvl="0" indent="0" defTabSz="914400" eaLnBrk="0" fontAlgn="base" hangingPunct="0">
              <a:spcBef>
                <a:spcPct val="0"/>
              </a:spcBef>
              <a:spcAft>
                <a:spcPct val="0"/>
              </a:spcAft>
              <a:buClrTx/>
              <a:buSzTx/>
              <a:buNone/>
            </a:pPr>
            <a:r>
              <a:rPr lang="en-US" altLang="en-US" sz="1900" b="1" dirty="0">
                <a:solidFill>
                  <a:schemeClr val="tx1"/>
                </a:solidFill>
                <a:latin typeface="Abadi Extra Light" panose="020B0204020104020204" pitchFamily="34" charset="0"/>
              </a:rPr>
              <a:t>The Prime areas:</a:t>
            </a:r>
          </a:p>
          <a:p>
            <a:pPr marL="457200" lvl="1" defTabSz="914400" eaLnBrk="0" fontAlgn="base" hangingPunct="0">
              <a:spcBef>
                <a:spcPct val="0"/>
              </a:spcBef>
              <a:spcAft>
                <a:spcPct val="0"/>
              </a:spcAft>
              <a:buClrTx/>
              <a:buSzTx/>
              <a:buFont typeface="Arial" panose="020B0604020202020204" pitchFamily="34" charset="0"/>
              <a:buChar char="•"/>
            </a:pPr>
            <a:r>
              <a:rPr lang="en-US" altLang="en-US" sz="1900" dirty="0">
                <a:solidFill>
                  <a:schemeClr val="tx1"/>
                </a:solidFill>
                <a:latin typeface="Abadi Extra Light" panose="020B0204020104020204" pitchFamily="34" charset="0"/>
              </a:rPr>
              <a:t>Communication and Language (CL)</a:t>
            </a:r>
          </a:p>
          <a:p>
            <a:pPr marL="457200" lvl="1" defTabSz="914400" eaLnBrk="0" fontAlgn="base" hangingPunct="0">
              <a:spcBef>
                <a:spcPct val="0"/>
              </a:spcBef>
              <a:spcAft>
                <a:spcPct val="0"/>
              </a:spcAft>
              <a:buClrTx/>
              <a:buSzTx/>
              <a:buFont typeface="Arial" panose="020B0604020202020204" pitchFamily="34" charset="0"/>
              <a:buChar char="•"/>
            </a:pPr>
            <a:r>
              <a:rPr lang="en-US" altLang="en-US" sz="1900" dirty="0">
                <a:solidFill>
                  <a:schemeClr val="tx1"/>
                </a:solidFill>
                <a:latin typeface="Abadi Extra Light" panose="020B0204020104020204" pitchFamily="34" charset="0"/>
              </a:rPr>
              <a:t>Personal, Social and Emotional Development (PSED)</a:t>
            </a:r>
          </a:p>
          <a:p>
            <a:pPr marL="457200" lvl="1" defTabSz="914400" eaLnBrk="0" fontAlgn="base" hangingPunct="0">
              <a:spcBef>
                <a:spcPct val="0"/>
              </a:spcBef>
              <a:spcAft>
                <a:spcPct val="0"/>
              </a:spcAft>
              <a:buClrTx/>
              <a:buSzTx/>
              <a:buFont typeface="Arial" panose="020B0604020202020204" pitchFamily="34" charset="0"/>
              <a:buChar char="•"/>
            </a:pPr>
            <a:r>
              <a:rPr lang="en-US" altLang="en-US" sz="1900" dirty="0">
                <a:solidFill>
                  <a:schemeClr val="tx1"/>
                </a:solidFill>
                <a:latin typeface="Abadi Extra Light" panose="020B0204020104020204" pitchFamily="34" charset="0"/>
              </a:rPr>
              <a:t>Physical Development (PD)</a:t>
            </a:r>
          </a:p>
          <a:p>
            <a:pPr marL="457200" lvl="1" indent="0" defTabSz="914400" eaLnBrk="0" fontAlgn="base" hangingPunct="0">
              <a:spcBef>
                <a:spcPct val="0"/>
              </a:spcBef>
              <a:spcAft>
                <a:spcPct val="0"/>
              </a:spcAft>
              <a:buClrTx/>
              <a:buSzTx/>
              <a:buNone/>
            </a:pPr>
            <a:endParaRPr lang="en-US" altLang="en-US" dirty="0">
              <a:latin typeface="Abadi Extra Light" panose="020B0204020104020204" pitchFamily="34" charset="0"/>
            </a:endParaRPr>
          </a:p>
          <a:p>
            <a:pPr marL="0" lvl="0" indent="0" defTabSz="914400" eaLnBrk="0" fontAlgn="base" hangingPunct="0">
              <a:spcBef>
                <a:spcPct val="0"/>
              </a:spcBef>
              <a:spcAft>
                <a:spcPct val="0"/>
              </a:spcAft>
              <a:buClrTx/>
              <a:buSzTx/>
              <a:buNone/>
            </a:pPr>
            <a:endParaRPr lang="en-US" altLang="en-US" dirty="0">
              <a:latin typeface="Abadi Extra Light" panose="020B0204020104020204" pitchFamily="34" charset="0"/>
            </a:endParaRPr>
          </a:p>
          <a:p>
            <a:pPr marL="0" marR="0" lvl="0" indent="0" defTabSz="914400" rtl="0" eaLnBrk="0" fontAlgn="base" latinLnBrk="0" hangingPunct="0">
              <a:lnSpc>
                <a:spcPct val="90000"/>
              </a:lnSpc>
              <a:spcBef>
                <a:spcPct val="0"/>
              </a:spcBef>
              <a:spcAft>
                <a:spcPts val="600"/>
              </a:spcAft>
              <a:buClrTx/>
              <a:buSzTx/>
              <a:buFontTx/>
              <a:buNone/>
              <a:tabLst/>
            </a:pPr>
            <a:endParaRPr kumimoji="0" lang="en-US" altLang="en-US" sz="2600" b="1" i="0" u="none" strike="noStrike" cap="none" normalizeH="0" baseline="0" dirty="0">
              <a:ln>
                <a:noFill/>
              </a:ln>
              <a:effectLst/>
              <a:latin typeface="Abadi Extra Light" panose="020B0204020104020204" pitchFamily="34" charset="0"/>
            </a:endParaRPr>
          </a:p>
          <a:p>
            <a:pPr marL="0" marR="0" lvl="0" indent="0" defTabSz="914400" rtl="0" eaLnBrk="0" fontAlgn="base" latinLnBrk="0" hangingPunct="0">
              <a:lnSpc>
                <a:spcPct val="90000"/>
              </a:lnSpc>
              <a:spcBef>
                <a:spcPct val="0"/>
              </a:spcBef>
              <a:spcAft>
                <a:spcPts val="600"/>
              </a:spcAft>
              <a:buClrTx/>
              <a:buSzTx/>
              <a:buFontTx/>
              <a:buNone/>
              <a:tabLst/>
            </a:pPr>
            <a:r>
              <a:rPr kumimoji="0" lang="en-US" altLang="en-US" sz="2600" b="1" i="0" u="none" strike="noStrike" cap="none" normalizeH="0" baseline="0" dirty="0">
                <a:ln>
                  <a:noFill/>
                </a:ln>
                <a:effectLst/>
                <a:latin typeface="Abadi Extra Light" panose="020B0204020104020204" pitchFamily="34" charset="0"/>
              </a:rPr>
              <a:t>Early Learning </a:t>
            </a:r>
            <a:r>
              <a:rPr lang="en-US" altLang="en-US" sz="2600" b="1" dirty="0">
                <a:latin typeface="Abadi Extra Light" panose="020B0204020104020204" pitchFamily="34" charset="0"/>
              </a:rPr>
              <a:t>G</a:t>
            </a:r>
            <a:r>
              <a:rPr kumimoji="0" lang="en-US" altLang="en-US" sz="2600" b="1" i="0" u="none" strike="noStrike" cap="none" normalizeH="0" baseline="0" dirty="0">
                <a:ln>
                  <a:noFill/>
                </a:ln>
                <a:effectLst/>
                <a:latin typeface="Abadi Extra Light" panose="020B0204020104020204" pitchFamily="34" charset="0"/>
              </a:rPr>
              <a:t>oals (ELGs)</a:t>
            </a:r>
          </a:p>
          <a:p>
            <a:pPr marR="0" lvl="0" defTabSz="914400" rtl="0" eaLnBrk="0" fontAlgn="base" latinLnBrk="0" hangingPunct="0">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latin typeface="Abadi Extra Light" panose="020B0204020104020204" pitchFamily="34" charset="0"/>
              </a:rPr>
              <a:t>The early learning goals gives an overview of the knowledge, skills and understanding that all young children should have gained by the end of the academic year, in which they turn 5, the Reception year.</a:t>
            </a:r>
          </a:p>
          <a:p>
            <a:pPr marL="0" marR="0" lvl="0" indent="0" defTabSz="914400" rtl="0" eaLnBrk="0" fontAlgn="base" latinLnBrk="0" hangingPunct="0">
              <a:lnSpc>
                <a:spcPct val="90000"/>
              </a:lnSpc>
              <a:spcBef>
                <a:spcPct val="0"/>
              </a:spcBef>
              <a:spcAft>
                <a:spcPts val="600"/>
              </a:spcAft>
              <a:buClrTx/>
              <a:buSzTx/>
              <a:buNone/>
              <a:tabLst/>
            </a:pPr>
            <a:endParaRPr kumimoji="0" lang="en-US" altLang="en-US" sz="2200" b="0" i="0" u="none" strike="noStrike" cap="none" normalizeH="0" baseline="0" dirty="0">
              <a:ln>
                <a:noFill/>
              </a:ln>
              <a:effectLst/>
              <a:latin typeface="Abadi Extra Light" panose="020B0204020104020204" pitchFamily="34" charset="0"/>
            </a:endParaRPr>
          </a:p>
          <a:p>
            <a:pPr marR="0" lvl="0" defTabSz="914400" rtl="0" eaLnBrk="0" fontAlgn="base" latinLnBrk="0" hangingPunct="0">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latin typeface="Abadi Extra Light" panose="020B0204020104020204" pitchFamily="34" charset="0"/>
              </a:rPr>
              <a:t>They are included here so you can see a child’s expected level of development by the time they turn 5</a:t>
            </a:r>
            <a:r>
              <a:rPr lang="en-US" altLang="en-US" sz="2200" dirty="0">
                <a:latin typeface="Abadi Extra Light" panose="020B0204020104020204" pitchFamily="34" charset="0"/>
              </a:rPr>
              <a:t>:</a:t>
            </a:r>
          </a:p>
          <a:p>
            <a:pPr marL="400050" lvl="1" indent="0" defTabSz="914400">
              <a:lnSpc>
                <a:spcPct val="90000"/>
              </a:lnSpc>
              <a:spcAft>
                <a:spcPts val="600"/>
              </a:spcAft>
              <a:buClrTx/>
              <a:buSzTx/>
              <a:buNone/>
            </a:pPr>
            <a:r>
              <a:rPr lang="en-US" altLang="en-US" sz="2200" dirty="0">
                <a:latin typeface="Abadi Extra Light" panose="020B0204020104020204" pitchFamily="34" charset="0"/>
                <a:hlinkClick r:id="rId2"/>
              </a:rPr>
              <a:t>https://assets.publishing.service.gov.uk/government/uploads/system/uploads/attachment_data/file/974907/EYFS_framework_-_March_2021.pdf</a:t>
            </a:r>
            <a:r>
              <a:rPr lang="en-US" altLang="en-US" sz="2200" dirty="0">
                <a:latin typeface="Abadi Extra Light" panose="020B0204020104020204" pitchFamily="34" charset="0"/>
              </a:rPr>
              <a:t> </a:t>
            </a:r>
          </a:p>
          <a:p>
            <a:pPr marL="400050" lvl="1" indent="0" defTabSz="914400">
              <a:lnSpc>
                <a:spcPct val="90000"/>
              </a:lnSpc>
              <a:spcAft>
                <a:spcPts val="600"/>
              </a:spcAft>
              <a:buClrTx/>
              <a:buSzTx/>
              <a:buNone/>
            </a:pPr>
            <a:endParaRPr kumimoji="0" lang="en-US" altLang="en-US" sz="2200" b="0" i="0" u="none" strike="noStrike" cap="none" normalizeH="0" baseline="0" dirty="0">
              <a:ln>
                <a:noFill/>
              </a:ln>
              <a:effectLst/>
              <a:latin typeface="Abadi Extra Light" panose="020B0204020104020204" pitchFamily="34" charset="0"/>
            </a:endParaRPr>
          </a:p>
          <a:p>
            <a:pPr marR="0" lvl="0" defTabSz="914400" rtl="0" eaLnBrk="0" fontAlgn="base" latinLnBrk="0" hangingPunct="0">
              <a:lnSpc>
                <a:spcPct val="90000"/>
              </a:lnSpc>
              <a:spcBef>
                <a:spcPct val="0"/>
              </a:spcBef>
              <a:spcAft>
                <a:spcPts val="600"/>
              </a:spcAft>
              <a:buClrTx/>
              <a:buSzTx/>
              <a:buFont typeface="Arial" panose="020B0604020202020204" pitchFamily="34" charset="0"/>
              <a:buChar char="•"/>
              <a:tabLst/>
            </a:pPr>
            <a:r>
              <a:rPr kumimoji="0" lang="en-US" altLang="en-US" sz="2200" b="0" i="0" u="none" strike="noStrike" cap="none" normalizeH="0" baseline="0" dirty="0">
                <a:ln>
                  <a:noFill/>
                </a:ln>
                <a:effectLst/>
                <a:latin typeface="Abadi Extra Light" panose="020B0204020104020204" pitchFamily="34" charset="0"/>
              </a:rPr>
              <a:t>The early learning goals are not a curriculum but used as an assessment tool during the summer term of the Reception year.</a:t>
            </a:r>
            <a:endParaRPr kumimoji="0" lang="en-US" altLang="en-US" sz="2200" b="1" i="0" u="none" strike="noStrike" cap="none" normalizeH="0" baseline="0" dirty="0">
              <a:ln>
                <a:noFill/>
              </a:ln>
              <a:effectLst/>
              <a:latin typeface="Abadi Extra Light" panose="020B0204020104020204" pitchFamily="34" charset="0"/>
            </a:endParaRPr>
          </a:p>
          <a:p>
            <a:endParaRPr lang="en-GB" dirty="0"/>
          </a:p>
        </p:txBody>
      </p:sp>
      <p:sp>
        <p:nvSpPr>
          <p:cNvPr id="4" name="TextBox 3">
            <a:extLst>
              <a:ext uri="{FF2B5EF4-FFF2-40B4-BE49-F238E27FC236}">
                <a16:creationId xmlns:a16="http://schemas.microsoft.com/office/drawing/2014/main" id="{1A30F041-ED64-5CFD-E2AF-8A274C83BB2A}"/>
              </a:ext>
            </a:extLst>
          </p:cNvPr>
          <p:cNvSpPr txBox="1"/>
          <p:nvPr/>
        </p:nvSpPr>
        <p:spPr>
          <a:xfrm>
            <a:off x="5946458" y="1424373"/>
            <a:ext cx="4394446" cy="1754326"/>
          </a:xfrm>
          <a:prstGeom prst="rect">
            <a:avLst/>
          </a:prstGeom>
          <a:noFill/>
        </p:spPr>
        <p:txBody>
          <a:bodyPr wrap="square" rtlCol="0">
            <a:spAutoFit/>
          </a:bodyPr>
          <a:lstStyle/>
          <a:p>
            <a:pPr marL="57150" indent="0" defTabSz="914400" eaLnBrk="0" fontAlgn="base" hangingPunct="0">
              <a:spcBef>
                <a:spcPct val="0"/>
              </a:spcBef>
              <a:spcAft>
                <a:spcPct val="0"/>
              </a:spcAft>
              <a:buClrTx/>
              <a:buSzTx/>
              <a:buNone/>
            </a:pPr>
            <a:r>
              <a:rPr lang="en-US" altLang="en-US" b="1" dirty="0">
                <a:latin typeface="Abadi Extra Light" panose="020B0204020104020204" pitchFamily="34" charset="0"/>
              </a:rPr>
              <a:t>The Specific areas:</a:t>
            </a:r>
            <a:endParaRPr lang="en-US" altLang="en-US" dirty="0">
              <a:latin typeface="Abadi Extra Light" panose="020B0204020104020204" pitchFamily="34" charset="0"/>
            </a:endParaRPr>
          </a:p>
          <a:p>
            <a:pPr lvl="1" defTabSz="914400" eaLnBrk="0" fontAlgn="base" hangingPunct="0">
              <a:spcBef>
                <a:spcPct val="0"/>
              </a:spcBef>
              <a:spcAft>
                <a:spcPct val="0"/>
              </a:spcAft>
              <a:buClrTx/>
              <a:buSzTx/>
              <a:buFont typeface="Arial" panose="020B0604020202020204" pitchFamily="34" charset="0"/>
              <a:buChar char="•"/>
            </a:pPr>
            <a:r>
              <a:rPr lang="en-US" altLang="en-US" dirty="0">
                <a:latin typeface="Abadi Extra Light" panose="020B0204020104020204" pitchFamily="34" charset="0"/>
              </a:rPr>
              <a:t>Mathematics (M)</a:t>
            </a:r>
          </a:p>
          <a:p>
            <a:pPr lvl="1" defTabSz="914400" eaLnBrk="0" fontAlgn="base" hangingPunct="0">
              <a:spcBef>
                <a:spcPct val="0"/>
              </a:spcBef>
              <a:spcAft>
                <a:spcPct val="0"/>
              </a:spcAft>
              <a:buClrTx/>
              <a:buSzTx/>
              <a:buFont typeface="Arial" panose="020B0604020202020204" pitchFamily="34" charset="0"/>
              <a:buChar char="•"/>
            </a:pPr>
            <a:r>
              <a:rPr lang="en-US" altLang="en-US" dirty="0">
                <a:latin typeface="Abadi Extra Light" panose="020B0204020104020204" pitchFamily="34" charset="0"/>
              </a:rPr>
              <a:t>Understanding the World (UW)</a:t>
            </a:r>
          </a:p>
          <a:p>
            <a:pPr lvl="1" defTabSz="914400" eaLnBrk="0" fontAlgn="base" hangingPunct="0">
              <a:spcBef>
                <a:spcPct val="0"/>
              </a:spcBef>
              <a:spcAft>
                <a:spcPct val="0"/>
              </a:spcAft>
              <a:buClrTx/>
              <a:buSzTx/>
              <a:buFont typeface="Arial" panose="020B0604020202020204" pitchFamily="34" charset="0"/>
              <a:buChar char="•"/>
            </a:pPr>
            <a:r>
              <a:rPr lang="en-US" altLang="en-US" dirty="0">
                <a:latin typeface="Abadi Extra Light" panose="020B0204020104020204" pitchFamily="34" charset="0"/>
              </a:rPr>
              <a:t>Expressive Arts and Design (EAD)</a:t>
            </a:r>
          </a:p>
          <a:p>
            <a:pPr lvl="1" defTabSz="914400" eaLnBrk="0" fontAlgn="base" hangingPunct="0">
              <a:spcBef>
                <a:spcPct val="0"/>
              </a:spcBef>
              <a:spcAft>
                <a:spcPct val="0"/>
              </a:spcAft>
              <a:buClrTx/>
              <a:buSzTx/>
              <a:buFont typeface="Arial" panose="020B0604020202020204" pitchFamily="34" charset="0"/>
              <a:buChar char="•"/>
            </a:pPr>
            <a:r>
              <a:rPr lang="en-US" altLang="en-US" dirty="0">
                <a:latin typeface="Abadi Extra Light" panose="020B0204020104020204" pitchFamily="34" charset="0"/>
              </a:rPr>
              <a:t>Literacy (L)</a:t>
            </a:r>
          </a:p>
          <a:p>
            <a:endParaRPr lang="en-GB" dirty="0"/>
          </a:p>
        </p:txBody>
      </p:sp>
    </p:spTree>
    <p:extLst>
      <p:ext uri="{BB962C8B-B14F-4D97-AF65-F5344CB8AC3E}">
        <p14:creationId xmlns:p14="http://schemas.microsoft.com/office/powerpoint/2010/main" val="1201704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9608" y="255452"/>
            <a:ext cx="9391799" cy="1320800"/>
          </a:xfrm>
        </p:spPr>
        <p:txBody>
          <a:bodyPr/>
          <a:lstStyle/>
          <a:p>
            <a:pPr algn="ctr"/>
            <a:r>
              <a:rPr lang="en-GB" dirty="0">
                <a:solidFill>
                  <a:schemeClr val="tx1"/>
                </a:solidFill>
                <a:latin typeface="Abadi Extra Light" panose="020B0204020104020204" pitchFamily="34" charset="0"/>
                <a:cs typeface="Calibri" charset="0"/>
              </a:rPr>
              <a:t>How can you help?</a:t>
            </a:r>
          </a:p>
        </p:txBody>
      </p:sp>
      <p:sp>
        <p:nvSpPr>
          <p:cNvPr id="3" name="Content Placeholder 2"/>
          <p:cNvSpPr>
            <a:spLocks noGrp="1"/>
          </p:cNvSpPr>
          <p:nvPr>
            <p:ph idx="1"/>
          </p:nvPr>
        </p:nvSpPr>
        <p:spPr>
          <a:xfrm>
            <a:off x="314944" y="1122621"/>
            <a:ext cx="8576033" cy="4403000"/>
          </a:xfrm>
        </p:spPr>
        <p:txBody>
          <a:bodyPr>
            <a:normAutofit fontScale="25000" lnSpcReduction="20000"/>
          </a:bodyPr>
          <a:lstStyle/>
          <a:p>
            <a:pPr algn="just">
              <a:buFont typeface="Arial" charset="0"/>
              <a:buChar char="•"/>
            </a:pPr>
            <a:r>
              <a:rPr lang="en-GB" sz="8400" b="1" dirty="0">
                <a:solidFill>
                  <a:schemeClr val="tx1"/>
                </a:solidFill>
                <a:latin typeface="Abadi Extra Light" panose="020B0204020104020204" pitchFamily="34" charset="0"/>
                <a:cs typeface="Calibri" charset="0"/>
              </a:rPr>
              <a:t>Communication</a:t>
            </a:r>
            <a:r>
              <a:rPr lang="en-GB" sz="8400" dirty="0">
                <a:solidFill>
                  <a:schemeClr val="tx1"/>
                </a:solidFill>
                <a:latin typeface="Abadi Extra Light" panose="020B0204020104020204" pitchFamily="34" charset="0"/>
                <a:cs typeface="Calibri" charset="0"/>
              </a:rPr>
              <a:t> skills are key – talk lots!</a:t>
            </a:r>
          </a:p>
          <a:p>
            <a:pPr algn="just">
              <a:buFont typeface="Arial" charset="0"/>
              <a:buChar char="•"/>
            </a:pPr>
            <a:r>
              <a:rPr lang="en-GB" sz="8400" dirty="0">
                <a:solidFill>
                  <a:schemeClr val="tx1"/>
                </a:solidFill>
                <a:latin typeface="Abadi Extra Light" panose="020B0204020104020204" pitchFamily="34" charset="0"/>
                <a:cs typeface="Calibri" charset="0"/>
              </a:rPr>
              <a:t>Share </a:t>
            </a:r>
            <a:r>
              <a:rPr lang="en-GB" sz="8400" b="1" dirty="0">
                <a:solidFill>
                  <a:schemeClr val="tx1"/>
                </a:solidFill>
                <a:latin typeface="Abadi Extra Light" panose="020B0204020104020204" pitchFamily="34" charset="0"/>
                <a:cs typeface="Calibri" charset="0"/>
              </a:rPr>
              <a:t>books</a:t>
            </a:r>
            <a:r>
              <a:rPr lang="en-GB" sz="8400" dirty="0">
                <a:solidFill>
                  <a:schemeClr val="tx1"/>
                </a:solidFill>
                <a:latin typeface="Abadi Extra Light" panose="020B0204020104020204" pitchFamily="34" charset="0"/>
                <a:cs typeface="Calibri" charset="0"/>
              </a:rPr>
              <a:t> with your child.</a:t>
            </a:r>
          </a:p>
          <a:p>
            <a:pPr algn="just">
              <a:buFont typeface="Arial" charset="0"/>
              <a:buChar char="•"/>
            </a:pPr>
            <a:r>
              <a:rPr lang="en-GB" sz="8400" b="1" dirty="0">
                <a:solidFill>
                  <a:schemeClr val="tx1"/>
                </a:solidFill>
                <a:latin typeface="Abadi Extra Light" panose="020B0204020104020204" pitchFamily="34" charset="0"/>
                <a:cs typeface="Calibri" charset="0"/>
              </a:rPr>
              <a:t>Foster curiosity </a:t>
            </a:r>
            <a:r>
              <a:rPr lang="en-GB" sz="8400" dirty="0">
                <a:solidFill>
                  <a:schemeClr val="tx1"/>
                </a:solidFill>
                <a:latin typeface="Abadi Extra Light" panose="020B0204020104020204" pitchFamily="34" charset="0"/>
                <a:cs typeface="Calibri" charset="0"/>
              </a:rPr>
              <a:t>in the world around them.</a:t>
            </a:r>
          </a:p>
          <a:p>
            <a:pPr algn="just">
              <a:buFont typeface="Arial" charset="0"/>
              <a:buChar char="•"/>
            </a:pPr>
            <a:r>
              <a:rPr lang="en-GB" sz="8400" b="1" dirty="0">
                <a:solidFill>
                  <a:schemeClr val="tx1"/>
                </a:solidFill>
                <a:latin typeface="Abadi Extra Light" panose="020B0204020104020204" pitchFamily="34" charset="0"/>
                <a:cs typeface="Calibri" charset="0"/>
              </a:rPr>
              <a:t>Play</a:t>
            </a:r>
            <a:r>
              <a:rPr lang="en-GB" sz="8400" dirty="0">
                <a:solidFill>
                  <a:schemeClr val="tx1"/>
                </a:solidFill>
                <a:latin typeface="Abadi Extra Light" panose="020B0204020104020204" pitchFamily="34" charset="0"/>
                <a:cs typeface="Calibri" charset="0"/>
              </a:rPr>
              <a:t> board games to develop turn taking.</a:t>
            </a:r>
          </a:p>
          <a:p>
            <a:pPr algn="just">
              <a:buFont typeface="Arial" charset="0"/>
              <a:buChar char="•"/>
            </a:pPr>
            <a:r>
              <a:rPr lang="en-GB" sz="8400" b="1" dirty="0">
                <a:solidFill>
                  <a:schemeClr val="tx1"/>
                </a:solidFill>
                <a:latin typeface="Abadi Extra Light" panose="020B0204020104020204" pitchFamily="34" charset="0"/>
                <a:cs typeface="Calibri" charset="0"/>
              </a:rPr>
              <a:t>Gross and fine motor skills </a:t>
            </a:r>
            <a:r>
              <a:rPr lang="mr-IN" sz="8400" dirty="0">
                <a:solidFill>
                  <a:schemeClr val="tx1"/>
                </a:solidFill>
                <a:latin typeface="Abadi Extra Light" panose="020B0204020104020204" pitchFamily="34" charset="0"/>
              </a:rPr>
              <a:t>–</a:t>
            </a:r>
            <a:r>
              <a:rPr lang="en-GB" sz="8400" dirty="0">
                <a:solidFill>
                  <a:schemeClr val="tx1"/>
                </a:solidFill>
                <a:latin typeface="Abadi Extra Light" panose="020B0204020104020204" pitchFamily="34" charset="0"/>
                <a:cs typeface="Calibri" charset="0"/>
              </a:rPr>
              <a:t> Lego and cooking opportunities are wonderful for this! Did you know that if a child does not have a strong core, their fine-motor skills will not develop. </a:t>
            </a:r>
          </a:p>
          <a:p>
            <a:pPr algn="just">
              <a:buFont typeface="Arial" charset="0"/>
              <a:buChar char="•"/>
            </a:pPr>
            <a:r>
              <a:rPr lang="en-GB" sz="8400" b="1" dirty="0">
                <a:solidFill>
                  <a:schemeClr val="tx1"/>
                </a:solidFill>
                <a:latin typeface="Abadi Extra Light" panose="020B0204020104020204" pitchFamily="34" charset="0"/>
                <a:cs typeface="Calibri" charset="0"/>
              </a:rPr>
              <a:t>Go outdoors </a:t>
            </a:r>
            <a:r>
              <a:rPr lang="en-GB" sz="8400" dirty="0">
                <a:solidFill>
                  <a:schemeClr val="tx1"/>
                </a:solidFill>
                <a:latin typeface="Abadi Extra Light" panose="020B0204020104020204" pitchFamily="34" charset="0"/>
                <a:cs typeface="Calibri" charset="0"/>
              </a:rPr>
              <a:t>and encourage your child to engage with all his/her senses.</a:t>
            </a:r>
          </a:p>
          <a:p>
            <a:pPr algn="just">
              <a:buFont typeface="Arial" charset="0"/>
              <a:buChar char="•"/>
            </a:pPr>
            <a:r>
              <a:rPr lang="en-GB" sz="8400" dirty="0">
                <a:solidFill>
                  <a:schemeClr val="tx1"/>
                </a:solidFill>
                <a:latin typeface="Abadi Extra Light" panose="020B0204020104020204" pitchFamily="34" charset="0"/>
                <a:cs typeface="Calibri" charset="0"/>
              </a:rPr>
              <a:t>Support your child to </a:t>
            </a:r>
            <a:r>
              <a:rPr lang="en-GB" sz="8400" b="1" dirty="0">
                <a:solidFill>
                  <a:schemeClr val="tx1"/>
                </a:solidFill>
                <a:latin typeface="Abadi Extra Light" panose="020B0204020104020204" pitchFamily="34" charset="0"/>
                <a:cs typeface="Calibri" charset="0"/>
              </a:rPr>
              <a:t>take risks </a:t>
            </a:r>
            <a:r>
              <a:rPr lang="en-GB" sz="8400" dirty="0">
                <a:solidFill>
                  <a:schemeClr val="tx1"/>
                </a:solidFill>
                <a:latin typeface="Abadi Extra Light" panose="020B0204020104020204" pitchFamily="34" charset="0"/>
                <a:cs typeface="Calibri" charset="0"/>
              </a:rPr>
              <a:t>in their learning</a:t>
            </a:r>
          </a:p>
          <a:p>
            <a:pPr algn="just">
              <a:buFont typeface="Arial" charset="0"/>
              <a:buChar char="•"/>
            </a:pPr>
            <a:r>
              <a:rPr lang="en-GB" sz="8400" b="1" dirty="0">
                <a:solidFill>
                  <a:schemeClr val="tx1"/>
                </a:solidFill>
                <a:latin typeface="Abadi Extra Light" panose="020B0204020104020204" pitchFamily="34" charset="0"/>
                <a:cs typeface="Calibri" charset="0"/>
              </a:rPr>
              <a:t>Develop independence </a:t>
            </a:r>
            <a:r>
              <a:rPr lang="en-GB" sz="8400" dirty="0">
                <a:solidFill>
                  <a:schemeClr val="tx1"/>
                </a:solidFill>
                <a:latin typeface="Abadi Extra Light" panose="020B0204020104020204" pitchFamily="34" charset="0"/>
                <a:cs typeface="Calibri" charset="0"/>
              </a:rPr>
              <a:t>by encouraging your child to have a go at dressing themselves and keeping their belongings tidy (!)</a:t>
            </a:r>
          </a:p>
          <a:p>
            <a:pPr algn="just">
              <a:buFont typeface="Arial" charset="0"/>
              <a:buChar char="•"/>
            </a:pPr>
            <a:r>
              <a:rPr lang="en-GB" sz="8400" dirty="0">
                <a:solidFill>
                  <a:schemeClr val="tx1"/>
                </a:solidFill>
                <a:latin typeface="Abadi Extra Light" panose="020B0204020104020204" pitchFamily="34" charset="0"/>
                <a:cs typeface="Calibri" charset="0"/>
              </a:rPr>
              <a:t>Have a regular bed time routine.</a:t>
            </a:r>
          </a:p>
          <a:p>
            <a:pPr algn="just">
              <a:buFont typeface="Arial" charset="0"/>
              <a:buChar char="•"/>
            </a:pPr>
            <a:r>
              <a:rPr lang="en-GB" sz="8400" dirty="0">
                <a:solidFill>
                  <a:schemeClr val="tx1"/>
                </a:solidFill>
                <a:latin typeface="Abadi Extra Light" panose="020B0204020104020204" pitchFamily="34" charset="0"/>
                <a:cs typeface="Calibri" charset="0"/>
              </a:rPr>
              <a:t>Please share your queries and questions and let us know of any change in your personal circumstances. </a:t>
            </a:r>
            <a:r>
              <a:rPr lang="en-GB" sz="8400" b="1" dirty="0">
                <a:solidFill>
                  <a:schemeClr val="tx1"/>
                </a:solidFill>
                <a:latin typeface="Abadi Extra Light" panose="020B0204020104020204" pitchFamily="34" charset="0"/>
                <a:cs typeface="Calibri" charset="0"/>
              </a:rPr>
              <a:t>Our door is always open and we are here to help.</a:t>
            </a:r>
          </a:p>
          <a:p>
            <a:pPr algn="just"/>
            <a:endParaRPr lang="en-GB" dirty="0"/>
          </a:p>
        </p:txBody>
      </p:sp>
      <p:pic>
        <p:nvPicPr>
          <p:cNvPr id="4" name="Picture 3">
            <a:extLst>
              <a:ext uri="{FF2B5EF4-FFF2-40B4-BE49-F238E27FC236}">
                <a16:creationId xmlns:a16="http://schemas.microsoft.com/office/drawing/2014/main" id="{5D1955DC-5BDF-47E8-80C3-EB5790B6C2FB}"/>
              </a:ext>
            </a:extLst>
          </p:cNvPr>
          <p:cNvPicPr>
            <a:picLocks noChangeAspect="1"/>
          </p:cNvPicPr>
          <p:nvPr/>
        </p:nvPicPr>
        <p:blipFill>
          <a:blip r:embed="rId3"/>
          <a:stretch>
            <a:fillRect/>
          </a:stretch>
        </p:blipFill>
        <p:spPr>
          <a:xfrm>
            <a:off x="9329679" y="3864483"/>
            <a:ext cx="2602375" cy="2767136"/>
          </a:xfrm>
          <a:prstGeom prst="rect">
            <a:avLst/>
          </a:prstGeom>
        </p:spPr>
      </p:pic>
      <p:pic>
        <p:nvPicPr>
          <p:cNvPr id="5" name="Picture 4">
            <a:extLst>
              <a:ext uri="{FF2B5EF4-FFF2-40B4-BE49-F238E27FC236}">
                <a16:creationId xmlns:a16="http://schemas.microsoft.com/office/drawing/2014/main" id="{223EF9F4-C60E-4833-848D-8117D7763ED3}"/>
              </a:ext>
            </a:extLst>
          </p:cNvPr>
          <p:cNvPicPr>
            <a:picLocks noChangeAspect="1"/>
          </p:cNvPicPr>
          <p:nvPr/>
        </p:nvPicPr>
        <p:blipFill>
          <a:blip r:embed="rId4"/>
          <a:stretch>
            <a:fillRect/>
          </a:stretch>
        </p:blipFill>
        <p:spPr>
          <a:xfrm>
            <a:off x="9329679" y="226381"/>
            <a:ext cx="2602375" cy="3298148"/>
          </a:xfrm>
          <a:prstGeom prst="rect">
            <a:avLst/>
          </a:prstGeom>
        </p:spPr>
      </p:pic>
      <p:pic>
        <p:nvPicPr>
          <p:cNvPr id="6" name="Picture 5">
            <a:extLst>
              <a:ext uri="{FF2B5EF4-FFF2-40B4-BE49-F238E27FC236}">
                <a16:creationId xmlns:a16="http://schemas.microsoft.com/office/drawing/2014/main" id="{0CDCB8A4-C81A-48D3-8EE2-8939BDFEB530}"/>
              </a:ext>
            </a:extLst>
          </p:cNvPr>
          <p:cNvPicPr>
            <a:picLocks noChangeAspect="1"/>
          </p:cNvPicPr>
          <p:nvPr/>
        </p:nvPicPr>
        <p:blipFill>
          <a:blip r:embed="rId5"/>
          <a:stretch>
            <a:fillRect/>
          </a:stretch>
        </p:blipFill>
        <p:spPr>
          <a:xfrm>
            <a:off x="5959129" y="255452"/>
            <a:ext cx="2931848" cy="2531069"/>
          </a:xfrm>
          <a:prstGeom prst="rect">
            <a:avLst/>
          </a:prstGeom>
        </p:spPr>
      </p:pic>
    </p:spTree>
    <p:extLst>
      <p:ext uri="{BB962C8B-B14F-4D97-AF65-F5344CB8AC3E}">
        <p14:creationId xmlns:p14="http://schemas.microsoft.com/office/powerpoint/2010/main" val="10803293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4988243" y="1908491"/>
            <a:ext cx="5656978" cy="3041018"/>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gn="ctr" defTabSz="457200">
              <a:lnSpc>
                <a:spcPct val="90000"/>
              </a:lnSpc>
              <a:spcBef>
                <a:spcPct val="0"/>
              </a:spcBef>
              <a:spcAft>
                <a:spcPts val="600"/>
              </a:spcAft>
            </a:pPr>
            <a:r>
              <a:rPr lang="en-US" sz="4000" dirty="0">
                <a:solidFill>
                  <a:schemeClr val="accent2">
                    <a:lumMod val="50000"/>
                  </a:schemeClr>
                </a:solidFill>
                <a:latin typeface="+mj-lt"/>
                <a:ea typeface="+mj-ea"/>
                <a:cs typeface="+mj-cs"/>
              </a:rPr>
              <a:t>'Meet The Teacher'</a:t>
            </a:r>
          </a:p>
          <a:p>
            <a:pPr algn="ctr" defTabSz="457200">
              <a:lnSpc>
                <a:spcPct val="90000"/>
              </a:lnSpc>
              <a:spcBef>
                <a:spcPct val="0"/>
              </a:spcBef>
              <a:spcAft>
                <a:spcPts val="600"/>
              </a:spcAft>
            </a:pPr>
            <a:r>
              <a:rPr lang="en-US" sz="4000" dirty="0">
                <a:solidFill>
                  <a:schemeClr val="accent2">
                    <a:lumMod val="50000"/>
                  </a:schemeClr>
                </a:solidFill>
                <a:latin typeface="+mj-lt"/>
                <a:ea typeface="+mj-ea"/>
                <a:cs typeface="+mj-cs"/>
              </a:rPr>
              <a:t>September 2025</a:t>
            </a:r>
          </a:p>
          <a:p>
            <a:pPr algn="ctr" defTabSz="457200">
              <a:lnSpc>
                <a:spcPct val="90000"/>
              </a:lnSpc>
              <a:spcBef>
                <a:spcPct val="0"/>
              </a:spcBef>
              <a:spcAft>
                <a:spcPts val="600"/>
              </a:spcAft>
            </a:pPr>
            <a:r>
              <a:rPr lang="en-US" sz="4000" b="1" dirty="0">
                <a:solidFill>
                  <a:schemeClr val="accent2">
                    <a:lumMod val="50000"/>
                  </a:schemeClr>
                </a:solidFill>
                <a:latin typeface="+mj-lt"/>
                <a:ea typeface="+mj-ea"/>
                <a:cs typeface="+mj-cs"/>
              </a:rPr>
              <a:t>Welcome to Reception</a:t>
            </a:r>
          </a:p>
          <a:p>
            <a:pPr algn="ctr" defTabSz="457200">
              <a:lnSpc>
                <a:spcPct val="90000"/>
              </a:lnSpc>
              <a:spcBef>
                <a:spcPct val="0"/>
              </a:spcBef>
              <a:spcAft>
                <a:spcPts val="600"/>
              </a:spcAft>
            </a:pPr>
            <a:endParaRPr lang="en-US" sz="3500" dirty="0">
              <a:solidFill>
                <a:srgbClr val="FF0000"/>
              </a:solidFill>
              <a:ea typeface="+mj-ea"/>
              <a:cs typeface="+mj-cs"/>
            </a:endParaRPr>
          </a:p>
          <a:p>
            <a:pPr algn="ctr" defTabSz="457200">
              <a:lnSpc>
                <a:spcPct val="90000"/>
              </a:lnSpc>
              <a:spcBef>
                <a:spcPct val="0"/>
              </a:spcBef>
              <a:spcAft>
                <a:spcPts val="600"/>
              </a:spcAft>
            </a:pPr>
            <a:r>
              <a:rPr lang="en-US" sz="3500" dirty="0">
                <a:solidFill>
                  <a:srgbClr val="FF0000"/>
                </a:solidFill>
                <a:ea typeface="+mj-ea"/>
                <a:cs typeface="+mj-cs"/>
              </a:rPr>
              <a:t>Miss Stanley, Miss Ingleby, and Miss Sarah</a:t>
            </a:r>
          </a:p>
        </p:txBody>
      </p:sp>
      <p:pic>
        <p:nvPicPr>
          <p:cNvPr id="3" name="Picture 3" descr="A picture containing text&#10;&#10;Description automatically generated">
            <a:extLst>
              <a:ext uri="{FF2B5EF4-FFF2-40B4-BE49-F238E27FC236}">
                <a16:creationId xmlns:a16="http://schemas.microsoft.com/office/drawing/2014/main" id="{A6A8F39C-700E-A831-3443-6C5C15A40803}"/>
              </a:ext>
            </a:extLst>
          </p:cNvPr>
          <p:cNvPicPr>
            <a:picLocks noChangeAspect="1"/>
          </p:cNvPicPr>
          <p:nvPr/>
        </p:nvPicPr>
        <p:blipFill>
          <a:blip r:embed="rId3"/>
          <a:stretch>
            <a:fillRect/>
          </a:stretch>
        </p:blipFill>
        <p:spPr>
          <a:xfrm>
            <a:off x="888604" y="1298514"/>
            <a:ext cx="3765692" cy="4268942"/>
          </a:xfrm>
          <a:prstGeom prst="rect">
            <a:avLst/>
          </a:prstGeom>
        </p:spPr>
      </p:pic>
    </p:spTree>
    <p:extLst>
      <p:ext uri="{BB962C8B-B14F-4D97-AF65-F5344CB8AC3E}">
        <p14:creationId xmlns:p14="http://schemas.microsoft.com/office/powerpoint/2010/main" val="42029688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b="1" u="sng" dirty="0">
                <a:solidFill>
                  <a:schemeClr val="accent2">
                    <a:lumMod val="50000"/>
                  </a:schemeClr>
                </a:solidFill>
                <a:ea typeface="+mj-ea"/>
                <a:cs typeface="+mj-cs"/>
              </a:rPr>
              <a:t>How can parents help?</a:t>
            </a:r>
          </a:p>
        </p:txBody>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39824" y="5203764"/>
            <a:ext cx="1289192" cy="1435255"/>
          </a:xfrm>
          <a:prstGeom prst="rect">
            <a:avLst/>
          </a:prstGeom>
        </p:spPr>
      </p:pic>
      <p:pic>
        <p:nvPicPr>
          <p:cNvPr id="4" name="Picture 5" descr="Text&#10;&#10;Description automatically generated">
            <a:extLst>
              <a:ext uri="{FF2B5EF4-FFF2-40B4-BE49-F238E27FC236}">
                <a16:creationId xmlns:a16="http://schemas.microsoft.com/office/drawing/2014/main" id="{5C4F273B-DD31-3124-01D9-72FCA5BCB7D7}"/>
              </a:ext>
            </a:extLst>
          </p:cNvPr>
          <p:cNvPicPr>
            <a:picLocks noChangeAspect="1"/>
          </p:cNvPicPr>
          <p:nvPr/>
        </p:nvPicPr>
        <p:blipFill>
          <a:blip r:embed="rId4"/>
          <a:stretch>
            <a:fillRect/>
          </a:stretch>
        </p:blipFill>
        <p:spPr>
          <a:xfrm>
            <a:off x="7001300" y="1872094"/>
            <a:ext cx="4600574" cy="4435404"/>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1077515" y="1232296"/>
            <a:ext cx="10537028" cy="206210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GB" sz="3200" b="1" dirty="0">
                <a:solidFill>
                  <a:schemeClr val="accent2">
                    <a:lumMod val="50000"/>
                  </a:schemeClr>
                </a:solidFill>
                <a:ea typeface="+mn-lt"/>
                <a:cs typeface="+mn-lt"/>
              </a:rPr>
              <a:t>Read, read and read some more! </a:t>
            </a:r>
          </a:p>
          <a:p>
            <a:pPr marL="285750" indent="-285750">
              <a:buFont typeface="Symbol,Sans-Serif"/>
              <a:buChar char="•"/>
            </a:pPr>
            <a:endParaRPr lang="en-GB" sz="3200" dirty="0">
              <a:solidFill>
                <a:schemeClr val="accent2">
                  <a:lumMod val="50000"/>
                </a:schemeClr>
              </a:solidFill>
              <a:ea typeface="+mn-lt"/>
              <a:cs typeface="+mn-lt"/>
            </a:endParaRPr>
          </a:p>
          <a:p>
            <a:pPr lvl="0"/>
            <a:endParaRPr lang="en-GB" sz="3200" dirty="0">
              <a:solidFill>
                <a:schemeClr val="accent2">
                  <a:lumMod val="50000"/>
                </a:schemeClr>
              </a:solidFill>
              <a:ea typeface="+mn-lt"/>
              <a:cs typeface="+mn-lt"/>
            </a:endParaRPr>
          </a:p>
          <a:p>
            <a:pPr marL="285750" lvl="0" indent="-285750">
              <a:buFont typeface="Symbol,Sans-Serif"/>
              <a:buChar char="•"/>
            </a:pPr>
            <a:endParaRPr lang="en-GB" sz="3200" dirty="0">
              <a:solidFill>
                <a:schemeClr val="accent2">
                  <a:lumMod val="50000"/>
                </a:schemeClr>
              </a:solidFill>
              <a:ea typeface="+mn-lt"/>
              <a:cs typeface="+mn-lt"/>
            </a:endParaRPr>
          </a:p>
        </p:txBody>
      </p:sp>
      <p:sp>
        <p:nvSpPr>
          <p:cNvPr id="6" name="TextBox 5">
            <a:extLst>
              <a:ext uri="{FF2B5EF4-FFF2-40B4-BE49-F238E27FC236}">
                <a16:creationId xmlns:a16="http://schemas.microsoft.com/office/drawing/2014/main" id="{31734805-CC36-C534-1907-B7E5A10E66ED}"/>
              </a:ext>
            </a:extLst>
          </p:cNvPr>
          <p:cNvSpPr txBox="1"/>
          <p:nvPr/>
        </p:nvSpPr>
        <p:spPr>
          <a:xfrm>
            <a:off x="845771" y="2068774"/>
            <a:ext cx="6155529" cy="355481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GB" sz="2500" i="1" dirty="0">
                <a:solidFill>
                  <a:schemeClr val="accent2">
                    <a:lumMod val="50000"/>
                  </a:schemeClr>
                </a:solidFill>
                <a:latin typeface="Trebuchet MS"/>
                <a:ea typeface="Arial"/>
                <a:cs typeface="Arial"/>
              </a:rPr>
              <a:t>Statistic: Parents who read 1 picture book with their children every day provide their children with exposure to an estimated 78,000 words each  year. Cumulatively, over the 5 years, it is estimated that children from literacy-rich homes hear a cumulative 1.4 million more words during storybook reading than children who are never read to.</a:t>
            </a:r>
            <a:r>
              <a:rPr lang="en-US" sz="2500" i="1" dirty="0">
                <a:solidFill>
                  <a:schemeClr val="accent2">
                    <a:lumMod val="50000"/>
                  </a:schemeClr>
                </a:solidFill>
                <a:latin typeface="Trebuchet MS"/>
                <a:ea typeface="Arial"/>
                <a:cs typeface="Arial"/>
              </a:rPr>
              <a:t>​</a:t>
            </a:r>
            <a:endParaRPr lang="en-GB" sz="2500" i="1" dirty="0">
              <a:solidFill>
                <a:schemeClr val="accent2">
                  <a:lumMod val="50000"/>
                </a:schemeClr>
              </a:solidFill>
            </a:endParaRPr>
          </a:p>
        </p:txBody>
      </p:sp>
    </p:spTree>
    <p:extLst>
      <p:ext uri="{BB962C8B-B14F-4D97-AF65-F5344CB8AC3E}">
        <p14:creationId xmlns:p14="http://schemas.microsoft.com/office/powerpoint/2010/main" val="1977470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F41F-31F3-42B7-B059-6A367BCECBB8}"/>
              </a:ext>
            </a:extLst>
          </p:cNvPr>
          <p:cNvSpPr>
            <a:spLocks noGrp="1"/>
          </p:cNvSpPr>
          <p:nvPr>
            <p:ph type="title"/>
          </p:nvPr>
        </p:nvSpPr>
        <p:spPr/>
        <p:txBody>
          <a:bodyPr/>
          <a:lstStyle/>
          <a:p>
            <a:r>
              <a:rPr lang="en-GB" dirty="0"/>
              <a:t>Seesaw and </a:t>
            </a:r>
            <a:r>
              <a:rPr lang="en-GB" dirty="0" err="1"/>
              <a:t>eSchools</a:t>
            </a:r>
            <a:endParaRPr lang="en-GB" dirty="0"/>
          </a:p>
        </p:txBody>
      </p:sp>
      <p:sp>
        <p:nvSpPr>
          <p:cNvPr id="3" name="Content Placeholder 2">
            <a:extLst>
              <a:ext uri="{FF2B5EF4-FFF2-40B4-BE49-F238E27FC236}">
                <a16:creationId xmlns:a16="http://schemas.microsoft.com/office/drawing/2014/main" id="{46FC2496-DBFF-4339-B74F-6ED350108EC8}"/>
              </a:ext>
            </a:extLst>
          </p:cNvPr>
          <p:cNvSpPr>
            <a:spLocks noGrp="1"/>
          </p:cNvSpPr>
          <p:nvPr>
            <p:ph idx="1"/>
          </p:nvPr>
        </p:nvSpPr>
        <p:spPr/>
        <p:txBody>
          <a:bodyPr/>
          <a:lstStyle/>
          <a:p>
            <a:r>
              <a:rPr lang="en-GB" dirty="0"/>
              <a:t>All communication will be through seesaw, unless urgent or you need to report an illness.</a:t>
            </a:r>
          </a:p>
          <a:p>
            <a:r>
              <a:rPr lang="en-GB" dirty="0"/>
              <a:t>Please do add on your own posts. The children love to share home experiences, and it is great for their self-esteem and confidence</a:t>
            </a:r>
          </a:p>
          <a:p>
            <a:r>
              <a:rPr lang="en-GB" dirty="0"/>
              <a:t>There will be times that we send out activities on seesaw. This is to help us address any misconceptions they may have around a certain concept</a:t>
            </a:r>
          </a:p>
          <a:p>
            <a:r>
              <a:rPr lang="en-GB" dirty="0"/>
              <a:t>If you need any help, please let us know</a:t>
            </a:r>
          </a:p>
          <a:p>
            <a:r>
              <a:rPr lang="en-GB" dirty="0"/>
              <a:t>If you already have a child in school, you won’t get a new </a:t>
            </a:r>
            <a:r>
              <a:rPr lang="en-GB" dirty="0" err="1"/>
              <a:t>eschools</a:t>
            </a:r>
            <a:r>
              <a:rPr lang="en-GB" dirty="0"/>
              <a:t> login, everything will be on your eldest child’s login. </a:t>
            </a:r>
          </a:p>
        </p:txBody>
      </p:sp>
    </p:spTree>
    <p:extLst>
      <p:ext uri="{BB962C8B-B14F-4D97-AF65-F5344CB8AC3E}">
        <p14:creationId xmlns:p14="http://schemas.microsoft.com/office/powerpoint/2010/main" val="612867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7F41F-31F3-42B7-B059-6A367BCECBB8}"/>
              </a:ext>
            </a:extLst>
          </p:cNvPr>
          <p:cNvSpPr>
            <a:spLocks noGrp="1"/>
          </p:cNvSpPr>
          <p:nvPr>
            <p:ph type="title"/>
          </p:nvPr>
        </p:nvSpPr>
        <p:spPr/>
        <p:txBody>
          <a:bodyPr/>
          <a:lstStyle/>
          <a:p>
            <a:r>
              <a:rPr lang="en-GB" dirty="0"/>
              <a:t>Other info</a:t>
            </a:r>
          </a:p>
        </p:txBody>
      </p:sp>
      <p:sp>
        <p:nvSpPr>
          <p:cNvPr id="3" name="Content Placeholder 2">
            <a:extLst>
              <a:ext uri="{FF2B5EF4-FFF2-40B4-BE49-F238E27FC236}">
                <a16:creationId xmlns:a16="http://schemas.microsoft.com/office/drawing/2014/main" id="{46FC2496-DBFF-4339-B74F-6ED350108EC8}"/>
              </a:ext>
            </a:extLst>
          </p:cNvPr>
          <p:cNvSpPr>
            <a:spLocks noGrp="1"/>
          </p:cNvSpPr>
          <p:nvPr>
            <p:ph idx="1"/>
          </p:nvPr>
        </p:nvSpPr>
        <p:spPr>
          <a:xfrm>
            <a:off x="324909" y="1318421"/>
            <a:ext cx="9800166" cy="4325936"/>
          </a:xfrm>
        </p:spPr>
        <p:txBody>
          <a:bodyPr>
            <a:normAutofit fontScale="62500" lnSpcReduction="20000"/>
          </a:bodyPr>
          <a:lstStyle/>
          <a:p>
            <a:r>
              <a:rPr lang="en-GB" dirty="0"/>
              <a:t>Speech and language link</a:t>
            </a:r>
          </a:p>
          <a:p>
            <a:pPr marL="0" indent="0">
              <a:buNone/>
            </a:pPr>
            <a:r>
              <a:rPr lang="en-GB" dirty="0"/>
              <a:t>All children will be assessed on Language link, and only those who we feel need support with speech, or pronunciation of particular sounds will be assessed in Speech link.</a:t>
            </a:r>
          </a:p>
          <a:p>
            <a:r>
              <a:rPr lang="en-GB" dirty="0"/>
              <a:t>Reading books</a:t>
            </a:r>
          </a:p>
          <a:p>
            <a:pPr marL="0" indent="0">
              <a:buNone/>
            </a:pPr>
            <a:r>
              <a:rPr lang="en-GB" dirty="0"/>
              <a:t>Wordless books will be sent out in the next couple of weeks. Wordless books are an amazing tool to support children in developing the inference skills needed to critically think about the text, while developing their comprehension. </a:t>
            </a:r>
          </a:p>
          <a:p>
            <a:pPr marL="0" indent="0">
              <a:buNone/>
            </a:pPr>
            <a:r>
              <a:rPr lang="en-GB" dirty="0"/>
              <a:t>When we move to books with words, the children will be provided with a book that is a phase lower than what we are currently learning. This is to ensure that the children are able to decode the words and recognise the sounds, and essential skill needed when learning to read. We want the children to develop a love for reading, and when they are provided with a book that is too challenging, this can cause them to be disheartened and fall out of love with books. </a:t>
            </a:r>
          </a:p>
          <a:p>
            <a:r>
              <a:rPr lang="en-GB" dirty="0"/>
              <a:t>Classroom temperature in winter</a:t>
            </a:r>
          </a:p>
          <a:p>
            <a:pPr marL="0" indent="0">
              <a:buNone/>
            </a:pPr>
            <a:r>
              <a:rPr lang="en-GB" dirty="0"/>
              <a:t>The classroom can become quite cold in the winter, so please could you ensure your child has additional layers available to them. On the other hand, when the radiators are on full, it can also get quite warm. We will always keep you up to date with this. </a:t>
            </a:r>
          </a:p>
          <a:p>
            <a:r>
              <a:rPr lang="en-GB" dirty="0"/>
              <a:t>Snack</a:t>
            </a:r>
          </a:p>
          <a:p>
            <a:pPr marL="0" indent="0">
              <a:buNone/>
            </a:pPr>
            <a:r>
              <a:rPr lang="en-GB" dirty="0"/>
              <a:t>We do provide snack, fruit or veg each day, alongside milk. However, if you want to provide your child with a snack, please can this either be fruit or veg. </a:t>
            </a:r>
          </a:p>
          <a:p>
            <a:r>
              <a:rPr lang="en-GB" dirty="0"/>
              <a:t>Behaviour policy</a:t>
            </a:r>
          </a:p>
          <a:p>
            <a:pPr marL="0" indent="0">
              <a:buNone/>
            </a:pPr>
            <a:r>
              <a:rPr lang="en-GB" dirty="0"/>
              <a:t>Our behaviour policy has been updated. We do not use sanctions or a visual behavioural system in reception. As the children are still learning about what is right and wrong, we talk about behaviour as it arises, but also support them through our personal, social, and emotional lessons and activities. We do use the red and yellow card system for serious incidents, but as mentioned about, this is not a visual aid in the classroom, but rather a tool for us to use when logging behaviour. We will always communicate with you about behaviour. </a:t>
            </a:r>
          </a:p>
        </p:txBody>
      </p:sp>
    </p:spTree>
    <p:extLst>
      <p:ext uri="{BB962C8B-B14F-4D97-AF65-F5344CB8AC3E}">
        <p14:creationId xmlns:p14="http://schemas.microsoft.com/office/powerpoint/2010/main" val="20895360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b="1" dirty="0">
                <a:solidFill>
                  <a:schemeClr val="tx1"/>
                </a:solidFill>
                <a:latin typeface="Abadi Extra Light" panose="020B0204020104020204" pitchFamily="34" charset="0"/>
                <a:ea typeface="+mn-ea"/>
                <a:cs typeface="Calibri" charset="0"/>
              </a:rPr>
              <a:t>Useful Resources</a:t>
            </a:r>
            <a:br>
              <a:rPr lang="en-GB" dirty="0">
                <a:latin typeface="Calibri" charset="0"/>
                <a:ea typeface="Calibri" charset="0"/>
                <a:cs typeface="Calibri" charset="0"/>
              </a:rPr>
            </a:br>
            <a:br>
              <a:rPr lang="en-GB" dirty="0">
                <a:latin typeface="Calibri" charset="0"/>
                <a:ea typeface="Calibri" charset="0"/>
                <a:cs typeface="Calibri" charset="0"/>
              </a:rPr>
            </a:br>
            <a:br>
              <a:rPr lang="en-GB" dirty="0">
                <a:latin typeface="Calibri" charset="0"/>
                <a:ea typeface="Calibri" charset="0"/>
                <a:cs typeface="Calibri" charset="0"/>
              </a:rPr>
            </a:br>
            <a:endParaRPr lang="en-GB" dirty="0">
              <a:latin typeface="Calibri" charset="0"/>
              <a:ea typeface="Calibri" charset="0"/>
              <a:cs typeface="Calibri" charset="0"/>
            </a:endParaRPr>
          </a:p>
        </p:txBody>
      </p:sp>
      <p:sp>
        <p:nvSpPr>
          <p:cNvPr id="3" name="Title 1">
            <a:extLst>
              <a:ext uri="{FF2B5EF4-FFF2-40B4-BE49-F238E27FC236}">
                <a16:creationId xmlns:a16="http://schemas.microsoft.com/office/drawing/2014/main" id="{8744A390-0E4D-D34E-9140-B21A5DAF5D73}"/>
              </a:ext>
            </a:extLst>
          </p:cNvPr>
          <p:cNvSpPr txBox="1">
            <a:spLocks/>
          </p:cNvSpPr>
          <p:nvPr/>
        </p:nvSpPr>
        <p:spPr>
          <a:xfrm>
            <a:off x="677334" y="1413256"/>
            <a:ext cx="8596668" cy="4316984"/>
          </a:xfrm>
          <a:prstGeom prst="rect">
            <a:avLst/>
          </a:prstGeom>
        </p:spPr>
        <p:txBody>
          <a:bodyPr vert="horz" lIns="91440" tIns="45720" rIns="91440" bIns="45720" rtlCol="0" anchor="t">
            <a:normAutofit fontScale="67500" lnSpcReduction="20000"/>
          </a:bodyPr>
          <a:lst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just"/>
            <a:r>
              <a:rPr lang="en-GB" sz="3100" dirty="0">
                <a:solidFill>
                  <a:schemeClr val="tx1"/>
                </a:solidFill>
                <a:latin typeface="Abadi Extra Light" panose="020B0204020104020204" pitchFamily="34" charset="0"/>
                <a:ea typeface="+mn-ea"/>
                <a:cs typeface="Calibri" charset="0"/>
              </a:rPr>
              <a:t>Statutory Framework for  the Early Years Foundation Stage:</a:t>
            </a:r>
          </a:p>
          <a:p>
            <a:pPr algn="just"/>
            <a:r>
              <a:rPr lang="en-GB" sz="3100" dirty="0">
                <a:solidFill>
                  <a:schemeClr val="tx1"/>
                </a:solidFill>
                <a:latin typeface="Abadi Extra Light" panose="020B0204020104020204" pitchFamily="34" charset="0"/>
                <a:ea typeface="+mn-ea"/>
                <a:cs typeface="Calibri" charset="0"/>
                <a:hlinkClick r:id="rId3">
                  <a:extLst>
                    <a:ext uri="{A12FA001-AC4F-418D-AE19-62706E023703}">
                      <ahyp:hlinkClr xmlns:ahyp="http://schemas.microsoft.com/office/drawing/2018/hyperlinkcolor" val="tx"/>
                    </a:ext>
                  </a:extLst>
                </a:hlinkClick>
              </a:rPr>
              <a:t>https://assets.publishing.service.gov.uk/government/uploads/system/uploads/attachment_data/file/974907/EYFS_framework_-_March_2021.pdf</a:t>
            </a:r>
            <a:r>
              <a:rPr lang="en-GB" sz="3100" dirty="0">
                <a:solidFill>
                  <a:schemeClr val="tx1"/>
                </a:solidFill>
                <a:latin typeface="Abadi Extra Light" panose="020B0204020104020204" pitchFamily="34" charset="0"/>
                <a:ea typeface="+mn-ea"/>
                <a:cs typeface="Calibri" charset="0"/>
              </a:rPr>
              <a:t> </a:t>
            </a:r>
          </a:p>
          <a:p>
            <a:pPr algn="just"/>
            <a:endParaRPr lang="en-GB" sz="3100" dirty="0">
              <a:solidFill>
                <a:schemeClr val="tx1"/>
              </a:solidFill>
              <a:latin typeface="Abadi Extra Light" panose="020B0204020104020204" pitchFamily="34" charset="0"/>
              <a:ea typeface="+mn-ea"/>
              <a:cs typeface="Calibri" charset="0"/>
            </a:endParaRPr>
          </a:p>
          <a:p>
            <a:pPr algn="just"/>
            <a:r>
              <a:rPr lang="en-GB" sz="3100" dirty="0">
                <a:solidFill>
                  <a:schemeClr val="tx1"/>
                </a:solidFill>
                <a:latin typeface="Abadi Extra Light" panose="020B0204020104020204" pitchFamily="34" charset="0"/>
                <a:ea typeface="+mn-ea"/>
                <a:cs typeface="Calibri" charset="0"/>
              </a:rPr>
              <a:t>What to Expect When:</a:t>
            </a:r>
          </a:p>
          <a:p>
            <a:pPr algn="just"/>
            <a:r>
              <a:rPr lang="en-GB" sz="3100" dirty="0">
                <a:solidFill>
                  <a:schemeClr val="tx1"/>
                </a:solidFill>
                <a:latin typeface="Abadi Extra Light" panose="020B0204020104020204" pitchFamily="34" charset="0"/>
                <a:ea typeface="+mn-ea"/>
                <a:cs typeface="Calibri" charset="0"/>
                <a:hlinkClick r:id="rId4">
                  <a:extLst>
                    <a:ext uri="{A12FA001-AC4F-418D-AE19-62706E023703}">
                      <ahyp:hlinkClr xmlns:ahyp="http://schemas.microsoft.com/office/drawing/2018/hyperlinkcolor" val="tx"/>
                    </a:ext>
                  </a:extLst>
                </a:hlinkClick>
              </a:rPr>
              <a:t>https://foundationyears.org.uk/wp-content/uploads/2021/09/What-to-expect-in-the-EYFS-complete-FINAL-16.09-compressed.pdf</a:t>
            </a:r>
            <a:r>
              <a:rPr lang="en-GB" sz="3100" dirty="0">
                <a:solidFill>
                  <a:schemeClr val="tx1"/>
                </a:solidFill>
                <a:latin typeface="Abadi Extra Light" panose="020B0204020104020204" pitchFamily="34" charset="0"/>
                <a:ea typeface="+mn-ea"/>
                <a:cs typeface="Calibri" charset="0"/>
              </a:rPr>
              <a:t> </a:t>
            </a:r>
          </a:p>
          <a:p>
            <a:pPr algn="just"/>
            <a:endParaRPr lang="en-GB" sz="3100" dirty="0">
              <a:solidFill>
                <a:schemeClr val="tx1"/>
              </a:solidFill>
              <a:latin typeface="Abadi Extra Light" panose="020B0204020104020204" pitchFamily="34" charset="0"/>
              <a:ea typeface="+mn-ea"/>
              <a:cs typeface="Calibri" charset="0"/>
            </a:endParaRPr>
          </a:p>
          <a:p>
            <a:pPr algn="just"/>
            <a:r>
              <a:rPr lang="en-GB" sz="3100" dirty="0">
                <a:solidFill>
                  <a:schemeClr val="tx1"/>
                </a:solidFill>
                <a:latin typeface="Abadi Extra Light" panose="020B0204020104020204" pitchFamily="34" charset="0"/>
                <a:ea typeface="+mn-ea"/>
                <a:cs typeface="Calibri" charset="0"/>
              </a:rPr>
              <a:t>Birth to Five Matters:</a:t>
            </a:r>
          </a:p>
          <a:p>
            <a:pPr algn="just"/>
            <a:r>
              <a:rPr lang="en-GB" sz="3100" dirty="0">
                <a:solidFill>
                  <a:schemeClr val="tx1"/>
                </a:solidFill>
                <a:latin typeface="Abadi Extra Light" panose="020B0204020104020204" pitchFamily="34" charset="0"/>
                <a:ea typeface="+mn-ea"/>
                <a:cs typeface="Calibri" charset="0"/>
                <a:hlinkClick r:id="rId4">
                  <a:extLst>
                    <a:ext uri="{A12FA001-AC4F-418D-AE19-62706E023703}">
                      <ahyp:hlinkClr xmlns:ahyp="http://schemas.microsoft.com/office/drawing/2018/hyperlinkcolor" val="tx"/>
                    </a:ext>
                  </a:extLst>
                </a:hlinkClick>
              </a:rPr>
              <a:t>https://www.birthto5matters.org.uk/wp-content/uploads/2021/04/Birthto5Matters-download.pdf</a:t>
            </a:r>
            <a:r>
              <a:rPr lang="en-GB" sz="3100" dirty="0">
                <a:solidFill>
                  <a:schemeClr val="tx1"/>
                </a:solidFill>
                <a:latin typeface="Abadi Extra Light" panose="020B0204020104020204" pitchFamily="34" charset="0"/>
                <a:ea typeface="+mn-ea"/>
                <a:cs typeface="Calibri" charset="0"/>
              </a:rPr>
              <a:t> </a:t>
            </a:r>
          </a:p>
          <a:p>
            <a:pPr algn="just"/>
            <a:endParaRPr lang="en-GB" sz="3100" dirty="0">
              <a:solidFill>
                <a:schemeClr val="tx1"/>
              </a:solidFill>
              <a:latin typeface="Abadi Extra Light" panose="020B0204020104020204" pitchFamily="34" charset="0"/>
              <a:ea typeface="+mn-ea"/>
              <a:cs typeface="Calibri" charset="0"/>
            </a:endParaRPr>
          </a:p>
          <a:p>
            <a:pPr algn="just"/>
            <a:r>
              <a:rPr lang="en-GB" sz="3100" dirty="0">
                <a:solidFill>
                  <a:schemeClr val="tx1"/>
                </a:solidFill>
                <a:latin typeface="Abadi Extra Light" panose="020B0204020104020204" pitchFamily="34" charset="0"/>
                <a:ea typeface="+mn-ea"/>
                <a:cs typeface="Calibri" charset="0"/>
              </a:rPr>
              <a:t>Development Matters:</a:t>
            </a:r>
          </a:p>
          <a:p>
            <a:pPr algn="just"/>
            <a:r>
              <a:rPr lang="en-GB" sz="3100" dirty="0">
                <a:solidFill>
                  <a:schemeClr val="tx1"/>
                </a:solidFill>
                <a:latin typeface="Abadi Extra Light" panose="020B0204020104020204" pitchFamily="34" charset="0"/>
                <a:ea typeface="+mn-ea"/>
                <a:cs typeface="Calibri" charset="0"/>
                <a:hlinkClick r:id="rId4">
                  <a:extLst>
                    <a:ext uri="{A12FA001-AC4F-418D-AE19-62706E023703}">
                      <ahyp:hlinkClr xmlns:ahyp="http://schemas.microsoft.com/office/drawing/2018/hyperlinkcolor" val="tx"/>
                    </a:ext>
                  </a:extLst>
                </a:hlinkClick>
              </a:rPr>
              <a:t>https://assets.publishing.service.gov.uk/government/uploads/system/uploads/attachment_data/file/1007446/6.7534_DfE_Development_Matters_Report_and_illustrations_web__2_.pdf</a:t>
            </a:r>
            <a:endParaRPr lang="en-GB" sz="3100" dirty="0">
              <a:solidFill>
                <a:schemeClr val="tx1"/>
              </a:solidFill>
              <a:latin typeface="Abadi Extra Light" panose="020B0204020104020204" pitchFamily="34" charset="0"/>
              <a:ea typeface="+mn-ea"/>
              <a:cs typeface="Calibri" charset="0"/>
            </a:endParaRPr>
          </a:p>
          <a:p>
            <a:pPr algn="just"/>
            <a:endParaRPr lang="en-GB" sz="2000" dirty="0">
              <a:latin typeface="Calibri" charset="0"/>
              <a:ea typeface="Calibri" charset="0"/>
              <a:cs typeface="Calibri" charset="0"/>
            </a:endParaRPr>
          </a:p>
          <a:p>
            <a:pPr algn="just"/>
            <a:endParaRPr lang="en-GB" sz="2000" dirty="0">
              <a:latin typeface="Calibri" charset="0"/>
              <a:ea typeface="Calibri" charset="0"/>
              <a:cs typeface="Calibri" charset="0"/>
            </a:endParaRPr>
          </a:p>
          <a:p>
            <a:pPr algn="just"/>
            <a:endParaRPr lang="en-GB" sz="2000" dirty="0">
              <a:latin typeface="Calibri" charset="0"/>
              <a:ea typeface="Calibri" charset="0"/>
              <a:cs typeface="Calibri" charset="0"/>
            </a:endParaRPr>
          </a:p>
          <a:p>
            <a:pPr algn="just"/>
            <a:endParaRPr lang="en-GB" sz="2000" dirty="0">
              <a:latin typeface="Calibri" charset="0"/>
              <a:ea typeface="Calibri" charset="0"/>
              <a:cs typeface="Calibri" charset="0"/>
            </a:endParaRPr>
          </a:p>
        </p:txBody>
      </p:sp>
    </p:spTree>
    <p:extLst>
      <p:ext uri="{BB962C8B-B14F-4D97-AF65-F5344CB8AC3E}">
        <p14:creationId xmlns:p14="http://schemas.microsoft.com/office/powerpoint/2010/main" val="367864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70980" y="2357236"/>
            <a:ext cx="3300646" cy="4463889"/>
          </a:xfrm>
        </p:spPr>
        <p:txBody>
          <a:bodyPr anchor="ctr">
            <a:normAutofit/>
          </a:bodyPr>
          <a:lstStyle/>
          <a:p>
            <a:pPr algn="ctr"/>
            <a:r>
              <a:rPr lang="en-GB" sz="6000" dirty="0">
                <a:solidFill>
                  <a:schemeClr val="tx1"/>
                </a:solidFill>
                <a:latin typeface="Abadi Extra Light" panose="020B0204020104020204" pitchFamily="34" charset="0"/>
                <a:ea typeface="Calibri" charset="0"/>
                <a:cs typeface="Calibri" charset="0"/>
              </a:rPr>
              <a:t>Starting School</a:t>
            </a:r>
          </a:p>
        </p:txBody>
      </p:sp>
      <p:sp>
        <p:nvSpPr>
          <p:cNvPr id="10" name="Isosceles Triangle 9">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12" name="Straight Connector 11">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4978918" y="1109145"/>
            <a:ext cx="6341016" cy="4603900"/>
          </a:xfrm>
        </p:spPr>
        <p:txBody>
          <a:bodyPr anchor="ctr">
            <a:normAutofit lnSpcReduction="10000"/>
          </a:bodyPr>
          <a:lstStyle/>
          <a:p>
            <a:pPr>
              <a:buFont typeface="Arial" charset="0"/>
              <a:buChar char="•"/>
            </a:pPr>
            <a:r>
              <a:rPr lang="en-GB" sz="2400" dirty="0">
                <a:latin typeface="Abadi Extra Light" panose="020B0204020104020204" pitchFamily="34" charset="0"/>
                <a:cs typeface="Calibri" charset="0"/>
              </a:rPr>
              <a:t>The children are beginning an amazing learning journey </a:t>
            </a:r>
            <a:r>
              <a:rPr lang="mr-IN" sz="2400" dirty="0">
                <a:latin typeface="Abadi Extra Light" panose="020B0204020104020204" pitchFamily="34" charset="0"/>
              </a:rPr>
              <a:t>–</a:t>
            </a:r>
            <a:r>
              <a:rPr lang="en-GB" sz="2400" dirty="0">
                <a:latin typeface="Abadi Extra Light" panose="020B0204020104020204" pitchFamily="34" charset="0"/>
                <a:cs typeface="Calibri" charset="0"/>
              </a:rPr>
              <a:t> their first footsteps into independence.</a:t>
            </a:r>
          </a:p>
          <a:p>
            <a:pPr>
              <a:buFont typeface="Arial" charset="0"/>
              <a:buChar char="•"/>
            </a:pPr>
            <a:r>
              <a:rPr lang="en-GB" sz="2400" dirty="0">
                <a:latin typeface="Abadi Extra Light" panose="020B0204020104020204" pitchFamily="34" charset="0"/>
                <a:cs typeface="Calibri" charset="0"/>
              </a:rPr>
              <a:t>Pre-school experience will help the settling in process, particularly leaving you at the beginning of the day. </a:t>
            </a:r>
          </a:p>
          <a:p>
            <a:pPr>
              <a:buFont typeface="Arial" charset="0"/>
              <a:buChar char="•"/>
            </a:pPr>
            <a:r>
              <a:rPr lang="en-GB" sz="2400" dirty="0">
                <a:latin typeface="Abadi Extra Light" panose="020B0204020104020204" pitchFamily="34" charset="0"/>
                <a:cs typeface="Calibri" charset="0"/>
              </a:rPr>
              <a:t>Starting school can be difficult for children and parents, but we are here to support you.</a:t>
            </a:r>
          </a:p>
          <a:p>
            <a:pPr>
              <a:buFont typeface="Arial" charset="0"/>
              <a:buChar char="•"/>
            </a:pPr>
            <a:r>
              <a:rPr lang="en-GB" sz="2400" dirty="0">
                <a:latin typeface="Abadi Extra Light" panose="020B0204020104020204" pitchFamily="34" charset="0"/>
                <a:cs typeface="Calibri" charset="0"/>
              </a:rPr>
              <a:t>The children will get worn out! You may notice a different in behaviour at home the first few weeks, including elevated emotions. </a:t>
            </a:r>
          </a:p>
          <a:p>
            <a:pPr>
              <a:buFont typeface="Arial" charset="0"/>
              <a:buChar char="•"/>
            </a:pPr>
            <a:r>
              <a:rPr lang="en-GB" sz="2400" dirty="0">
                <a:latin typeface="Abadi Extra Light" panose="020B0204020104020204" pitchFamily="34" charset="0"/>
                <a:cs typeface="Calibri" charset="0"/>
              </a:rPr>
              <a:t>Encourage their ongoing independence as far as possible and praise them for their capabilities.</a:t>
            </a:r>
          </a:p>
        </p:txBody>
      </p:sp>
      <p:sp>
        <p:nvSpPr>
          <p:cNvPr id="14" name="Isosceles Triangle 13">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4" name="Picture 3">
            <a:extLst>
              <a:ext uri="{FF2B5EF4-FFF2-40B4-BE49-F238E27FC236}">
                <a16:creationId xmlns:a16="http://schemas.microsoft.com/office/drawing/2014/main" id="{D7D981D3-8468-450F-B632-7C5B1F11D3B4}"/>
              </a:ext>
            </a:extLst>
          </p:cNvPr>
          <p:cNvPicPr>
            <a:picLocks noChangeAspect="1"/>
          </p:cNvPicPr>
          <p:nvPr/>
        </p:nvPicPr>
        <p:blipFill rotWithShape="1">
          <a:blip r:embed="rId3"/>
          <a:srcRect l="2275"/>
          <a:stretch/>
        </p:blipFill>
        <p:spPr>
          <a:xfrm>
            <a:off x="557584" y="792147"/>
            <a:ext cx="3685942" cy="2611711"/>
          </a:xfrm>
          <a:prstGeom prst="rect">
            <a:avLst/>
          </a:prstGeom>
        </p:spPr>
      </p:pic>
    </p:spTree>
    <p:extLst>
      <p:ext uri="{BB962C8B-B14F-4D97-AF65-F5344CB8AC3E}">
        <p14:creationId xmlns:p14="http://schemas.microsoft.com/office/powerpoint/2010/main" val="7556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400" name="Rectangle 59399">
            <a:extLst>
              <a:ext uri="{FF2B5EF4-FFF2-40B4-BE49-F238E27FC236}">
                <a16:creationId xmlns:a16="http://schemas.microsoft.com/office/drawing/2014/main" id="{603AE127-802C-459A-A612-DB85B67F0DC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394" name="Rectangle 2"/>
          <p:cNvSpPr>
            <a:spLocks noGrp="1" noChangeArrowheads="1"/>
          </p:cNvSpPr>
          <p:nvPr>
            <p:ph type="title"/>
          </p:nvPr>
        </p:nvSpPr>
        <p:spPr>
          <a:xfrm>
            <a:off x="1043949" y="3229893"/>
            <a:ext cx="3300646" cy="3046619"/>
          </a:xfrm>
        </p:spPr>
        <p:txBody>
          <a:bodyPr anchor="ctr">
            <a:normAutofit fontScale="90000"/>
          </a:bodyPr>
          <a:lstStyle/>
          <a:p>
            <a:pPr algn="ctr" eaLnBrk="1" hangingPunct="1"/>
            <a:r>
              <a:rPr lang="en-GB" altLang="en-US" sz="6600" dirty="0">
                <a:solidFill>
                  <a:schemeClr val="tx1"/>
                </a:solidFill>
                <a:latin typeface="Abadi Extra Light" panose="020B0204020104020204" pitchFamily="34" charset="0"/>
              </a:rPr>
              <a:t>Structure of our day </a:t>
            </a:r>
          </a:p>
        </p:txBody>
      </p:sp>
      <p:sp>
        <p:nvSpPr>
          <p:cNvPr id="59402" name="Isosceles Triangle 59401">
            <a:extLst>
              <a:ext uri="{FF2B5EF4-FFF2-40B4-BE49-F238E27FC236}">
                <a16:creationId xmlns:a16="http://schemas.microsoft.com/office/drawing/2014/main" id="{9323D83D-50D6-4040-A58B-FCEA340F88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0"/>
            <a:ext cx="448733"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cxnSp>
        <p:nvCxnSpPr>
          <p:cNvPr id="59404" name="Straight Connector 59403">
            <a:extLst>
              <a:ext uri="{FF2B5EF4-FFF2-40B4-BE49-F238E27FC236}">
                <a16:creationId xmlns:a16="http://schemas.microsoft.com/office/drawing/2014/main" id="{1A1FE6BB-DFB2-4080-9B5E-076EF5DDE67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6670" y="1442595"/>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59395" name="Rectangle 3"/>
          <p:cNvSpPr>
            <a:spLocks noGrp="1" noChangeArrowheads="1"/>
          </p:cNvSpPr>
          <p:nvPr>
            <p:ph idx="1"/>
          </p:nvPr>
        </p:nvSpPr>
        <p:spPr>
          <a:xfrm>
            <a:off x="4666844" y="577234"/>
            <a:ext cx="6697295" cy="6040581"/>
          </a:xfrm>
        </p:spPr>
        <p:txBody>
          <a:bodyPr anchor="ctr">
            <a:normAutofit fontScale="92500" lnSpcReduction="10000"/>
          </a:bodyPr>
          <a:lstStyle/>
          <a:p>
            <a:pPr algn="just">
              <a:lnSpc>
                <a:spcPct val="150000"/>
              </a:lnSpc>
            </a:pPr>
            <a:r>
              <a:rPr lang="en-GB" sz="2400" dirty="0">
                <a:solidFill>
                  <a:schemeClr val="tx1"/>
                </a:solidFill>
                <a:latin typeface="Abadi Extra Light" panose="020B0204020104020204" pitchFamily="34" charset="0"/>
                <a:ea typeface="+mn-lt"/>
                <a:cs typeface="+mn-lt"/>
              </a:rPr>
              <a:t>Morning Drop Off: 8.30am to 8.40am (to allow a natural stagger)</a:t>
            </a:r>
          </a:p>
          <a:p>
            <a:pPr algn="just">
              <a:lnSpc>
                <a:spcPct val="150000"/>
              </a:lnSpc>
            </a:pPr>
            <a:r>
              <a:rPr lang="en-GB" sz="2400" dirty="0">
                <a:solidFill>
                  <a:schemeClr val="tx1"/>
                </a:solidFill>
                <a:latin typeface="Abadi Extra Light" panose="020B0204020104020204" pitchFamily="34" charset="0"/>
                <a:ea typeface="+mn-lt"/>
                <a:cs typeface="+mn-lt"/>
              </a:rPr>
              <a:t>As soon as you feel comfortable, the children will come into class independently (parents drop off outside.)</a:t>
            </a:r>
          </a:p>
          <a:p>
            <a:pPr algn="just">
              <a:lnSpc>
                <a:spcPct val="150000"/>
              </a:lnSpc>
            </a:pPr>
            <a:r>
              <a:rPr lang="en-GB" sz="2400" dirty="0">
                <a:solidFill>
                  <a:schemeClr val="tx1"/>
                </a:solidFill>
                <a:latin typeface="Abadi Extra Light" panose="020B0204020104020204" pitchFamily="34" charset="0"/>
                <a:ea typeface="+mn-lt"/>
                <a:cs typeface="+mn-lt"/>
              </a:rPr>
              <a:t>From January,  you can drop off via the front gate; the children make their way to their designated doors through the school playground, to their class </a:t>
            </a:r>
          </a:p>
          <a:p>
            <a:pPr algn="just">
              <a:lnSpc>
                <a:spcPct val="150000"/>
              </a:lnSpc>
            </a:pPr>
            <a:r>
              <a:rPr lang="en-GB" sz="2400" b="1" dirty="0">
                <a:solidFill>
                  <a:schemeClr val="tx1"/>
                </a:solidFill>
                <a:latin typeface="Abadi Extra Light" panose="020B0204020104020204" pitchFamily="34" charset="0"/>
                <a:ea typeface="+mn-lt"/>
                <a:cs typeface="+mn-lt"/>
              </a:rPr>
              <a:t>Registration is at 8.40am</a:t>
            </a:r>
            <a:r>
              <a:rPr lang="en-GB" sz="2400" dirty="0">
                <a:solidFill>
                  <a:schemeClr val="tx1"/>
                </a:solidFill>
                <a:latin typeface="Abadi Extra Light" panose="020B0204020104020204" pitchFamily="34" charset="0"/>
                <a:ea typeface="+mn-lt"/>
                <a:cs typeface="+mn-lt"/>
              </a:rPr>
              <a:t>, pupils arriving after </a:t>
            </a:r>
            <a:r>
              <a:rPr lang="en-GB" sz="2400" b="1" dirty="0">
                <a:solidFill>
                  <a:schemeClr val="tx1"/>
                </a:solidFill>
                <a:latin typeface="Abadi Extra Light" panose="020B0204020104020204" pitchFamily="34" charset="0"/>
                <a:ea typeface="+mn-lt"/>
                <a:cs typeface="+mn-lt"/>
              </a:rPr>
              <a:t>8.40am </a:t>
            </a:r>
            <a:r>
              <a:rPr lang="en-GB" sz="2400" dirty="0">
                <a:solidFill>
                  <a:schemeClr val="tx1"/>
                </a:solidFill>
                <a:latin typeface="Abadi Extra Light" panose="020B0204020104020204" pitchFamily="34" charset="0"/>
                <a:ea typeface="+mn-lt"/>
                <a:cs typeface="+mn-lt"/>
              </a:rPr>
              <a:t>will be marked as late </a:t>
            </a:r>
          </a:p>
          <a:p>
            <a:pPr algn="just">
              <a:lnSpc>
                <a:spcPct val="150000"/>
              </a:lnSpc>
            </a:pPr>
            <a:r>
              <a:rPr lang="en-GB" sz="2400" b="1" dirty="0">
                <a:solidFill>
                  <a:schemeClr val="tx1"/>
                </a:solidFill>
                <a:latin typeface="Abadi Extra Light" panose="020B0204020104020204" pitchFamily="34" charset="0"/>
                <a:ea typeface="+mn-lt"/>
                <a:cs typeface="+mn-lt"/>
              </a:rPr>
              <a:t>Afternoon Collection: 3.00pm </a:t>
            </a:r>
            <a:r>
              <a:rPr lang="en-GB" sz="2400" dirty="0">
                <a:solidFill>
                  <a:schemeClr val="tx1"/>
                </a:solidFill>
                <a:latin typeface="Abadi Extra Light" panose="020B0204020104020204" pitchFamily="34" charset="0"/>
                <a:ea typeface="+mn-lt"/>
                <a:cs typeface="+mn-lt"/>
              </a:rPr>
              <a:t>All pupils will be collected from the outside door of their classroom</a:t>
            </a:r>
            <a:r>
              <a:rPr lang="en-GB" sz="3200" dirty="0">
                <a:solidFill>
                  <a:schemeClr val="tx1"/>
                </a:solidFill>
                <a:latin typeface="Abadi Extra Light" panose="020B0204020104020204" pitchFamily="34" charset="0"/>
                <a:ea typeface="+mn-lt"/>
                <a:cs typeface="+mn-lt"/>
              </a:rPr>
              <a:t>. </a:t>
            </a:r>
          </a:p>
          <a:p>
            <a:pPr marL="0" indent="0">
              <a:buNone/>
            </a:pPr>
            <a:endParaRPr lang="en-GB" altLang="en-US" sz="2400" dirty="0">
              <a:latin typeface="Abadi Extra Light" panose="020B0204020104020204" pitchFamily="34" charset="0"/>
              <a:cs typeface="Calibri" charset="0"/>
            </a:endParaRPr>
          </a:p>
        </p:txBody>
      </p:sp>
      <p:sp>
        <p:nvSpPr>
          <p:cNvPr id="59406" name="Isosceles Triangle 59405">
            <a:extLst>
              <a:ext uri="{FF2B5EF4-FFF2-40B4-BE49-F238E27FC236}">
                <a16:creationId xmlns:a16="http://schemas.microsoft.com/office/drawing/2014/main" id="{F10FD715-4DCE-4779-B634-EC78315EA2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11364139" y="0"/>
            <a:ext cx="842596" cy="4616289"/>
          </a:xfrm>
          <a:prstGeom prst="triangle">
            <a:avLst>
              <a:gd name="adj" fmla="val 100000"/>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GB"/>
          </a:p>
        </p:txBody>
      </p:sp>
      <p:pic>
        <p:nvPicPr>
          <p:cNvPr id="9" name="Picture 8" descr="A picture containing text&#10;&#10;Description automatically generated">
            <a:extLst>
              <a:ext uri="{FF2B5EF4-FFF2-40B4-BE49-F238E27FC236}">
                <a16:creationId xmlns:a16="http://schemas.microsoft.com/office/drawing/2014/main" id="{A497EDBD-DB39-4D7B-BB17-A11C2CBF79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2772" y="315106"/>
            <a:ext cx="3102840" cy="3375019"/>
          </a:xfrm>
          <a:prstGeom prst="rect">
            <a:avLst/>
          </a:prstGeom>
        </p:spPr>
      </p:pic>
    </p:spTree>
    <p:extLst>
      <p:ext uri="{BB962C8B-B14F-4D97-AF65-F5344CB8AC3E}">
        <p14:creationId xmlns:p14="http://schemas.microsoft.com/office/powerpoint/2010/main" val="10825227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03909-EC56-42D3-96DB-34A9ACF50C34}"/>
              </a:ext>
            </a:extLst>
          </p:cNvPr>
          <p:cNvSpPr>
            <a:spLocks noGrp="1"/>
          </p:cNvSpPr>
          <p:nvPr>
            <p:ph type="title"/>
          </p:nvPr>
        </p:nvSpPr>
        <p:spPr>
          <a:xfrm>
            <a:off x="3943769" y="182174"/>
            <a:ext cx="4633198" cy="1320800"/>
          </a:xfrm>
        </p:spPr>
        <p:txBody>
          <a:bodyPr/>
          <a:lstStyle/>
          <a:p>
            <a:r>
              <a:rPr lang="en-GB" dirty="0">
                <a:solidFill>
                  <a:schemeClr val="tx1"/>
                </a:solidFill>
                <a:latin typeface="Abadi Extra Light" panose="020B0204020104020204" pitchFamily="34" charset="0"/>
              </a:rPr>
              <a:t>Autumn term Timetable</a:t>
            </a:r>
          </a:p>
        </p:txBody>
      </p:sp>
      <p:pic>
        <p:nvPicPr>
          <p:cNvPr id="6" name="Picture 5">
            <a:extLst>
              <a:ext uri="{FF2B5EF4-FFF2-40B4-BE49-F238E27FC236}">
                <a16:creationId xmlns:a16="http://schemas.microsoft.com/office/drawing/2014/main" id="{7CAB30C1-749F-4EA5-8F66-8C8CC07C264C}"/>
              </a:ext>
            </a:extLst>
          </p:cNvPr>
          <p:cNvPicPr>
            <a:picLocks noChangeAspect="1"/>
          </p:cNvPicPr>
          <p:nvPr/>
        </p:nvPicPr>
        <p:blipFill>
          <a:blip r:embed="rId2"/>
          <a:stretch>
            <a:fillRect/>
          </a:stretch>
        </p:blipFill>
        <p:spPr>
          <a:xfrm>
            <a:off x="188986" y="755694"/>
            <a:ext cx="5742648" cy="4064784"/>
          </a:xfrm>
          <a:prstGeom prst="rect">
            <a:avLst/>
          </a:prstGeom>
        </p:spPr>
      </p:pic>
      <p:pic>
        <p:nvPicPr>
          <p:cNvPr id="7" name="Picture 6">
            <a:extLst>
              <a:ext uri="{FF2B5EF4-FFF2-40B4-BE49-F238E27FC236}">
                <a16:creationId xmlns:a16="http://schemas.microsoft.com/office/drawing/2014/main" id="{3ADEB38C-385E-44EE-B3E9-0227F3D1FE20}"/>
              </a:ext>
            </a:extLst>
          </p:cNvPr>
          <p:cNvPicPr>
            <a:picLocks noChangeAspect="1"/>
          </p:cNvPicPr>
          <p:nvPr/>
        </p:nvPicPr>
        <p:blipFill rotWithShape="1">
          <a:blip r:embed="rId3"/>
          <a:srcRect b="20380"/>
          <a:stretch/>
        </p:blipFill>
        <p:spPr>
          <a:xfrm>
            <a:off x="5777994" y="3189357"/>
            <a:ext cx="6225020" cy="3486469"/>
          </a:xfrm>
          <a:prstGeom prst="rect">
            <a:avLst/>
          </a:prstGeom>
        </p:spPr>
      </p:pic>
    </p:spTree>
    <p:extLst>
      <p:ext uri="{BB962C8B-B14F-4D97-AF65-F5344CB8AC3E}">
        <p14:creationId xmlns:p14="http://schemas.microsoft.com/office/powerpoint/2010/main" val="364773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E219C5A-1378-6301-F8C0-C699599368D2}"/>
              </a:ext>
            </a:extLst>
          </p:cNvPr>
          <p:cNvPicPr>
            <a:picLocks noChangeAspect="1"/>
          </p:cNvPicPr>
          <p:nvPr/>
        </p:nvPicPr>
        <p:blipFill>
          <a:blip r:embed="rId2"/>
          <a:stretch>
            <a:fillRect/>
          </a:stretch>
        </p:blipFill>
        <p:spPr>
          <a:xfrm>
            <a:off x="627887" y="175758"/>
            <a:ext cx="10936226" cy="6506483"/>
          </a:xfrm>
          <a:prstGeom prst="rect">
            <a:avLst/>
          </a:prstGeom>
        </p:spPr>
      </p:pic>
    </p:spTree>
    <p:extLst>
      <p:ext uri="{BB962C8B-B14F-4D97-AF65-F5344CB8AC3E}">
        <p14:creationId xmlns:p14="http://schemas.microsoft.com/office/powerpoint/2010/main" val="2410982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b="1" u="sng" dirty="0">
                <a:solidFill>
                  <a:schemeClr val="accent2">
                    <a:lumMod val="50000"/>
                  </a:schemeClr>
                </a:solidFill>
                <a:latin typeface="+mj-lt"/>
                <a:ea typeface="+mj-ea"/>
                <a:cs typeface="+mj-cs"/>
              </a:rPr>
              <a:t>Trips</a:t>
            </a:r>
            <a:endParaRPr lang="en-US" b="1" u="sng" dirty="0">
              <a:solidFill>
                <a:schemeClr val="accent2">
                  <a:lumMod val="50000"/>
                </a:schemeClr>
              </a:solidFill>
              <a:ea typeface="+mj-ea"/>
              <a:cs typeface="+mj-cs"/>
            </a:endParaRPr>
          </a:p>
        </p:txBody>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616011" y="5168045"/>
            <a:ext cx="1289192" cy="1435255"/>
          </a:xfrm>
          <a:prstGeom prst="rect">
            <a:avLst/>
          </a:prstGeom>
        </p:spPr>
      </p:pic>
      <p:sp>
        <p:nvSpPr>
          <p:cNvPr id="4" name="TextBox 3">
            <a:extLst>
              <a:ext uri="{FF2B5EF4-FFF2-40B4-BE49-F238E27FC236}">
                <a16:creationId xmlns:a16="http://schemas.microsoft.com/office/drawing/2014/main" id="{96425A4D-EAD1-C099-03FC-A19C37EA0FFE}"/>
              </a:ext>
            </a:extLst>
          </p:cNvPr>
          <p:cNvSpPr txBox="1"/>
          <p:nvPr/>
        </p:nvSpPr>
        <p:spPr>
          <a:xfrm>
            <a:off x="879342" y="1228397"/>
            <a:ext cx="10025060" cy="40164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000" dirty="0">
                <a:solidFill>
                  <a:schemeClr val="accent2">
                    <a:lumMod val="50000"/>
                  </a:schemeClr>
                </a:solidFill>
                <a:ea typeface="+mn-lt"/>
                <a:cs typeface="+mn-lt"/>
              </a:rPr>
              <a:t>Autumn Term Trip:</a:t>
            </a:r>
            <a:endParaRPr lang="en-GB" sz="2500" dirty="0">
              <a:solidFill>
                <a:schemeClr val="accent2">
                  <a:lumMod val="50000"/>
                </a:schemeClr>
              </a:solidFill>
              <a:ea typeface="+mn-lt"/>
              <a:cs typeface="+mn-lt"/>
            </a:endParaRPr>
          </a:p>
          <a:p>
            <a:pPr marL="457200" indent="-457200" algn="just">
              <a:buFont typeface="Arial" panose="020B0604020202020204" pitchFamily="34" charset="0"/>
              <a:buChar char="•"/>
            </a:pPr>
            <a:r>
              <a:rPr lang="en-GB" sz="2500" dirty="0">
                <a:solidFill>
                  <a:schemeClr val="accent2">
                    <a:lumMod val="50000"/>
                  </a:schemeClr>
                </a:solidFill>
                <a:ea typeface="+mn-lt"/>
                <a:cs typeface="+mn-lt"/>
              </a:rPr>
              <a:t>Chef visit (TBC)</a:t>
            </a:r>
          </a:p>
          <a:p>
            <a:pPr algn="l"/>
            <a:endParaRPr lang="en-GB" sz="3000" dirty="0">
              <a:solidFill>
                <a:schemeClr val="accent2">
                  <a:lumMod val="50000"/>
                </a:schemeClr>
              </a:solidFill>
            </a:endParaRPr>
          </a:p>
          <a:p>
            <a:r>
              <a:rPr lang="en-GB" sz="3000" dirty="0">
                <a:solidFill>
                  <a:schemeClr val="accent2">
                    <a:lumMod val="50000"/>
                  </a:schemeClr>
                </a:solidFill>
              </a:rPr>
              <a:t>Spring Term Trip:</a:t>
            </a:r>
            <a:endParaRPr lang="en-GB" sz="2500" dirty="0">
              <a:solidFill>
                <a:schemeClr val="accent2">
                  <a:lumMod val="50000"/>
                </a:schemeClr>
              </a:solidFill>
            </a:endParaRPr>
          </a:p>
          <a:p>
            <a:pPr marL="457200" indent="-457200" algn="just">
              <a:buFont typeface="Arial" panose="020B0604020202020204" pitchFamily="34" charset="0"/>
              <a:buChar char="•"/>
            </a:pPr>
            <a:r>
              <a:rPr lang="en-GB" sz="2500" dirty="0">
                <a:solidFill>
                  <a:schemeClr val="accent2">
                    <a:lumMod val="50000"/>
                  </a:schemeClr>
                </a:solidFill>
              </a:rPr>
              <a:t>Zoo lab (with Year 1)</a:t>
            </a:r>
          </a:p>
          <a:p>
            <a:endParaRPr lang="en-GB" sz="3000" dirty="0">
              <a:solidFill>
                <a:schemeClr val="accent2">
                  <a:lumMod val="50000"/>
                </a:schemeClr>
              </a:solidFill>
            </a:endParaRPr>
          </a:p>
          <a:p>
            <a:r>
              <a:rPr lang="en-GB" sz="3000" dirty="0">
                <a:solidFill>
                  <a:schemeClr val="accent2">
                    <a:lumMod val="50000"/>
                  </a:schemeClr>
                </a:solidFill>
              </a:rPr>
              <a:t>Summer Term Trip:</a:t>
            </a:r>
            <a:endParaRPr lang="en-GB" sz="2500" dirty="0">
              <a:solidFill>
                <a:schemeClr val="accent2">
                  <a:lumMod val="50000"/>
                </a:schemeClr>
              </a:solidFill>
            </a:endParaRPr>
          </a:p>
          <a:p>
            <a:pPr marL="571500" indent="-571500" algn="just">
              <a:buFont typeface="Arial" panose="020B0604020202020204" pitchFamily="34" charset="0"/>
              <a:buChar char="•"/>
            </a:pPr>
            <a:r>
              <a:rPr lang="en-GB" sz="2500" dirty="0">
                <a:solidFill>
                  <a:schemeClr val="accent2">
                    <a:lumMod val="50000"/>
                  </a:schemeClr>
                </a:solidFill>
              </a:rPr>
              <a:t>Science museum (with Year 1)</a:t>
            </a:r>
          </a:p>
          <a:p>
            <a:endParaRPr lang="en-GB" sz="3000" dirty="0"/>
          </a:p>
        </p:txBody>
      </p:sp>
    </p:spTree>
    <p:extLst>
      <p:ext uri="{BB962C8B-B14F-4D97-AF65-F5344CB8AC3E}">
        <p14:creationId xmlns:p14="http://schemas.microsoft.com/office/powerpoint/2010/main" val="2714402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b="1" u="sng" dirty="0">
                <a:solidFill>
                  <a:schemeClr val="accent2">
                    <a:lumMod val="50000"/>
                  </a:schemeClr>
                </a:solidFill>
                <a:latin typeface="+mj-lt"/>
                <a:ea typeface="+mj-ea"/>
                <a:cs typeface="+mj-cs"/>
              </a:rPr>
              <a:t>Homework</a:t>
            </a:r>
            <a:r>
              <a:rPr lang="en-US" sz="4400" dirty="0">
                <a:solidFill>
                  <a:schemeClr val="accent2">
                    <a:lumMod val="50000"/>
                  </a:schemeClr>
                </a:solidFill>
                <a:latin typeface="+mj-lt"/>
                <a:ea typeface="+mj-ea"/>
                <a:cs typeface="+mj-cs"/>
              </a:rPr>
              <a:t> </a:t>
            </a:r>
            <a:endParaRPr lang="en-US" dirty="0">
              <a:solidFill>
                <a:schemeClr val="accent2">
                  <a:lumMod val="50000"/>
                </a:schemeClr>
              </a:solidFill>
              <a:ea typeface="+mj-ea"/>
              <a:cs typeface="+mj-cs"/>
            </a:endParaRPr>
          </a:p>
        </p:txBody>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770792" y="5215670"/>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745732" y="1260861"/>
            <a:ext cx="10025060" cy="470898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lgn="just">
              <a:buFont typeface="Arial" panose="020B0604020202020204" pitchFamily="34" charset="0"/>
              <a:buChar char="•"/>
            </a:pPr>
            <a:r>
              <a:rPr lang="en-GB" sz="3000" dirty="0">
                <a:solidFill>
                  <a:schemeClr val="accent2">
                    <a:lumMod val="50000"/>
                  </a:schemeClr>
                </a:solidFill>
                <a:ea typeface="+mn-lt"/>
                <a:cs typeface="+mn-lt"/>
              </a:rPr>
              <a:t>Please share a story with your child every night.</a:t>
            </a:r>
          </a:p>
          <a:p>
            <a:pPr marL="457200" indent="-457200" algn="just">
              <a:buFont typeface="Arial" panose="020B0604020202020204" pitchFamily="34" charset="0"/>
              <a:buChar char="•"/>
            </a:pPr>
            <a:endParaRPr lang="en-GB" sz="3000" dirty="0">
              <a:solidFill>
                <a:schemeClr val="accent2">
                  <a:lumMod val="50000"/>
                </a:schemeClr>
              </a:solidFill>
              <a:ea typeface="+mn-lt"/>
              <a:cs typeface="+mn-lt"/>
            </a:endParaRPr>
          </a:p>
          <a:p>
            <a:pPr marL="457200" indent="-457200" algn="just">
              <a:buFont typeface="Arial" panose="020B0604020202020204" pitchFamily="34" charset="0"/>
              <a:buChar char="•"/>
            </a:pPr>
            <a:r>
              <a:rPr lang="en-GB" sz="3000" dirty="0">
                <a:solidFill>
                  <a:schemeClr val="accent2">
                    <a:lumMod val="50000"/>
                  </a:schemeClr>
                </a:solidFill>
                <a:ea typeface="+mn-lt"/>
                <a:cs typeface="+mn-lt"/>
              </a:rPr>
              <a:t>Reading Eggs will be set up after October half term – access codes will be sent home.</a:t>
            </a:r>
          </a:p>
          <a:p>
            <a:pPr marL="457200" indent="-457200" algn="just">
              <a:buFont typeface="Arial" panose="020B0604020202020204" pitchFamily="34" charset="0"/>
              <a:buChar char="•"/>
            </a:pPr>
            <a:endParaRPr lang="en-GB" sz="3000" dirty="0">
              <a:solidFill>
                <a:schemeClr val="accent2">
                  <a:lumMod val="50000"/>
                </a:schemeClr>
              </a:solidFill>
              <a:ea typeface="+mn-lt"/>
              <a:cs typeface="+mn-lt"/>
            </a:endParaRPr>
          </a:p>
          <a:p>
            <a:pPr marL="457200" indent="-457200" algn="just">
              <a:buFont typeface="Arial" panose="020B0604020202020204" pitchFamily="34" charset="0"/>
              <a:buChar char="•"/>
            </a:pPr>
            <a:r>
              <a:rPr lang="en-GB" sz="3000" dirty="0">
                <a:solidFill>
                  <a:schemeClr val="accent2">
                    <a:lumMod val="50000"/>
                  </a:schemeClr>
                </a:solidFill>
                <a:ea typeface="+mn-lt"/>
                <a:cs typeface="+mn-lt"/>
              </a:rPr>
              <a:t>Individual reading books will be sent out as part of the phonics programme (Little </a:t>
            </a:r>
            <a:r>
              <a:rPr lang="en-GB" sz="3000" dirty="0" err="1">
                <a:solidFill>
                  <a:schemeClr val="accent2">
                    <a:lumMod val="50000"/>
                  </a:schemeClr>
                </a:solidFill>
                <a:ea typeface="+mn-lt"/>
                <a:cs typeface="+mn-lt"/>
              </a:rPr>
              <a:t>Wandle</a:t>
            </a:r>
            <a:r>
              <a:rPr lang="en-GB" sz="3000" dirty="0">
                <a:solidFill>
                  <a:schemeClr val="accent2">
                    <a:lumMod val="50000"/>
                  </a:schemeClr>
                </a:solidFill>
                <a:ea typeface="+mn-lt"/>
                <a:cs typeface="+mn-lt"/>
              </a:rPr>
              <a:t>) when your child is ready.</a:t>
            </a:r>
          </a:p>
          <a:p>
            <a:pPr marL="457200" indent="-457200" algn="just">
              <a:buFont typeface="Arial" panose="020B0604020202020204" pitchFamily="34" charset="0"/>
              <a:buChar char="•"/>
            </a:pPr>
            <a:r>
              <a:rPr lang="en-GB" sz="3000" dirty="0">
                <a:solidFill>
                  <a:schemeClr val="accent2">
                    <a:lumMod val="50000"/>
                  </a:schemeClr>
                </a:solidFill>
                <a:ea typeface="+mn-lt"/>
                <a:cs typeface="+mn-lt"/>
              </a:rPr>
              <a:t>Reading books should be signed at least 2 x each week. </a:t>
            </a:r>
            <a:endParaRPr lang="en-GB" sz="3000" dirty="0">
              <a:solidFill>
                <a:schemeClr val="accent2">
                  <a:lumMod val="50000"/>
                </a:schemeClr>
              </a:solidFill>
            </a:endParaRPr>
          </a:p>
        </p:txBody>
      </p:sp>
    </p:spTree>
    <p:extLst>
      <p:ext uri="{BB962C8B-B14F-4D97-AF65-F5344CB8AC3E}">
        <p14:creationId xmlns:p14="http://schemas.microsoft.com/office/powerpoint/2010/main" val="1862895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2" name="TextBox 1">
            <a:extLst>
              <a:ext uri="{FF2B5EF4-FFF2-40B4-BE49-F238E27FC236}">
                <a16:creationId xmlns:a16="http://schemas.microsoft.com/office/drawing/2014/main" id="{6C91D203-F83E-C6E8-8B30-5BE34CF5F2B4}"/>
              </a:ext>
            </a:extLst>
          </p:cNvPr>
          <p:cNvSpPr txBox="1"/>
          <p:nvPr/>
        </p:nvSpPr>
        <p:spPr>
          <a:xfrm>
            <a:off x="1009555" y="134220"/>
            <a:ext cx="9764634" cy="87978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rmAutofit/>
          </a:bodyPr>
          <a:lstStyle/>
          <a:p>
            <a:pPr algn="ctr" defTabSz="457200">
              <a:lnSpc>
                <a:spcPct val="90000"/>
              </a:lnSpc>
              <a:spcBef>
                <a:spcPct val="0"/>
              </a:spcBef>
              <a:spcAft>
                <a:spcPts val="600"/>
              </a:spcAft>
            </a:pPr>
            <a:r>
              <a:rPr lang="en-US" sz="4400" b="1" u="sng" dirty="0">
                <a:solidFill>
                  <a:schemeClr val="accent2">
                    <a:lumMod val="50000"/>
                  </a:schemeClr>
                </a:solidFill>
                <a:latin typeface="+mj-lt"/>
                <a:ea typeface="+mj-ea"/>
                <a:cs typeface="+mj-cs"/>
              </a:rPr>
              <a:t>Equipment/what to bring to school</a:t>
            </a:r>
            <a:endParaRPr lang="en-US" b="1" u="sng" dirty="0">
              <a:solidFill>
                <a:schemeClr val="accent2">
                  <a:lumMod val="50000"/>
                </a:schemeClr>
              </a:solidFill>
              <a:ea typeface="+mj-ea"/>
              <a:cs typeface="+mj-cs"/>
            </a:endParaRPr>
          </a:p>
        </p:txBody>
      </p:sp>
      <p:sp>
        <p:nvSpPr>
          <p:cNvPr id="76" name="Google Shape;76;p1"/>
          <p:cNvSpPr txBox="1"/>
          <p:nvPr/>
        </p:nvSpPr>
        <p:spPr>
          <a:xfrm>
            <a:off x="1727156" y="3846184"/>
            <a:ext cx="7268400" cy="984845"/>
          </a:xfrm>
          <a:prstGeom prst="rect">
            <a:avLst/>
          </a:prstGeom>
          <a:noFill/>
          <a:ln>
            <a:noFill/>
          </a:ln>
        </p:spPr>
        <p:txBody>
          <a:bodyPr spcFirstLastPara="1" wrap="square" lIns="121900" tIns="121900" rIns="121900" bIns="121900" anchor="t" anchorCtr="0">
            <a:spAutoFit/>
          </a:bodyPr>
          <a:lstStyle/>
          <a:p>
            <a:pPr algn="ctr">
              <a:buClr>
                <a:srgbClr val="000000"/>
              </a:buClr>
              <a:buSzPts val="3600"/>
            </a:pPr>
            <a:endParaRPr sz="4800">
              <a:solidFill>
                <a:srgbClr val="B5121B"/>
              </a:solidFill>
              <a:latin typeface="PT Sans"/>
              <a:ea typeface="PT Sans"/>
              <a:cs typeface="PT Sans"/>
              <a:sym typeface="PT Sans"/>
            </a:endParaRPr>
          </a:p>
        </p:txBody>
      </p:sp>
      <p:pic>
        <p:nvPicPr>
          <p:cNvPr id="5" name="Picture 3" descr="A picture containing text&#10;&#10;Description automatically generated">
            <a:extLst>
              <a:ext uri="{FF2B5EF4-FFF2-40B4-BE49-F238E27FC236}">
                <a16:creationId xmlns:a16="http://schemas.microsoft.com/office/drawing/2014/main" id="{7F6239C7-25EF-9F1C-5F06-69CAF3A61A6E}"/>
              </a:ext>
            </a:extLst>
          </p:cNvPr>
          <p:cNvPicPr>
            <a:picLocks noChangeAspect="1"/>
          </p:cNvPicPr>
          <p:nvPr/>
        </p:nvPicPr>
        <p:blipFill>
          <a:blip r:embed="rId3"/>
          <a:stretch>
            <a:fillRect/>
          </a:stretch>
        </p:blipFill>
        <p:spPr>
          <a:xfrm>
            <a:off x="10568386" y="5275202"/>
            <a:ext cx="1289192" cy="1435255"/>
          </a:xfrm>
          <a:prstGeom prst="rect">
            <a:avLst/>
          </a:prstGeom>
        </p:spPr>
      </p:pic>
      <p:sp>
        <p:nvSpPr>
          <p:cNvPr id="3" name="TextBox 2">
            <a:extLst>
              <a:ext uri="{FF2B5EF4-FFF2-40B4-BE49-F238E27FC236}">
                <a16:creationId xmlns:a16="http://schemas.microsoft.com/office/drawing/2014/main" id="{D9B110E1-1194-BB80-AA06-A3FFF6C8A1CB}"/>
              </a:ext>
            </a:extLst>
          </p:cNvPr>
          <p:cNvSpPr txBox="1"/>
          <p:nvPr/>
        </p:nvSpPr>
        <p:spPr>
          <a:xfrm>
            <a:off x="879342" y="1400456"/>
            <a:ext cx="10025060" cy="48320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buFont typeface="Symbol"/>
              <a:buChar char="•"/>
            </a:pPr>
            <a:r>
              <a:rPr lang="en-GB" sz="2800" dirty="0">
                <a:solidFill>
                  <a:schemeClr val="accent2">
                    <a:lumMod val="50000"/>
                  </a:schemeClr>
                </a:solidFill>
                <a:ea typeface="+mn-lt"/>
                <a:cs typeface="+mn-lt"/>
              </a:rPr>
              <a:t>In EYFS, we will provide the stationery your child needs.</a:t>
            </a:r>
          </a:p>
          <a:p>
            <a:pPr algn="just"/>
            <a:endParaRPr lang="en-GB" sz="2800" dirty="0">
              <a:solidFill>
                <a:schemeClr val="accent2">
                  <a:lumMod val="50000"/>
                </a:schemeClr>
              </a:solidFill>
              <a:ea typeface="+mn-lt"/>
              <a:cs typeface="+mn-lt"/>
            </a:endParaRPr>
          </a:p>
          <a:p>
            <a:pPr algn="just"/>
            <a:r>
              <a:rPr lang="en-GB" sz="2800" dirty="0">
                <a:solidFill>
                  <a:schemeClr val="accent2">
                    <a:lumMod val="50000"/>
                  </a:schemeClr>
                </a:solidFill>
                <a:ea typeface="+mn-lt"/>
                <a:cs typeface="+mn-lt"/>
              </a:rPr>
              <a:t>Each child has a coat peg to store his/her belongings. Please bring in:</a:t>
            </a:r>
          </a:p>
          <a:p>
            <a:pPr algn="just"/>
            <a:endParaRPr lang="en-GB" sz="2800" dirty="0">
              <a:solidFill>
                <a:schemeClr val="accent2">
                  <a:lumMod val="50000"/>
                </a:schemeClr>
              </a:solidFill>
              <a:ea typeface="+mn-lt"/>
              <a:cs typeface="+mn-lt"/>
            </a:endParaRPr>
          </a:p>
          <a:p>
            <a:pPr marL="457200" indent="-457200" algn="just">
              <a:buFont typeface="Arial" panose="020B0604020202020204" pitchFamily="34" charset="0"/>
              <a:buChar char="•"/>
            </a:pPr>
            <a:r>
              <a:rPr lang="en-GB" sz="2800" dirty="0">
                <a:solidFill>
                  <a:schemeClr val="accent2">
                    <a:lumMod val="50000"/>
                  </a:schemeClr>
                </a:solidFill>
                <a:ea typeface="+mn-lt"/>
                <a:cs typeface="+mn-lt"/>
              </a:rPr>
              <a:t>Water bottle</a:t>
            </a:r>
          </a:p>
          <a:p>
            <a:pPr marL="457200" indent="-457200" algn="just">
              <a:buFont typeface="Arial" panose="020B0604020202020204" pitchFamily="34" charset="0"/>
              <a:buChar char="•"/>
            </a:pPr>
            <a:r>
              <a:rPr lang="en-GB" sz="2800" dirty="0">
                <a:solidFill>
                  <a:schemeClr val="accent2">
                    <a:lumMod val="50000"/>
                  </a:schemeClr>
                </a:solidFill>
                <a:ea typeface="+mn-lt"/>
                <a:cs typeface="+mn-lt"/>
              </a:rPr>
              <a:t>Wellies</a:t>
            </a:r>
          </a:p>
          <a:p>
            <a:pPr marL="457200" indent="-457200" algn="just">
              <a:buFont typeface="Arial" panose="020B0604020202020204" pitchFamily="34" charset="0"/>
              <a:buChar char="•"/>
            </a:pPr>
            <a:r>
              <a:rPr lang="en-GB" sz="2800" dirty="0">
                <a:solidFill>
                  <a:schemeClr val="accent2">
                    <a:lumMod val="50000"/>
                  </a:schemeClr>
                </a:solidFill>
                <a:ea typeface="+mn-lt"/>
                <a:cs typeface="+mn-lt"/>
              </a:rPr>
              <a:t>Coat with a hood</a:t>
            </a:r>
          </a:p>
          <a:p>
            <a:pPr marL="457200" indent="-457200" algn="just">
              <a:buFont typeface="Arial" panose="020B0604020202020204" pitchFamily="34" charset="0"/>
              <a:buChar char="•"/>
            </a:pPr>
            <a:r>
              <a:rPr lang="en-GB" sz="2800" dirty="0">
                <a:solidFill>
                  <a:schemeClr val="accent2">
                    <a:lumMod val="50000"/>
                  </a:schemeClr>
                </a:solidFill>
                <a:ea typeface="+mn-lt"/>
                <a:cs typeface="+mn-lt"/>
              </a:rPr>
              <a:t>Bag with spare clothing (E.g. Underwear, socks, trousers/skirt, T-shirt.)</a:t>
            </a:r>
          </a:p>
          <a:p>
            <a:pPr algn="just"/>
            <a:r>
              <a:rPr lang="en-GB" sz="2800" dirty="0">
                <a:solidFill>
                  <a:schemeClr val="accent2">
                    <a:lumMod val="50000"/>
                  </a:schemeClr>
                </a:solidFill>
                <a:ea typeface="+mn-lt"/>
                <a:cs typeface="+mn-lt"/>
              </a:rPr>
              <a:t>Please could all belongings be named, even water bottles.</a:t>
            </a:r>
            <a:endParaRPr lang="en-GB" sz="2800" dirty="0"/>
          </a:p>
        </p:txBody>
      </p:sp>
    </p:spTree>
    <p:extLst>
      <p:ext uri="{BB962C8B-B14F-4D97-AF65-F5344CB8AC3E}">
        <p14:creationId xmlns:p14="http://schemas.microsoft.com/office/powerpoint/2010/main" val="2755638886"/>
      </p:ext>
    </p:extLst>
  </p:cSld>
  <p:clrMapOvr>
    <a:masterClrMapping/>
  </p:clrMapOvr>
</p:sld>
</file>

<file path=ppt/theme/theme1.xml><?xml version="1.0" encoding="utf-8"?>
<a:theme xmlns:a="http://schemas.openxmlformats.org/drawingml/2006/main" name="Facet">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23659B44-6E34-4CE8-8F0D-387DA79968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9715</TotalTime>
  <Words>2197</Words>
  <Application>Microsoft Office PowerPoint</Application>
  <PresentationFormat>Widescreen</PresentationFormat>
  <Paragraphs>192</Paragraphs>
  <Slides>23</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23</vt:i4>
      </vt:variant>
    </vt:vector>
  </HeadingPairs>
  <TitlesOfParts>
    <vt:vector size="34" baseType="lpstr">
      <vt:lpstr>Abadi Extra Light</vt:lpstr>
      <vt:lpstr>Arial</vt:lpstr>
      <vt:lpstr>Calibri</vt:lpstr>
      <vt:lpstr>Mangal</vt:lpstr>
      <vt:lpstr>PT Sans</vt:lpstr>
      <vt:lpstr>Symbol</vt:lpstr>
      <vt:lpstr>Symbol,Sans-Serif</vt:lpstr>
      <vt:lpstr>Trebuchet MS</vt:lpstr>
      <vt:lpstr>Wingdings</vt:lpstr>
      <vt:lpstr>Wingdings 3</vt:lpstr>
      <vt:lpstr>Facet</vt:lpstr>
      <vt:lpstr>Our Values </vt:lpstr>
      <vt:lpstr>PowerPoint Presentation</vt:lpstr>
      <vt:lpstr>Starting School</vt:lpstr>
      <vt:lpstr>Structure of our day </vt:lpstr>
      <vt:lpstr>Autumn term Timetable</vt:lpstr>
      <vt:lpstr>PowerPoint Presentation</vt:lpstr>
      <vt:lpstr>PowerPoint Presentation</vt:lpstr>
      <vt:lpstr>PowerPoint Presentation</vt:lpstr>
      <vt:lpstr>PowerPoint Presentation</vt:lpstr>
      <vt:lpstr>Phonics</vt:lpstr>
      <vt:lpstr>PowerPoint Presentation</vt:lpstr>
      <vt:lpstr>PowerPoint Presentation</vt:lpstr>
      <vt:lpstr>Where do we get our assessments of children and how do we use them?</vt:lpstr>
      <vt:lpstr>How We Assess Your Child’s Learning</vt:lpstr>
      <vt:lpstr>How We Monitor Your Child’s Learning </vt:lpstr>
      <vt:lpstr>Reporting to You </vt:lpstr>
      <vt:lpstr>Expectations</vt:lpstr>
      <vt:lpstr>The Early Years Foundation Stage’s seven areas of learning and development   </vt:lpstr>
      <vt:lpstr>How can you help?</vt:lpstr>
      <vt:lpstr>PowerPoint Presentation</vt:lpstr>
      <vt:lpstr>Seesaw and eSchools</vt:lpstr>
      <vt:lpstr>Other info</vt:lpstr>
      <vt:lpstr>Useful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Years  Foundation Stage</dc:title>
  <dc:creator>Teacher</dc:creator>
  <cp:lastModifiedBy>Hannah Stanley</cp:lastModifiedBy>
  <cp:revision>135</cp:revision>
  <cp:lastPrinted>2023-05-22T09:25:23Z</cp:lastPrinted>
  <dcterms:created xsi:type="dcterms:W3CDTF">2016-01-29T16:07:22Z</dcterms:created>
  <dcterms:modified xsi:type="dcterms:W3CDTF">2025-09-22T15:18:07Z</dcterms:modified>
</cp:coreProperties>
</file>