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3" r:id="rId2"/>
  </p:sldMasterIdLst>
  <p:notesMasterIdLst>
    <p:notesMasterId r:id="rId16"/>
  </p:notesMasterIdLst>
  <p:sldIdLst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2" r:id="rId14"/>
    <p:sldId id="269" r:id="rId1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1F5D8-4157-E6AF-7AB1-397AE7A33AF3}" v="113" dt="2022-08-27T06:05:03.446"/>
    <p1510:client id="{308700DA-23D6-E682-DD5E-29D571B2CD65}" v="1710" dt="2022-08-08T13:26:31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0051-9645-4BFE-81BA-196C0B346506}" type="datetimeFigureOut">
              <a:t>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18AB3-C030-4967-90B4-47AB4D3F589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9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2190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83813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1825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376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4187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49261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0161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0995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2216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70598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8486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297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3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1737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695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643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90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7466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6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6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6623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05796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302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7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70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981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9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1"/>
            <a:ext cx="8596668" cy="384571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73287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9109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73005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9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4798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932433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3971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3688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0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1681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1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2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6051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936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of text">
  <p:cSld name="Two columns of 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c5bb89a78_0_119"/>
          <p:cNvSpPr txBox="1">
            <a:spLocks noGrp="1"/>
          </p:cNvSpPr>
          <p:nvPr>
            <p:ph type="body" idx="1"/>
          </p:nvPr>
        </p:nvSpPr>
        <p:spPr>
          <a:xfrm>
            <a:off x="838200" y="1"/>
            <a:ext cx="4302000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800"/>
              <a:buFont typeface="Verdana"/>
              <a:buNone/>
              <a:defRPr sz="1067" b="1">
                <a:solidFill>
                  <a:schemeClr val="lt1"/>
                </a:solidFill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800"/>
              <a:buFont typeface="Verdana"/>
              <a:buNone/>
              <a:defRPr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Font typeface="Verdana"/>
              <a:buNone/>
              <a:defRPr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Font typeface="Verdana"/>
              <a:buNone/>
              <a:defRPr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Font typeface="Verdana"/>
              <a:buNone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gec5bb89a78_0_119"/>
          <p:cNvSpPr txBox="1">
            <a:spLocks noGrp="1"/>
          </p:cNvSpPr>
          <p:nvPr>
            <p:ph type="title"/>
          </p:nvPr>
        </p:nvSpPr>
        <p:spPr>
          <a:xfrm>
            <a:off x="839788" y="708029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6F4"/>
              </a:buClr>
              <a:buSzPts val="2700"/>
              <a:buFont typeface="Verdana"/>
              <a:buNone/>
              <a:defRPr sz="3600" b="1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ec5bb89a78_0_119"/>
          <p:cNvSpPr txBox="1">
            <a:spLocks noGrp="1"/>
          </p:cNvSpPr>
          <p:nvPr>
            <p:ph type="body" idx="2"/>
          </p:nvPr>
        </p:nvSpPr>
        <p:spPr>
          <a:xfrm>
            <a:off x="839788" y="2024067"/>
            <a:ext cx="5158000" cy="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1800"/>
              <a:buNone/>
              <a:defRPr sz="2400" b="0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None/>
              <a:defRPr sz="2000" b="1"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 sz="1867" b="1"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5pPr>
            <a:lvl6pPr marL="3657509" lvl="5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gec5bb89a78_0_119"/>
          <p:cNvSpPr txBox="1">
            <a:spLocks noGrp="1"/>
          </p:cNvSpPr>
          <p:nvPr>
            <p:ph type="body" idx="3"/>
          </p:nvPr>
        </p:nvSpPr>
        <p:spPr>
          <a:xfrm>
            <a:off x="839788" y="2847979"/>
            <a:ext cx="51580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gec5bb89a78_0_119"/>
          <p:cNvSpPr txBox="1">
            <a:spLocks noGrp="1"/>
          </p:cNvSpPr>
          <p:nvPr>
            <p:ph type="body" idx="4"/>
          </p:nvPr>
        </p:nvSpPr>
        <p:spPr>
          <a:xfrm>
            <a:off x="6172200" y="2024067"/>
            <a:ext cx="5183200" cy="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1800"/>
              <a:buNone/>
              <a:defRPr sz="2400" b="0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None/>
              <a:defRPr sz="2000" b="1"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 sz="1867" b="1"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5pPr>
            <a:lvl6pPr marL="3657509" lvl="5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gec5bb89a78_0_119"/>
          <p:cNvSpPr txBox="1">
            <a:spLocks noGrp="1"/>
          </p:cNvSpPr>
          <p:nvPr>
            <p:ph type="body" idx="5"/>
          </p:nvPr>
        </p:nvSpPr>
        <p:spPr>
          <a:xfrm>
            <a:off x="6172200" y="2847979"/>
            <a:ext cx="51580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gec5bb89a78_0_119"/>
          <p:cNvSpPr txBox="1">
            <a:spLocks noGrp="1"/>
          </p:cNvSpPr>
          <p:nvPr>
            <p:ph type="body" idx="6"/>
          </p:nvPr>
        </p:nvSpPr>
        <p:spPr>
          <a:xfrm>
            <a:off x="839788" y="3929901"/>
            <a:ext cx="5158000" cy="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1" i="0">
                <a:solidFill>
                  <a:srgbClr val="DB45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gec5bb89a78_0_119"/>
          <p:cNvSpPr txBox="1">
            <a:spLocks noGrp="1"/>
          </p:cNvSpPr>
          <p:nvPr>
            <p:ph type="body" idx="7"/>
          </p:nvPr>
        </p:nvSpPr>
        <p:spPr>
          <a:xfrm>
            <a:off x="839788" y="4354889"/>
            <a:ext cx="5158000" cy="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900"/>
              <a:buNone/>
              <a:defRPr sz="1200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gec5bb89a78_0_119"/>
          <p:cNvSpPr txBox="1">
            <a:spLocks noGrp="1"/>
          </p:cNvSpPr>
          <p:nvPr>
            <p:ph type="body" idx="8"/>
          </p:nvPr>
        </p:nvSpPr>
        <p:spPr>
          <a:xfrm>
            <a:off x="6172200" y="3929901"/>
            <a:ext cx="5158000" cy="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1" i="0">
                <a:solidFill>
                  <a:srgbClr val="DB45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gec5bb89a78_0_119"/>
          <p:cNvSpPr txBox="1">
            <a:spLocks noGrp="1"/>
          </p:cNvSpPr>
          <p:nvPr>
            <p:ph type="body" idx="9"/>
          </p:nvPr>
        </p:nvSpPr>
        <p:spPr>
          <a:xfrm>
            <a:off x="6172200" y="4354889"/>
            <a:ext cx="5158000" cy="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900"/>
              <a:buNone/>
              <a:defRPr sz="1200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78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4902898" y="1241501"/>
            <a:ext cx="6176227" cy="321341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'Meet The Teacher'</a:t>
            </a:r>
          </a:p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September 2023</a:t>
            </a:r>
          </a:p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Welcome to Year 3</a:t>
            </a:r>
          </a:p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Mrs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Bourke, </a:t>
            </a: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Mrs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Craven, </a:t>
            </a: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Mrs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Lyon, </a:t>
            </a: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Mrs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Luyk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and </a:t>
            </a:r>
            <a:r>
              <a:rPr lang="en-US" dirty="0" err="1">
                <a:solidFill>
                  <a:srgbClr val="FF0000"/>
                </a:solidFill>
                <a:ea typeface="+mj-ea"/>
                <a:cs typeface="+mj-cs"/>
              </a:rPr>
              <a:t>Mrs</a:t>
            </a: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Wells.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A6A8F39C-700E-A831-3443-6C5C15A40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04" y="1298514"/>
            <a:ext cx="3765692" cy="426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68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Teaching and Learning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569515" y="1232296"/>
            <a:ext cx="10025060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Teacher Feedback </a:t>
            </a: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Research shows that the most effective feedback is given verbally, ‘in the moment’ – this will be evidenced as a ‘VF’ in pupils’ books</a:t>
            </a:r>
            <a:endParaRPr lang="en-US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Adults may also sometimes provide written feedback and modelling in pupils’ books using a green pen</a:t>
            </a:r>
            <a:endParaRPr lang="en-US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We expect pupils to respond to feedback given by adults. We ask the pupils to do this in purple pen to help them and the adults see the corrections/edits they are</a:t>
            </a:r>
            <a:r>
              <a:rPr lang="en-GB" sz="2800" dirty="0">
                <a:ea typeface="+mn-lt"/>
                <a:cs typeface="+mn-lt"/>
              </a:rPr>
              <a:t> 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4399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How can parents help?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5370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Read, read and read some more! </a:t>
            </a:r>
          </a:p>
          <a:p>
            <a:pPr marL="285750" indent="-285750">
              <a:buFont typeface="Symbol,Sans-Serif"/>
              <a:buChar char="•"/>
            </a:pPr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lvl="0"/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lvl="0" indent="-285750">
              <a:buFont typeface="Symbol,Sans-Serif"/>
              <a:buChar char="•"/>
            </a:pPr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</p:txBody>
      </p:sp>
      <p:pic>
        <p:nvPicPr>
          <p:cNvPr id="4" name="Picture 5" descr="Text&#10;&#10;Description automatically generated">
            <a:extLst>
              <a:ext uri="{FF2B5EF4-FFF2-40B4-BE49-F238E27FC236}">
                <a16:creationId xmlns:a16="http://schemas.microsoft.com/office/drawing/2014/main" id="{5C4F273B-DD31-3124-01D9-72FCA5BCB7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306" y="1872094"/>
            <a:ext cx="4600574" cy="44354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734805-CC36-C534-1907-B7E5A10E66ED}"/>
              </a:ext>
            </a:extLst>
          </p:cNvPr>
          <p:cNvSpPr txBox="1"/>
          <p:nvPr/>
        </p:nvSpPr>
        <p:spPr>
          <a:xfrm>
            <a:off x="857250" y="2196703"/>
            <a:ext cx="6155529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i="1" dirty="0">
                <a:solidFill>
                  <a:schemeClr val="accent2">
                    <a:lumMod val="50000"/>
                  </a:schemeClr>
                </a:solidFill>
                <a:latin typeface="Trebuchet MS"/>
                <a:ea typeface="Arial"/>
                <a:cs typeface="Arial"/>
              </a:rPr>
              <a:t>Statistic: Parents who read 1 picture book with their children every day provide their children with exposure to an estimated 78,000 words each a year. Cumulatively, over the 5 years, estimated that children from literacy-rich homes hear a cumulative 1.4 million more words during storybook reading than children who are never read to.</a:t>
            </a: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  <a:latin typeface="Trebuchet MS"/>
                <a:ea typeface="Arial"/>
                <a:cs typeface="Arial"/>
              </a:rPr>
              <a:t>​</a:t>
            </a:r>
            <a:endParaRPr lang="en-GB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0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How can parents help?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934640" y="898921"/>
            <a:ext cx="10537028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Number bonds and times tables – practise these everywhere 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Practise telling the time on a clock with hands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Regular attendance is key – 95% is the minimum expectation. Pupils whose attendance is of concern will be invited to discuss this in order that the school can support parents and pupils as best possible.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Communication! Please come and talk to us if you have any concerns/questions  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7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Any questions 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025060" cy="22775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3200" dirty="0">
              <a:ea typeface="+mn-lt"/>
              <a:cs typeface="+mn-lt"/>
            </a:endParaRPr>
          </a:p>
          <a:p>
            <a:endParaRPr lang="en-GB" sz="2800" b="1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rgbClr val="174261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0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Arrival and Dismissal 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449" y="5168045"/>
            <a:ext cx="1289192" cy="14352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82BD70-A3F7-DA79-8DC0-6E178E6A4C89}"/>
              </a:ext>
            </a:extLst>
          </p:cNvPr>
          <p:cNvSpPr txBox="1"/>
          <p:nvPr/>
        </p:nvSpPr>
        <p:spPr>
          <a:xfrm>
            <a:off x="720329" y="1357312"/>
            <a:ext cx="11060903" cy="51090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Morning Drop Off: 8.30am to 8.40am (to allow a natural stagger)</a:t>
            </a: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Pupils enter the school via front gate; make their way to their designated doors through the school playground, to their class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Registration is at 8.40am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, pupils arriving after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8.40am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will be marked as late </a:t>
            </a: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Afternoon Collection: 3.00pm to 3.15pm (to allow a natural stagger)</a:t>
            </a:r>
          </a:p>
          <a:p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All pupils will be collected from the outside door of their classroom. </a:t>
            </a:r>
            <a:endParaRPr lang="en-GB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21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4037" y="134220"/>
            <a:ext cx="10997552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Timetable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(8:30 am -3:00 pm)</a:t>
            </a:r>
            <a:endParaRPr lang="en-US" sz="14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792" y="5251389"/>
            <a:ext cx="1289192" cy="14352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D0C9A8-7822-4D82-9E25-95D26EC0AF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016" y="1135528"/>
            <a:ext cx="10719406" cy="4543325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4594082-9BD0-432B-A980-ED9B70D75566}"/>
              </a:ext>
            </a:extLst>
          </p:cNvPr>
          <p:cNvCxnSpPr/>
          <p:nvPr/>
        </p:nvCxnSpPr>
        <p:spPr>
          <a:xfrm>
            <a:off x="3476846" y="1573619"/>
            <a:ext cx="64858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65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Termly Curriculum Overview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449" y="5215670"/>
            <a:ext cx="1289192" cy="14352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5613C2-40E5-46CD-8B1E-0612F0813B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587"/>
          <a:stretch/>
        </p:blipFill>
        <p:spPr>
          <a:xfrm>
            <a:off x="3154261" y="994058"/>
            <a:ext cx="5362581" cy="583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3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Trips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6011" y="5168045"/>
            <a:ext cx="1289192" cy="14352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425A4D-EAD1-C099-03FC-A19C37EA0FFE}"/>
              </a:ext>
            </a:extLst>
          </p:cNvPr>
          <p:cNvSpPr txBox="1"/>
          <p:nvPr/>
        </p:nvSpPr>
        <p:spPr>
          <a:xfrm>
            <a:off x="601392" y="1357887"/>
            <a:ext cx="10989215" cy="53860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Autumn Term:   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Chiltern Open Air Museum</a:t>
            </a:r>
          </a:p>
          <a:p>
            <a:pPr algn="l"/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			          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</a:rPr>
              <a:t>Friday 10</a:t>
            </a:r>
            <a:r>
              <a:rPr lang="en-GB" sz="2800" baseline="30000" dirty="0">
                <a:solidFill>
                  <a:schemeClr val="accent2">
                    <a:lumMod val="50000"/>
                  </a:schemeClr>
                </a:solidFill>
              </a:rPr>
              <a:t>th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</a:rPr>
              <a:t> November</a:t>
            </a:r>
          </a:p>
          <a:p>
            <a:pPr algn="l"/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en-GB" sz="3200" b="1" dirty="0">
                <a:solidFill>
                  <a:schemeClr val="accent2">
                    <a:lumMod val="50000"/>
                  </a:schemeClr>
                </a:solidFill>
              </a:rPr>
              <a:t>Spring Term:      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Amersham Museum</a:t>
            </a: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				   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</a:rPr>
              <a:t>Friday 1</a:t>
            </a:r>
            <a:r>
              <a:rPr lang="en-GB" sz="2800" baseline="30000" dirty="0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</a:rPr>
              <a:t> March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3200" b="1" dirty="0">
                <a:solidFill>
                  <a:schemeClr val="accent2">
                    <a:lumMod val="50000"/>
                  </a:schemeClr>
                </a:solidFill>
              </a:rPr>
              <a:t>Summer Term:    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Geology Jill </a:t>
            </a: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		          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still to be confirmed</a:t>
            </a:r>
          </a:p>
          <a:p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Hazard Alley will be next year (every 2 years)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1440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Homework 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792" y="5215670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745732" y="1179146"/>
            <a:ext cx="10025060" cy="56015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Homework is set each Friday (to be completed by the following Friday)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Maths homework will be set on Mathletics or through a practical task if Mathletics is not suitable for the week’s topic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If you can, please read every day with your child.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Reading books should be signed at least 5 x each week if not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Spellings set Mondays and the spelling test is on following Monday morning (first thing, so please be prompt)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9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Equipment/what to bring to school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386" y="5275202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845771" y="1439311"/>
            <a:ext cx="10025060" cy="51090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In Key Stage 2 (Years 3-6) every child will need to bring in a </a:t>
            </a:r>
            <a:r>
              <a:rPr lang="en-GB" sz="2800" u="sng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small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 pencil case with the following stationery. </a:t>
            </a:r>
            <a:r>
              <a:rPr lang="en-GB" sz="2800" b="1" u="sng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Please name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items where possible.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HB pencils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colouring pencils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ruler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 glue-stick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 rubber 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 sharpener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water bottles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reading books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63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PE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614764" y="1194592"/>
            <a:ext cx="10025060" cy="54784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PE lessons are taught on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Mondays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and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Thursday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. 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Children can wear their PE kit to school and remain in their PE kit for the duration of the day, only on the days that they have PE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just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PE Uniform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just">
              <a:buFont typeface="Arial"/>
              <a:buChar char="•"/>
            </a:pP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White polo shirt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Navy blue shorts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Trainers (not plimsoles)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Plain navy-blue tracksuit top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Plain navy blue tracksuit trousers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88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Teaching and Learning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672703" y="1232296"/>
            <a:ext cx="9786935" cy="65248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Curricular targets for English (writing) and mathematics</a:t>
            </a: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Every child has targets for writing and mathematics.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Writing targets match the year group National Curriculum objectives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Children have a copy of their targets in the back of their maths and English books.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When a target is met, the target sheet is ticked and dated to help each child understand the progress they are making.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Copies of your child’s targets will be shared and discussed at parent consultations in October. </a:t>
            </a:r>
          </a:p>
          <a:p>
            <a:endParaRPr lang="en-GB" sz="2800" b="1" dirty="0">
              <a:ea typeface="+mn-lt"/>
              <a:cs typeface="+mn-lt"/>
            </a:endParaRPr>
          </a:p>
          <a:p>
            <a:pPr>
              <a:buFont typeface="Arial"/>
            </a:pP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3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742</Words>
  <Application>Microsoft Office PowerPoint</Application>
  <PresentationFormat>Widescreen</PresentationFormat>
  <Paragraphs>98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PT Sans</vt:lpstr>
      <vt:lpstr>Symbol</vt:lpstr>
      <vt:lpstr>Symbol,Sans-Serif</vt:lpstr>
      <vt:lpstr>Trebuchet MS</vt:lpstr>
      <vt:lpstr>Verdana</vt:lpstr>
      <vt:lpstr>Wingdings 3</vt:lpstr>
      <vt:lpstr>office theme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Grimaldi</dc:creator>
  <cp:lastModifiedBy>Claire West</cp:lastModifiedBy>
  <cp:revision>317</cp:revision>
  <dcterms:created xsi:type="dcterms:W3CDTF">2022-08-08T12:18:00Z</dcterms:created>
  <dcterms:modified xsi:type="dcterms:W3CDTF">2023-09-11T10:00:58Z</dcterms:modified>
</cp:coreProperties>
</file>