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3" r:id="rId2"/>
  </p:sldMasterIdLst>
  <p:notesMasterIdLst>
    <p:notesMasterId r:id="rId17"/>
  </p:notesMasterIdLst>
  <p:sldIdLst>
    <p:sldId id="258" r:id="rId3"/>
    <p:sldId id="259" r:id="rId4"/>
    <p:sldId id="261" r:id="rId5"/>
    <p:sldId id="262" r:id="rId6"/>
    <p:sldId id="263" r:id="rId7"/>
    <p:sldId id="264" r:id="rId8"/>
    <p:sldId id="265" r:id="rId9"/>
    <p:sldId id="273" r:id="rId10"/>
    <p:sldId id="267" r:id="rId11"/>
    <p:sldId id="268" r:id="rId12"/>
    <p:sldId id="274" r:id="rId13"/>
    <p:sldId id="270" r:id="rId14"/>
    <p:sldId id="272" r:id="rId15"/>
    <p:sldId id="269" r:id="rId1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0051-9645-4BFE-81BA-196C0B346506}" type="datetimeFigureOut">
              <a:t>9/13/2023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18AB3-C030-4967-90B4-47AB4D3F589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9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2190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17021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83813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21825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376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41872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49261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301611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09954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82216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70598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1137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GB"/>
              <a:t>Record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1297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3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1737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695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9643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90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47466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6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6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6623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05796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3029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498604"/>
            <a:ext cx="3854528" cy="1278467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2777070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51" indent="0">
              <a:buNone/>
              <a:defRPr sz="1400"/>
            </a:lvl2pPr>
            <a:lvl3pPr marL="914104" indent="0">
              <a:buNone/>
              <a:defRPr sz="1200"/>
            </a:lvl3pPr>
            <a:lvl4pPr marL="1371155" indent="0">
              <a:buNone/>
              <a:defRPr sz="1000"/>
            </a:lvl4pPr>
            <a:lvl5pPr marL="1828205" indent="0">
              <a:buNone/>
              <a:defRPr sz="1000"/>
            </a:lvl5pPr>
            <a:lvl6pPr marL="2285258" indent="0">
              <a:buNone/>
              <a:defRPr sz="1000"/>
            </a:lvl6pPr>
            <a:lvl7pPr marL="2742309" indent="0">
              <a:buNone/>
              <a:defRPr sz="1000"/>
            </a:lvl7pPr>
            <a:lvl8pPr marL="3199360" indent="0">
              <a:buNone/>
              <a:defRPr sz="1000"/>
            </a:lvl8pPr>
            <a:lvl9pPr marL="3656411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9819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9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1"/>
            <a:ext cx="8596668" cy="384571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9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73287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91094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730053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9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147986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1" y="79037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1932433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189" indent="0">
              <a:buFontTx/>
              <a:buNone/>
              <a:defRPr/>
            </a:lvl2pPr>
            <a:lvl3pPr marL="914377" indent="0">
              <a:buFontTx/>
              <a:buNone/>
              <a:defRPr/>
            </a:lvl3pPr>
            <a:lvl4pPr marL="1371566" indent="0">
              <a:buFontTx/>
              <a:buNone/>
              <a:defRPr/>
            </a:lvl4pPr>
            <a:lvl5pPr marL="1828754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873971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83688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0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216815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1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2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60512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936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 of text">
  <p:cSld name="Two columns of 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ec5bb89a78_0_119"/>
          <p:cNvSpPr txBox="1">
            <a:spLocks noGrp="1"/>
          </p:cNvSpPr>
          <p:nvPr>
            <p:ph type="body" idx="1"/>
          </p:nvPr>
        </p:nvSpPr>
        <p:spPr>
          <a:xfrm>
            <a:off x="838200" y="1"/>
            <a:ext cx="4302000" cy="3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800"/>
              <a:buFont typeface="Verdana"/>
              <a:buNone/>
              <a:defRPr sz="1067" b="1">
                <a:solidFill>
                  <a:schemeClr val="lt1"/>
                </a:solidFill>
              </a:defRPr>
            </a:lvl1pPr>
            <a:lvl2pPr marL="1219170" lvl="1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800"/>
              <a:buFont typeface="Verdana"/>
              <a:buNone/>
              <a:defRPr/>
            </a:lvl2pPr>
            <a:lvl3pPr marL="1828754" lvl="2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500"/>
              <a:buFont typeface="Verdana"/>
              <a:buNone/>
              <a:defRPr/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Font typeface="Verdana"/>
              <a:buNone/>
              <a:defRPr/>
            </a:lvl4pPr>
            <a:lvl5pPr marL="3047924" lvl="4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Font typeface="Verdana"/>
              <a:buNone/>
              <a:defRPr/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gec5bb89a78_0_119"/>
          <p:cNvSpPr txBox="1">
            <a:spLocks noGrp="1"/>
          </p:cNvSpPr>
          <p:nvPr>
            <p:ph type="title"/>
          </p:nvPr>
        </p:nvSpPr>
        <p:spPr>
          <a:xfrm>
            <a:off x="839788" y="708029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6F4"/>
              </a:buClr>
              <a:buSzPts val="2700"/>
              <a:buFont typeface="Verdana"/>
              <a:buNone/>
              <a:defRPr sz="3600" b="1" i="0">
                <a:solidFill>
                  <a:srgbClr val="4B26F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gec5bb89a78_0_119"/>
          <p:cNvSpPr txBox="1">
            <a:spLocks noGrp="1"/>
          </p:cNvSpPr>
          <p:nvPr>
            <p:ph type="body" idx="2"/>
          </p:nvPr>
        </p:nvSpPr>
        <p:spPr>
          <a:xfrm>
            <a:off x="839788" y="2024067"/>
            <a:ext cx="5158000" cy="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1800"/>
              <a:buNone/>
              <a:defRPr sz="2400" b="0" i="0">
                <a:solidFill>
                  <a:srgbClr val="4B26F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500"/>
              <a:buNone/>
              <a:defRPr sz="2000" b="1"/>
            </a:lvl2pPr>
            <a:lvl3pPr marL="1828754" lvl="2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None/>
              <a:defRPr sz="1867" b="1"/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4pPr>
            <a:lvl5pPr marL="3047924" lvl="4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5pPr>
            <a:lvl6pPr marL="3657509" lvl="5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62" name="Google Shape;62;gec5bb89a78_0_119"/>
          <p:cNvSpPr txBox="1">
            <a:spLocks noGrp="1"/>
          </p:cNvSpPr>
          <p:nvPr>
            <p:ph type="body" idx="3"/>
          </p:nvPr>
        </p:nvSpPr>
        <p:spPr>
          <a:xfrm>
            <a:off x="839788" y="2847979"/>
            <a:ext cx="51580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gec5bb89a78_0_119"/>
          <p:cNvSpPr txBox="1">
            <a:spLocks noGrp="1"/>
          </p:cNvSpPr>
          <p:nvPr>
            <p:ph type="body" idx="4"/>
          </p:nvPr>
        </p:nvSpPr>
        <p:spPr>
          <a:xfrm>
            <a:off x="6172200" y="2024067"/>
            <a:ext cx="5183200" cy="8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SzPts val="1800"/>
              <a:buNone/>
              <a:defRPr sz="2400" b="0" i="0">
                <a:solidFill>
                  <a:srgbClr val="4B26F4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500"/>
              <a:buNone/>
              <a:defRPr sz="2000" b="1"/>
            </a:lvl2pPr>
            <a:lvl3pPr marL="1828754" lvl="2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400"/>
              <a:buNone/>
              <a:defRPr sz="1867" b="1"/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4pPr>
            <a:lvl5pPr marL="3047924" lvl="4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SzPts val="1200"/>
              <a:buNone/>
              <a:defRPr sz="1600" b="1"/>
            </a:lvl5pPr>
            <a:lvl6pPr marL="3657509" lvl="5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6pPr>
            <a:lvl7pPr marL="4267093" lvl="6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7pPr>
            <a:lvl8pPr marL="4876678" lvl="7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8pPr>
            <a:lvl9pPr marL="5486263" lvl="8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gec5bb89a78_0_119"/>
          <p:cNvSpPr txBox="1">
            <a:spLocks noGrp="1"/>
          </p:cNvSpPr>
          <p:nvPr>
            <p:ph type="body" idx="5"/>
          </p:nvPr>
        </p:nvSpPr>
        <p:spPr>
          <a:xfrm>
            <a:off x="6172200" y="2847979"/>
            <a:ext cx="5158000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gec5bb89a78_0_119"/>
          <p:cNvSpPr txBox="1">
            <a:spLocks noGrp="1"/>
          </p:cNvSpPr>
          <p:nvPr>
            <p:ph type="body" idx="6"/>
          </p:nvPr>
        </p:nvSpPr>
        <p:spPr>
          <a:xfrm>
            <a:off x="839788" y="3929901"/>
            <a:ext cx="5158000" cy="3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1" i="0">
                <a:solidFill>
                  <a:srgbClr val="DB45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gec5bb89a78_0_119"/>
          <p:cNvSpPr txBox="1">
            <a:spLocks noGrp="1"/>
          </p:cNvSpPr>
          <p:nvPr>
            <p:ph type="body" idx="7"/>
          </p:nvPr>
        </p:nvSpPr>
        <p:spPr>
          <a:xfrm>
            <a:off x="839788" y="4354889"/>
            <a:ext cx="5158000" cy="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900"/>
              <a:buNone/>
              <a:defRPr sz="1200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gec5bb89a78_0_119"/>
          <p:cNvSpPr txBox="1">
            <a:spLocks noGrp="1"/>
          </p:cNvSpPr>
          <p:nvPr>
            <p:ph type="body" idx="8"/>
          </p:nvPr>
        </p:nvSpPr>
        <p:spPr>
          <a:xfrm>
            <a:off x="6172200" y="3929901"/>
            <a:ext cx="5158000" cy="3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sz="1867" b="1" i="0">
                <a:solidFill>
                  <a:srgbClr val="DB4575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gec5bb89a78_0_119"/>
          <p:cNvSpPr txBox="1">
            <a:spLocks noGrp="1"/>
          </p:cNvSpPr>
          <p:nvPr>
            <p:ph type="body" idx="9"/>
          </p:nvPr>
        </p:nvSpPr>
        <p:spPr>
          <a:xfrm>
            <a:off x="6172200" y="4354889"/>
            <a:ext cx="5158000" cy="2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609585" lvl="0" indent="-304792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4B26F4"/>
              </a:buClr>
              <a:buSzPts val="900"/>
              <a:buNone/>
              <a:defRPr sz="1200" b="0" i="0"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sz="1867" b="0" i="0">
                <a:latin typeface="Verdana"/>
                <a:ea typeface="Verdana"/>
                <a:cs typeface="Verdana"/>
                <a:sym typeface="Verdana"/>
              </a:defRPr>
            </a:lvl2pPr>
            <a:lvl3pPr marL="1828754" lvl="2" indent="-431789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marL="2438339" lvl="3" indent="-304792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4B26F4"/>
              </a:buClr>
              <a:buSzPts val="14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784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3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5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4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891" indent="-342891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4902899" y="1241501"/>
            <a:ext cx="5656978" cy="334065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2500" lnSpcReduction="20000"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'Meet The Teacher'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September 2023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Welcome to Year 1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>
                <a:solidFill>
                  <a:srgbClr val="0070C0"/>
                </a:solidFill>
                <a:ea typeface="+mj-ea"/>
                <a:cs typeface="+mj-cs"/>
              </a:rPr>
              <a:t>Miss Grimaldi and Miss Williams</a:t>
            </a:r>
          </a:p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dirty="0" err="1">
                <a:solidFill>
                  <a:srgbClr val="0070C0"/>
                </a:solidFill>
                <a:ea typeface="+mj-ea"/>
                <a:cs typeface="+mj-cs"/>
              </a:rPr>
              <a:t>Mrs</a:t>
            </a:r>
            <a:r>
              <a:rPr lang="en-US" sz="2400" dirty="0">
                <a:solidFill>
                  <a:srgbClr val="0070C0"/>
                </a:solidFill>
                <a:ea typeface="+mj-ea"/>
                <a:cs typeface="+mj-cs"/>
              </a:rPr>
              <a:t> Craven PPA Cover (Wed &amp; Thu PM)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3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A6A8F39C-700E-A831-3443-6C5C15A40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604" y="1298514"/>
            <a:ext cx="3765692" cy="426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968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Teaching and Learning 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77515" y="1232296"/>
            <a:ext cx="10025060" cy="67095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Teacher Feedback </a:t>
            </a: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Research shows that the most effective feedback is given verbally, ‘in the moment’ – this will be evidenced as a ‘VF’ in pupils’ books.</a:t>
            </a:r>
            <a:endParaRPr lang="en-US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Adults may also sometimes provide written feedback and modelling in pupils’ books using a green pen.</a:t>
            </a:r>
            <a:endParaRPr lang="en-US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We expect pupils to respond to feedback given by adults. We ask the pupils to do this in purple pen to help them and the adults see the corrections/edits they are making.</a:t>
            </a:r>
            <a:endParaRPr lang="en-GB" sz="2800" b="1" dirty="0">
              <a:ea typeface="+mn-lt"/>
              <a:cs typeface="+mn-lt"/>
            </a:endParaRPr>
          </a:p>
          <a:p>
            <a:pPr>
              <a:buFont typeface="Arial"/>
            </a:pP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99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How can parents help?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77515" y="1232296"/>
            <a:ext cx="10025060" cy="62786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In June, Year 1 pupils will complete a Phonics Screening Check (PSC).</a:t>
            </a: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The PSC is 40 words, 20 real words and 20 nonsense (alien words) which the children have to read. </a:t>
            </a: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This will take place one to one in a quiet room. </a:t>
            </a: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Pass mark has previously been 32/40, you will find out your child’s score when you receive their report at the end of the year. </a:t>
            </a: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We will conduct mock tests throughout the year to monitor progress. </a:t>
            </a:r>
          </a:p>
          <a:p>
            <a:pPr marL="285750" indent="-285750">
              <a:buFont typeface="Symbol,Sans-Serif"/>
              <a:buChar char="•"/>
            </a:pP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How can parents help?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77515" y="1232296"/>
            <a:ext cx="10537028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Read, read and read some more! </a:t>
            </a:r>
          </a:p>
          <a:p>
            <a:pPr marL="285750" indent="-285750">
              <a:buFont typeface="Symbol,Sans-Serif"/>
              <a:buChar char="•"/>
            </a:pPr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lvl="0"/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lvl="0" indent="-285750">
              <a:buFont typeface="Symbol,Sans-Serif"/>
              <a:buChar char="•"/>
            </a:pPr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</p:txBody>
      </p:sp>
      <p:pic>
        <p:nvPicPr>
          <p:cNvPr id="4" name="Picture 5" descr="Text&#10;&#10;Description automatically generated">
            <a:extLst>
              <a:ext uri="{FF2B5EF4-FFF2-40B4-BE49-F238E27FC236}">
                <a16:creationId xmlns:a16="http://schemas.microsoft.com/office/drawing/2014/main" id="{5C4F273B-DD31-3124-01D9-72FCA5BCB7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2306" y="1872094"/>
            <a:ext cx="4600574" cy="44354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734805-CC36-C534-1907-B7E5A10E66ED}"/>
              </a:ext>
            </a:extLst>
          </p:cNvPr>
          <p:cNvSpPr txBox="1"/>
          <p:nvPr/>
        </p:nvSpPr>
        <p:spPr>
          <a:xfrm>
            <a:off x="857250" y="2196703"/>
            <a:ext cx="6155529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i="1" dirty="0">
                <a:solidFill>
                  <a:schemeClr val="accent2">
                    <a:lumMod val="50000"/>
                  </a:schemeClr>
                </a:solidFill>
                <a:latin typeface="Trebuchet MS"/>
                <a:ea typeface="Arial"/>
                <a:cs typeface="Arial"/>
              </a:rPr>
              <a:t>Statistic: Parents who read 1 picture book with their children every day provide their children with exposure to an estimated 78,000 words each a year. Cumulatively, over the 5 years, estimated that children from literacy-rich homes hear a cumulative 1.4 million more words during storybook reading than children who are never read to.</a:t>
            </a:r>
            <a:r>
              <a:rPr lang="en-US" sz="2000" i="1" dirty="0">
                <a:solidFill>
                  <a:schemeClr val="accent2">
                    <a:lumMod val="50000"/>
                  </a:schemeClr>
                </a:solidFill>
                <a:latin typeface="Trebuchet MS"/>
                <a:ea typeface="Arial"/>
                <a:cs typeface="Arial"/>
              </a:rPr>
              <a:t>​</a:t>
            </a:r>
            <a:endParaRPr lang="en-GB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70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How can parents help?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934640" y="898921"/>
            <a:ext cx="10537028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lvl="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Number bonds and times tables – practise these everywhere.</a:t>
            </a:r>
          </a:p>
          <a:p>
            <a:pPr marL="285750" lvl="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Practise telling the time on a clock with hands.</a:t>
            </a: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Regular attendance is key – 95% is the minimum expectation. Pupils whose attendance is of concern will be invited to discuss this in order that the school can support parents and pupils as best possible.</a:t>
            </a:r>
          </a:p>
          <a:p>
            <a:pPr marL="285750" indent="-285750">
              <a:buFont typeface="Symbol,Sans-Serif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Communication! Please come and talk to us if you have any concerns/questions.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7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Any questions  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77515" y="1232296"/>
            <a:ext cx="10025060" cy="22775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sz="3200" dirty="0">
              <a:ea typeface="+mn-lt"/>
              <a:cs typeface="+mn-lt"/>
            </a:endParaRPr>
          </a:p>
          <a:p>
            <a:endParaRPr lang="en-GB" sz="2800" b="1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rgbClr val="174261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502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Arrival and Dismissal 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449" y="5168045"/>
            <a:ext cx="1289192" cy="143525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882BD70-A3F7-DA79-8DC0-6E178E6A4C89}"/>
              </a:ext>
            </a:extLst>
          </p:cNvPr>
          <p:cNvSpPr txBox="1"/>
          <p:nvPr/>
        </p:nvSpPr>
        <p:spPr>
          <a:xfrm>
            <a:off x="720329" y="1357312"/>
            <a:ext cx="11256312" cy="46782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Symbol"/>
              <a:buChar char="•"/>
            </a:pP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Morning Drop Off: 8.30am to 8.40am (to allow a natural stagger)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Pupils enter the school via front gate; make their way to their designated doors through the school playground, to their class. </a:t>
            </a: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Registration is at 8.40am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, pupils arriving after </a:t>
            </a: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8.40am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will be marked as late. </a:t>
            </a: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Afternoon Collection: 3.00pm 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All pupils will be collected from the outside door of their classroom. </a:t>
            </a:r>
            <a:endParaRPr lang="en-GB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21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Timetable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0792" y="5251389"/>
            <a:ext cx="1289192" cy="14352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30BAD1-DFE3-A6A9-CD28-F838D923BD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358" y="1014009"/>
            <a:ext cx="10121434" cy="539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65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Termly Curriculum Overview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449" y="5215670"/>
            <a:ext cx="1289192" cy="14352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57AAF5-FB2E-45A9-B3EB-593C99BB7F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096" y="956582"/>
            <a:ext cx="4149001" cy="590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34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Trips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6011" y="5168045"/>
            <a:ext cx="1289192" cy="14352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6425A4D-EAD1-C099-03FC-A19C37EA0FFE}"/>
              </a:ext>
            </a:extLst>
          </p:cNvPr>
          <p:cNvSpPr txBox="1"/>
          <p:nvPr/>
        </p:nvSpPr>
        <p:spPr>
          <a:xfrm>
            <a:off x="1077515" y="1232296"/>
            <a:ext cx="10025060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36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Autumn Term trip: Museum of Natural History </a:t>
            </a:r>
          </a:p>
          <a:p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l"/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3600" dirty="0">
                <a:solidFill>
                  <a:schemeClr val="accent2">
                    <a:lumMod val="50000"/>
                  </a:schemeClr>
                </a:solidFill>
              </a:rPr>
              <a:t>Spring Term trip: Science Oxford </a:t>
            </a:r>
          </a:p>
          <a:p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3600" dirty="0">
                <a:solidFill>
                  <a:schemeClr val="accent2">
                    <a:lumMod val="50000"/>
                  </a:schemeClr>
                </a:solidFill>
              </a:rPr>
              <a:t>Summer Term trip: Cotswold Wildlife Park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402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Homework 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0792" y="5215670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09555" y="1014009"/>
            <a:ext cx="10025060" cy="59093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Symbol"/>
              <a:buChar char="•"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Homework is set </a:t>
            </a:r>
            <a:r>
              <a:rPr lang="en-GB" sz="360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each Friday</a:t>
            </a:r>
            <a:r>
              <a:rPr lang="en-GB" sz="36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, this includes Spellings. Homework to be completed by the following Thursday. Spelling tests are on Wednesday mornings. </a:t>
            </a:r>
          </a:p>
          <a:p>
            <a:pPr marL="285750" indent="-285750">
              <a:buFont typeface="Symbol"/>
              <a:buChar char="•"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If you can, please read every day with your child and sign reading records 3x each week.</a:t>
            </a:r>
          </a:p>
          <a:p>
            <a:pPr marL="285750" indent="-285750">
              <a:buFont typeface="Symbol"/>
              <a:buChar char="•"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Maths homework will be set on Mathletics.</a:t>
            </a:r>
          </a:p>
          <a:p>
            <a:pPr marL="285750" indent="-285750">
              <a:buFont typeface="Symbol"/>
              <a:buChar char="•"/>
            </a:pPr>
            <a:r>
              <a:rPr lang="en-GB" sz="36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Please also use Numbots and Reading Eggs to support your child’s learning. </a:t>
            </a: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chemeClr val="accent2">
                  <a:lumMod val="50000"/>
                </a:schemeClr>
              </a:solidFill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9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Equipment/what to bring to school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386" y="5275202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09555" y="1297946"/>
            <a:ext cx="10025060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Symbol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In Key Stage 1, we will provide the stationery your child needs – please bring in reading books, reading record, book bags and a water bottle every day.</a:t>
            </a:r>
          </a:p>
          <a:p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>
              <a:buFont typeface="Symbol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 change of clothes can be left in a name bag on your children’s peg if you wish to do so or feel they may need them. </a:t>
            </a:r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638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PE</a:t>
            </a:r>
            <a:endParaRPr lang="en-US" dirty="0">
              <a:solidFill>
                <a:schemeClr val="accent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8386" y="5275202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1009555" y="1297946"/>
            <a:ext cx="10025060" cy="68018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Symbol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PE lessons are taught on </a:t>
            </a:r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Tuesday 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and </a:t>
            </a:r>
            <a:r>
              <a:rPr lang="en-GB" sz="32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Thursday</a:t>
            </a: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.</a:t>
            </a:r>
          </a:p>
          <a:p>
            <a:pPr>
              <a:buFont typeface="Symbol"/>
              <a:buChar char="•"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Children can wear their PE uniform to school and remain in their PE uniform for the duration of the day, only on the days that they have PE.</a:t>
            </a:r>
          </a:p>
          <a:p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>
              <a:buFont typeface="Symbol"/>
              <a:buChar char="•"/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PE Uniform</a:t>
            </a:r>
            <a:endParaRPr lang="en-GB" sz="24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just">
              <a:buFont typeface="Arial"/>
              <a:buChar char="•"/>
            </a:pPr>
            <a:endParaRPr lang="en-GB" sz="12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White polo shirt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Navy blue shorts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Trainers (not plimsoles)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A royal blue round-necked school logo jumper or a plain navy-blue tracksuit top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 algn="just">
              <a:buFont typeface="Arial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Plain navy blue tracksuit trousers</a:t>
            </a: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Symbol"/>
              <a:buChar char="•"/>
            </a:pPr>
            <a:endParaRPr lang="en-US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>
              <a:buFont typeface="Symbol"/>
              <a:buChar char="•"/>
            </a:pPr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sz="32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034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91D203-F83E-C6E8-8B30-5BE34CF5F2B4}"/>
              </a:ext>
            </a:extLst>
          </p:cNvPr>
          <p:cNvSpPr txBox="1"/>
          <p:nvPr/>
        </p:nvSpPr>
        <p:spPr>
          <a:xfrm>
            <a:off x="1009555" y="134220"/>
            <a:ext cx="9764634" cy="8797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Teaching and Learning </a:t>
            </a: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76" name="Google Shape;76;p1"/>
          <p:cNvSpPr txBox="1"/>
          <p:nvPr/>
        </p:nvSpPr>
        <p:spPr>
          <a:xfrm>
            <a:off x="1727156" y="3846184"/>
            <a:ext cx="7268400" cy="98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>
              <a:buClr>
                <a:srgbClr val="000000"/>
              </a:buClr>
              <a:buSzPts val="3600"/>
            </a:pPr>
            <a:endParaRPr sz="4800">
              <a:solidFill>
                <a:srgbClr val="B5121B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5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7F6239C7-25EF-9F1C-5F06-69CAF3A61A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9824" y="5203764"/>
            <a:ext cx="1289192" cy="14352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9B110E1-1194-BB80-AA06-A3FFF6C8A1CB}"/>
              </a:ext>
            </a:extLst>
          </p:cNvPr>
          <p:cNvSpPr txBox="1"/>
          <p:nvPr/>
        </p:nvSpPr>
        <p:spPr>
          <a:xfrm>
            <a:off x="672703" y="1232296"/>
            <a:ext cx="9786935" cy="65248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Curricular targets for English (writing) and mathematics</a:t>
            </a: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Every child has targets for writing and mathematics. </a:t>
            </a:r>
          </a:p>
          <a:p>
            <a:pPr marL="285750" indent="-285750">
              <a:buFont typeface="Symbo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Writing targets match the year group National Curriculum objectives.</a:t>
            </a:r>
          </a:p>
          <a:p>
            <a:pPr marL="285750" indent="-285750">
              <a:buFont typeface="Symbo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Children have a copy of their targets in the back of their maths and English books. </a:t>
            </a:r>
          </a:p>
          <a:p>
            <a:pPr marL="285750" indent="-285750">
              <a:buFont typeface="Symbo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When a target is met, the target sheet is ticked and dated to help each child understand the progress they are making.</a:t>
            </a:r>
          </a:p>
          <a:p>
            <a:pPr marL="285750" indent="-285750">
              <a:buFont typeface="Symbol"/>
              <a:buChar char="•"/>
            </a:pPr>
            <a:r>
              <a:rPr lang="en-GB" sz="2800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Copies of your child’s targets will be shared and discussed at parent consultations in October. </a:t>
            </a:r>
          </a:p>
          <a:p>
            <a:endParaRPr lang="en-GB" sz="2800" b="1" dirty="0">
              <a:ea typeface="+mn-lt"/>
              <a:cs typeface="+mn-lt"/>
            </a:endParaRPr>
          </a:p>
          <a:p>
            <a:pPr>
              <a:buFont typeface="Arial"/>
            </a:pPr>
            <a:endParaRPr lang="en-GB" sz="28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marL="285750" indent="-285750">
              <a:buFont typeface="Symbol"/>
              <a:buChar char="•"/>
            </a:pPr>
            <a:endParaRPr lang="en-GB" sz="3600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3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2206</TotalTime>
  <Words>793</Words>
  <Application>Microsoft Office PowerPoint</Application>
  <PresentationFormat>Widescreen</PresentationFormat>
  <Paragraphs>94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PT Sans</vt:lpstr>
      <vt:lpstr>Symbol</vt:lpstr>
      <vt:lpstr>Symbol,Sans-Serif</vt:lpstr>
      <vt:lpstr>Trebuchet MS</vt:lpstr>
      <vt:lpstr>Verdana</vt:lpstr>
      <vt:lpstr>Wingdings 3</vt:lpstr>
      <vt:lpstr>office theme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Grimaldi</dc:creator>
  <cp:lastModifiedBy>Gemma Grimaldi</cp:lastModifiedBy>
  <cp:revision>294</cp:revision>
  <dcterms:created xsi:type="dcterms:W3CDTF">2022-08-08T12:18:00Z</dcterms:created>
  <dcterms:modified xsi:type="dcterms:W3CDTF">2023-09-13T13:17:31Z</dcterms:modified>
</cp:coreProperties>
</file>