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6858000" cx="12192000"/>
  <p:notesSz cx="7053250" cy="10180625"/>
  <p:embeddedFontLst>
    <p:embeddedFont>
      <p:font typeface="Tahoma"/>
      <p:regular r:id="rId34"/>
      <p:bold r:id="rId35"/>
    </p:embeddedFont>
    <p:embeddedFont>
      <p:font typeface="Century Gothic"/>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40" roundtripDataSignature="AMtx7mhDthIXBk5UFp/+07BxdWJrUFAdB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4C4C3D2-860A-4874-A2B7-7C65D163B0EB}">
  <a:tblStyle styleId="{44C4C3D2-860A-4874-A2B7-7C65D163B0EB}"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4F392A66-4073-4D93-94AA-6AB6FA5F5BC0}" styleName="Table_1">
    <a:wholeTbl>
      <a:tcTxStyle>
        <a:font>
          <a:latin typeface="Arial"/>
          <a:ea typeface="Arial"/>
          <a:cs typeface="Arial"/>
        </a:font>
        <a:srgbClr val="000000"/>
      </a:tcTxStyle>
      <a:tcStyle>
        <a:tcBdr>
          <a:left>
            <a:ln cap="flat" cmpd="sng" w="6350">
              <a:solidFill>
                <a:srgbClr val="000000"/>
              </a:solidFill>
              <a:prstDash val="solid"/>
              <a:round/>
              <a:headEnd len="sm" w="sm" type="none"/>
              <a:tailEnd len="sm" w="sm" type="none"/>
            </a:ln>
          </a:left>
          <a:right>
            <a:ln cap="flat" cmpd="sng" w="6350">
              <a:solidFill>
                <a:srgbClr val="000000"/>
              </a:solidFill>
              <a:prstDash val="solid"/>
              <a:round/>
              <a:headEnd len="sm" w="sm" type="none"/>
              <a:tailEnd len="sm" w="sm" type="none"/>
            </a:ln>
          </a:right>
          <a:top>
            <a:ln cap="flat" cmpd="sng" w="6350">
              <a:solidFill>
                <a:srgbClr val="000000"/>
              </a:solidFill>
              <a:prstDash val="solid"/>
              <a:round/>
              <a:headEnd len="sm" w="sm" type="none"/>
              <a:tailEnd len="sm" w="sm" type="none"/>
            </a:ln>
          </a:top>
          <a:bottom>
            <a:ln cap="flat" cmpd="sng" w="6350">
              <a:solidFill>
                <a:srgbClr val="000000"/>
              </a:solidFill>
              <a:prstDash val="solid"/>
              <a:round/>
              <a:headEnd len="sm" w="sm" type="none"/>
              <a:tailEnd len="sm" w="sm" type="none"/>
            </a:ln>
          </a:bottom>
          <a:insideH>
            <a:ln cap="flat" cmpd="sng" w="6350">
              <a:solidFill>
                <a:srgbClr val="000000"/>
              </a:solidFill>
              <a:prstDash val="solid"/>
              <a:round/>
              <a:headEnd len="sm" w="sm" type="none"/>
              <a:tailEnd len="sm" w="sm" type="none"/>
            </a:ln>
          </a:insideH>
          <a:insideV>
            <a:ln cap="flat" cmpd="sng" w="635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Tahoma-bold.fntdata"/><Relationship Id="rId12" Type="http://schemas.openxmlformats.org/officeDocument/2006/relationships/slide" Target="slides/slide6.xml"/><Relationship Id="rId34" Type="http://schemas.openxmlformats.org/officeDocument/2006/relationships/font" Target="fonts/Tahoma-regular.fntdata"/><Relationship Id="rId15" Type="http://schemas.openxmlformats.org/officeDocument/2006/relationships/slide" Target="slides/slide9.xml"/><Relationship Id="rId37" Type="http://schemas.openxmlformats.org/officeDocument/2006/relationships/font" Target="fonts/CenturyGothic-bold.fntdata"/><Relationship Id="rId14" Type="http://schemas.openxmlformats.org/officeDocument/2006/relationships/slide" Target="slides/slide8.xml"/><Relationship Id="rId36" Type="http://schemas.openxmlformats.org/officeDocument/2006/relationships/font" Target="fonts/CenturyGothic-regular.fntdata"/><Relationship Id="rId17" Type="http://schemas.openxmlformats.org/officeDocument/2006/relationships/slide" Target="slides/slide11.xml"/><Relationship Id="rId39" Type="http://schemas.openxmlformats.org/officeDocument/2006/relationships/font" Target="fonts/CenturyGothic-boldItalic.fntdata"/><Relationship Id="rId16" Type="http://schemas.openxmlformats.org/officeDocument/2006/relationships/slide" Target="slides/slide10.xml"/><Relationship Id="rId38" Type="http://schemas.openxmlformats.org/officeDocument/2006/relationships/font" Target="fonts/CenturyGothic-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56414" cy="510800"/>
          </a:xfrm>
          <a:prstGeom prst="rect">
            <a:avLst/>
          </a:prstGeom>
          <a:noFill/>
          <a:ln>
            <a:noFill/>
          </a:ln>
        </p:spPr>
        <p:txBody>
          <a:bodyPr anchorCtr="0" anchor="t" bIns="49200" lIns="98450" spcFirstLastPara="1" rIns="98450" wrap="square" tIns="49200">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95217" y="0"/>
            <a:ext cx="3056414" cy="510800"/>
          </a:xfrm>
          <a:prstGeom prst="rect">
            <a:avLst/>
          </a:prstGeom>
          <a:noFill/>
          <a:ln>
            <a:noFill/>
          </a:ln>
        </p:spPr>
        <p:txBody>
          <a:bodyPr anchorCtr="0" anchor="t" bIns="49200" lIns="98450" spcFirstLastPara="1" rIns="98450" wrap="square" tIns="49200">
            <a:noAutofit/>
          </a:bodyPr>
          <a:lstStyle>
            <a:lvl1pPr lvl="0" marR="0" rtl="0" algn="r">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73075" y="1273175"/>
            <a:ext cx="6107113" cy="3435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5327" y="4899432"/>
            <a:ext cx="5642610" cy="4008626"/>
          </a:xfrm>
          <a:prstGeom prst="rect">
            <a:avLst/>
          </a:prstGeom>
          <a:noFill/>
          <a:ln>
            <a:noFill/>
          </a:ln>
        </p:spPr>
        <p:txBody>
          <a:bodyPr anchorCtr="0" anchor="t" bIns="49200" lIns="98450" spcFirstLastPara="1" rIns="98450" wrap="square" tIns="492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669840"/>
            <a:ext cx="3056414" cy="510799"/>
          </a:xfrm>
          <a:prstGeom prst="rect">
            <a:avLst/>
          </a:prstGeom>
          <a:noFill/>
          <a:ln>
            <a:noFill/>
          </a:ln>
        </p:spPr>
        <p:txBody>
          <a:bodyPr anchorCtr="0" anchor="b" bIns="49200" lIns="98450" spcFirstLastPara="1" rIns="98450" wrap="square" tIns="49200">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95217" y="9669840"/>
            <a:ext cx="3056414" cy="510799"/>
          </a:xfrm>
          <a:prstGeom prst="rect">
            <a:avLst/>
          </a:prstGeom>
          <a:noFill/>
          <a:ln>
            <a:noFill/>
          </a:ln>
        </p:spPr>
        <p:txBody>
          <a:bodyPr anchorCtr="0" anchor="b" bIns="49200" lIns="98450" spcFirstLastPara="1" rIns="98450" wrap="square" tIns="49200">
            <a:noAutofit/>
          </a:bodyPr>
          <a:lstStyle/>
          <a:p>
            <a:pPr indent="0" lvl="0" marL="0" marR="0" rtl="0" algn="r">
              <a:lnSpc>
                <a:spcPct val="100000"/>
              </a:lnSpc>
              <a:spcBef>
                <a:spcPts val="0"/>
              </a:spcBef>
              <a:spcAft>
                <a:spcPts val="0"/>
              </a:spcAft>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1:notes"/>
          <p:cNvSpPr txBox="1"/>
          <p:nvPr>
            <p:ph idx="1" type="body"/>
          </p:nvPr>
        </p:nvSpPr>
        <p:spPr>
          <a:xfrm>
            <a:off x="705327" y="4899432"/>
            <a:ext cx="5642610" cy="4008626"/>
          </a:xfrm>
          <a:prstGeom prst="rect">
            <a:avLst/>
          </a:prstGeom>
          <a:noFill/>
          <a:ln>
            <a:noFill/>
          </a:ln>
        </p:spPr>
        <p:txBody>
          <a:bodyPr anchorCtr="0" anchor="t" bIns="49200" lIns="98450" spcFirstLastPara="1" rIns="98450" wrap="square" tIns="49200">
            <a:noAutofit/>
          </a:bodyPr>
          <a:lstStyle/>
          <a:p>
            <a:pPr indent="0" lvl="0" marL="0" rtl="0" algn="l">
              <a:lnSpc>
                <a:spcPct val="100000"/>
              </a:lnSpc>
              <a:spcBef>
                <a:spcPts val="0"/>
              </a:spcBef>
              <a:spcAft>
                <a:spcPts val="0"/>
              </a:spcAft>
              <a:buSzPts val="1400"/>
              <a:buNone/>
            </a:pPr>
            <a:r>
              <a:t/>
            </a:r>
            <a:endParaRPr/>
          </a:p>
        </p:txBody>
      </p:sp>
      <p:sp>
        <p:nvSpPr>
          <p:cNvPr id="56" name="Google Shape;56;p1:notes"/>
          <p:cNvSpPr/>
          <p:nvPr>
            <p:ph idx="2" type="sldImg"/>
          </p:nvPr>
        </p:nvSpPr>
        <p:spPr>
          <a:xfrm>
            <a:off x="473075" y="1273175"/>
            <a:ext cx="6107113" cy="3435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8affaab8d0_0_0:notes"/>
          <p:cNvSpPr/>
          <p:nvPr>
            <p:ph idx="2" type="sldImg"/>
          </p:nvPr>
        </p:nvSpPr>
        <p:spPr>
          <a:xfrm>
            <a:off x="473075" y="1273175"/>
            <a:ext cx="6107113" cy="3435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g8affaab8d0_0_0:notes"/>
          <p:cNvSpPr txBox="1"/>
          <p:nvPr>
            <p:ph idx="1" type="body"/>
          </p:nvPr>
        </p:nvSpPr>
        <p:spPr>
          <a:xfrm>
            <a:off x="705327" y="4899432"/>
            <a:ext cx="5642610" cy="4008793"/>
          </a:xfrm>
          <a:prstGeom prst="rect">
            <a:avLst/>
          </a:prstGeom>
          <a:noFill/>
          <a:ln>
            <a:noFill/>
          </a:ln>
        </p:spPr>
        <p:txBody>
          <a:bodyPr anchorCtr="0" anchor="t" bIns="49200" lIns="98450" spcFirstLastPara="1" rIns="98450" wrap="square" tIns="49200">
            <a:noAutofit/>
          </a:bodyPr>
          <a:lstStyle/>
          <a:p>
            <a:pPr indent="0" lvl="0" marL="0" rtl="0" algn="l">
              <a:lnSpc>
                <a:spcPct val="100000"/>
              </a:lnSpc>
              <a:spcBef>
                <a:spcPts val="0"/>
              </a:spcBef>
              <a:spcAft>
                <a:spcPts val="0"/>
              </a:spcAft>
              <a:buSzPts val="1400"/>
              <a:buNone/>
            </a:pPr>
            <a:r>
              <a:t/>
            </a:r>
            <a:endParaRPr/>
          </a:p>
        </p:txBody>
      </p:sp>
      <p:sp>
        <p:nvSpPr>
          <p:cNvPr id="172" name="Google Shape;172;g8affaab8d0_0_0:notes"/>
          <p:cNvSpPr txBox="1"/>
          <p:nvPr>
            <p:ph idx="12" type="sldNum"/>
          </p:nvPr>
        </p:nvSpPr>
        <p:spPr>
          <a:xfrm>
            <a:off x="3995217" y="9669839"/>
            <a:ext cx="3056414" cy="510702"/>
          </a:xfrm>
          <a:prstGeom prst="rect">
            <a:avLst/>
          </a:prstGeom>
          <a:noFill/>
          <a:ln>
            <a:noFill/>
          </a:ln>
        </p:spPr>
        <p:txBody>
          <a:bodyPr anchorCtr="0" anchor="b" bIns="49200" lIns="98450" spcFirstLastPara="1" rIns="98450" wrap="square" tIns="49200">
            <a:noAutofit/>
          </a:bodyPr>
          <a:lstStyle/>
          <a:p>
            <a:pPr indent="0" lvl="0" marL="0" rtl="0" algn="r">
              <a:lnSpc>
                <a:spcPct val="100000"/>
              </a:lnSpc>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82238ddb76_0_37:notes"/>
          <p:cNvSpPr/>
          <p:nvPr>
            <p:ph idx="2" type="sldImg"/>
          </p:nvPr>
        </p:nvSpPr>
        <p:spPr>
          <a:xfrm>
            <a:off x="473075" y="1273175"/>
            <a:ext cx="6107113" cy="3435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g82238ddb76_0_37:notes"/>
          <p:cNvSpPr txBox="1"/>
          <p:nvPr>
            <p:ph idx="1" type="body"/>
          </p:nvPr>
        </p:nvSpPr>
        <p:spPr>
          <a:xfrm>
            <a:off x="705327" y="4899432"/>
            <a:ext cx="5642610" cy="4008793"/>
          </a:xfrm>
          <a:prstGeom prst="rect">
            <a:avLst/>
          </a:prstGeom>
          <a:noFill/>
          <a:ln>
            <a:noFill/>
          </a:ln>
        </p:spPr>
        <p:txBody>
          <a:bodyPr anchorCtr="0" anchor="t" bIns="49200" lIns="98450" spcFirstLastPara="1" rIns="98450" wrap="square" tIns="49200">
            <a:noAutofit/>
          </a:bodyPr>
          <a:lstStyle/>
          <a:p>
            <a:pPr indent="0" lvl="0" marL="0" rtl="0" algn="l">
              <a:lnSpc>
                <a:spcPct val="100000"/>
              </a:lnSpc>
              <a:spcBef>
                <a:spcPts val="0"/>
              </a:spcBef>
              <a:spcAft>
                <a:spcPts val="0"/>
              </a:spcAft>
              <a:buSzPts val="1400"/>
              <a:buNone/>
            </a:pPr>
            <a:r>
              <a:t/>
            </a:r>
            <a:endParaRPr/>
          </a:p>
        </p:txBody>
      </p:sp>
      <p:sp>
        <p:nvSpPr>
          <p:cNvPr id="178" name="Google Shape;178;g82238ddb76_0_37:notes"/>
          <p:cNvSpPr txBox="1"/>
          <p:nvPr>
            <p:ph idx="12" type="sldNum"/>
          </p:nvPr>
        </p:nvSpPr>
        <p:spPr>
          <a:xfrm>
            <a:off x="3995217" y="9669839"/>
            <a:ext cx="3056414" cy="510702"/>
          </a:xfrm>
          <a:prstGeom prst="rect">
            <a:avLst/>
          </a:prstGeom>
          <a:noFill/>
          <a:ln>
            <a:noFill/>
          </a:ln>
        </p:spPr>
        <p:txBody>
          <a:bodyPr anchorCtr="0" anchor="b" bIns="49200" lIns="98450" spcFirstLastPara="1" rIns="98450" wrap="square" tIns="49200">
            <a:noAutofit/>
          </a:bodyPr>
          <a:lstStyle/>
          <a:p>
            <a:pPr indent="0" lvl="0" marL="0" rtl="0" algn="r">
              <a:lnSpc>
                <a:spcPct val="100000"/>
              </a:lnSpc>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8224a784fe_0_0:notes"/>
          <p:cNvSpPr/>
          <p:nvPr>
            <p:ph idx="2" type="sldImg"/>
          </p:nvPr>
        </p:nvSpPr>
        <p:spPr>
          <a:xfrm>
            <a:off x="473075" y="1273175"/>
            <a:ext cx="6107113" cy="3435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g8224a784fe_0_0:notes"/>
          <p:cNvSpPr txBox="1"/>
          <p:nvPr>
            <p:ph idx="1" type="body"/>
          </p:nvPr>
        </p:nvSpPr>
        <p:spPr>
          <a:xfrm>
            <a:off x="705327" y="4899432"/>
            <a:ext cx="5642610" cy="4008793"/>
          </a:xfrm>
          <a:prstGeom prst="rect">
            <a:avLst/>
          </a:prstGeom>
          <a:noFill/>
          <a:ln>
            <a:noFill/>
          </a:ln>
        </p:spPr>
        <p:txBody>
          <a:bodyPr anchorCtr="0" anchor="t" bIns="49200" lIns="98450" spcFirstLastPara="1" rIns="98450" wrap="square" tIns="49200">
            <a:noAutofit/>
          </a:bodyPr>
          <a:lstStyle/>
          <a:p>
            <a:pPr indent="0" lvl="0" marL="0" rtl="0" algn="l">
              <a:lnSpc>
                <a:spcPct val="100000"/>
              </a:lnSpc>
              <a:spcBef>
                <a:spcPts val="0"/>
              </a:spcBef>
              <a:spcAft>
                <a:spcPts val="0"/>
              </a:spcAft>
              <a:buSzPts val="1400"/>
              <a:buNone/>
            </a:pPr>
            <a:r>
              <a:t/>
            </a:r>
            <a:endParaRPr/>
          </a:p>
        </p:txBody>
      </p:sp>
      <p:sp>
        <p:nvSpPr>
          <p:cNvPr id="184" name="Google Shape;184;g8224a784fe_0_0:notes"/>
          <p:cNvSpPr txBox="1"/>
          <p:nvPr>
            <p:ph idx="12" type="sldNum"/>
          </p:nvPr>
        </p:nvSpPr>
        <p:spPr>
          <a:xfrm>
            <a:off x="3995217" y="9669839"/>
            <a:ext cx="3056414" cy="510702"/>
          </a:xfrm>
          <a:prstGeom prst="rect">
            <a:avLst/>
          </a:prstGeom>
          <a:noFill/>
          <a:ln>
            <a:noFill/>
          </a:ln>
        </p:spPr>
        <p:txBody>
          <a:bodyPr anchorCtr="0" anchor="b" bIns="49200" lIns="98450" spcFirstLastPara="1" rIns="98450" wrap="square" tIns="49200">
            <a:noAutofit/>
          </a:bodyPr>
          <a:lstStyle/>
          <a:p>
            <a:pPr indent="0" lvl="0" marL="0" rtl="0" algn="r">
              <a:lnSpc>
                <a:spcPct val="100000"/>
              </a:lnSpc>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15c24a8ac4_0_58:notes"/>
          <p:cNvSpPr/>
          <p:nvPr>
            <p:ph idx="2" type="sldImg"/>
          </p:nvPr>
        </p:nvSpPr>
        <p:spPr>
          <a:xfrm>
            <a:off x="473075" y="1273175"/>
            <a:ext cx="6107100" cy="34353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15c24a8ac4_0_58:notes"/>
          <p:cNvSpPr txBox="1"/>
          <p:nvPr>
            <p:ph idx="1" type="body"/>
          </p:nvPr>
        </p:nvSpPr>
        <p:spPr>
          <a:xfrm>
            <a:off x="705327" y="4899432"/>
            <a:ext cx="5642700" cy="4008600"/>
          </a:xfrm>
          <a:prstGeom prst="rect">
            <a:avLst/>
          </a:prstGeom>
        </p:spPr>
        <p:txBody>
          <a:bodyPr anchorCtr="0" anchor="t" bIns="49200" lIns="98450" spcFirstLastPara="1" rIns="98450" wrap="square" tIns="49200">
            <a:noAutofit/>
          </a:bodyPr>
          <a:lstStyle/>
          <a:p>
            <a:pPr indent="0" lvl="0" marL="0" rtl="0" algn="l">
              <a:spcBef>
                <a:spcPts val="0"/>
              </a:spcBef>
              <a:spcAft>
                <a:spcPts val="0"/>
              </a:spcAft>
              <a:buNone/>
            </a:pPr>
            <a:r>
              <a:t/>
            </a:r>
            <a:endParaRPr/>
          </a:p>
        </p:txBody>
      </p:sp>
      <p:sp>
        <p:nvSpPr>
          <p:cNvPr id="190" name="Google Shape;190;g115c24a8ac4_0_58:notes"/>
          <p:cNvSpPr txBox="1"/>
          <p:nvPr>
            <p:ph idx="12" type="sldNum"/>
          </p:nvPr>
        </p:nvSpPr>
        <p:spPr>
          <a:xfrm>
            <a:off x="3995217" y="9669840"/>
            <a:ext cx="3056400" cy="510900"/>
          </a:xfrm>
          <a:prstGeom prst="rect">
            <a:avLst/>
          </a:prstGeom>
        </p:spPr>
        <p:txBody>
          <a:bodyPr anchorCtr="0" anchor="b" bIns="49200" lIns="98450" spcFirstLastPara="1" rIns="98450" wrap="square" tIns="492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15c24a8ac4_0_63:notes"/>
          <p:cNvSpPr/>
          <p:nvPr>
            <p:ph idx="2" type="sldImg"/>
          </p:nvPr>
        </p:nvSpPr>
        <p:spPr>
          <a:xfrm>
            <a:off x="473075" y="1273175"/>
            <a:ext cx="6107100" cy="34353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115c24a8ac4_0_63:notes"/>
          <p:cNvSpPr txBox="1"/>
          <p:nvPr>
            <p:ph idx="1" type="body"/>
          </p:nvPr>
        </p:nvSpPr>
        <p:spPr>
          <a:xfrm>
            <a:off x="705327" y="4899432"/>
            <a:ext cx="5642700" cy="4008600"/>
          </a:xfrm>
          <a:prstGeom prst="rect">
            <a:avLst/>
          </a:prstGeom>
        </p:spPr>
        <p:txBody>
          <a:bodyPr anchorCtr="0" anchor="t" bIns="49200" lIns="98450" spcFirstLastPara="1" rIns="98450" wrap="square" tIns="49200">
            <a:noAutofit/>
          </a:bodyPr>
          <a:lstStyle/>
          <a:p>
            <a:pPr indent="0" lvl="0" marL="0" rtl="0" algn="l">
              <a:spcBef>
                <a:spcPts val="0"/>
              </a:spcBef>
              <a:spcAft>
                <a:spcPts val="0"/>
              </a:spcAft>
              <a:buNone/>
            </a:pPr>
            <a:r>
              <a:t/>
            </a:r>
            <a:endParaRPr/>
          </a:p>
        </p:txBody>
      </p:sp>
      <p:sp>
        <p:nvSpPr>
          <p:cNvPr id="197" name="Google Shape;197;g115c24a8ac4_0_63:notes"/>
          <p:cNvSpPr txBox="1"/>
          <p:nvPr>
            <p:ph idx="12" type="sldNum"/>
          </p:nvPr>
        </p:nvSpPr>
        <p:spPr>
          <a:xfrm>
            <a:off x="3995217" y="9669840"/>
            <a:ext cx="3056400" cy="510900"/>
          </a:xfrm>
          <a:prstGeom prst="rect">
            <a:avLst/>
          </a:prstGeom>
        </p:spPr>
        <p:txBody>
          <a:bodyPr anchorCtr="0" anchor="b" bIns="49200" lIns="98450" spcFirstLastPara="1" rIns="98450" wrap="square" tIns="492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8bb2efd1bc_0_0:notes"/>
          <p:cNvSpPr/>
          <p:nvPr>
            <p:ph idx="2" type="sldImg"/>
          </p:nvPr>
        </p:nvSpPr>
        <p:spPr>
          <a:xfrm>
            <a:off x="473075" y="1273175"/>
            <a:ext cx="6107113" cy="3435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g8bb2efd1bc_0_0:notes"/>
          <p:cNvSpPr txBox="1"/>
          <p:nvPr>
            <p:ph idx="1" type="body"/>
          </p:nvPr>
        </p:nvSpPr>
        <p:spPr>
          <a:xfrm>
            <a:off x="705327" y="4899432"/>
            <a:ext cx="5642610" cy="4008793"/>
          </a:xfrm>
          <a:prstGeom prst="rect">
            <a:avLst/>
          </a:prstGeom>
          <a:noFill/>
          <a:ln>
            <a:noFill/>
          </a:ln>
        </p:spPr>
        <p:txBody>
          <a:bodyPr anchorCtr="0" anchor="t" bIns="49200" lIns="98450" spcFirstLastPara="1" rIns="98450" wrap="square" tIns="49200">
            <a:noAutofit/>
          </a:bodyPr>
          <a:lstStyle/>
          <a:p>
            <a:pPr indent="0" lvl="0" marL="0" rtl="0" algn="l">
              <a:lnSpc>
                <a:spcPct val="100000"/>
              </a:lnSpc>
              <a:spcBef>
                <a:spcPts val="0"/>
              </a:spcBef>
              <a:spcAft>
                <a:spcPts val="0"/>
              </a:spcAft>
              <a:buSzPts val="1400"/>
              <a:buNone/>
            </a:pPr>
            <a:r>
              <a:t/>
            </a:r>
            <a:endParaRPr/>
          </a:p>
        </p:txBody>
      </p:sp>
      <p:sp>
        <p:nvSpPr>
          <p:cNvPr id="204" name="Google Shape;204;g8bb2efd1bc_0_0:notes"/>
          <p:cNvSpPr txBox="1"/>
          <p:nvPr>
            <p:ph idx="12" type="sldNum"/>
          </p:nvPr>
        </p:nvSpPr>
        <p:spPr>
          <a:xfrm>
            <a:off x="3995217" y="9669839"/>
            <a:ext cx="3056414" cy="510702"/>
          </a:xfrm>
          <a:prstGeom prst="rect">
            <a:avLst/>
          </a:prstGeom>
          <a:noFill/>
          <a:ln>
            <a:noFill/>
          </a:ln>
        </p:spPr>
        <p:txBody>
          <a:bodyPr anchorCtr="0" anchor="b" bIns="49200" lIns="98450" spcFirstLastPara="1" rIns="98450" wrap="square" tIns="49200">
            <a:noAutofit/>
          </a:bodyPr>
          <a:lstStyle/>
          <a:p>
            <a:pPr indent="0" lvl="0" marL="0" rtl="0" algn="r">
              <a:lnSpc>
                <a:spcPct val="100000"/>
              </a:lnSpc>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15c24a8ac4_0_73:notes"/>
          <p:cNvSpPr/>
          <p:nvPr>
            <p:ph idx="2" type="sldImg"/>
          </p:nvPr>
        </p:nvSpPr>
        <p:spPr>
          <a:xfrm>
            <a:off x="473075" y="1273175"/>
            <a:ext cx="6107100" cy="34353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115c24a8ac4_0_73:notes"/>
          <p:cNvSpPr txBox="1"/>
          <p:nvPr>
            <p:ph idx="1" type="body"/>
          </p:nvPr>
        </p:nvSpPr>
        <p:spPr>
          <a:xfrm>
            <a:off x="705327" y="4899432"/>
            <a:ext cx="5642700" cy="4008600"/>
          </a:xfrm>
          <a:prstGeom prst="rect">
            <a:avLst/>
          </a:prstGeom>
        </p:spPr>
        <p:txBody>
          <a:bodyPr anchorCtr="0" anchor="t" bIns="49200" lIns="98450" spcFirstLastPara="1" rIns="98450" wrap="square" tIns="49200">
            <a:noAutofit/>
          </a:bodyPr>
          <a:lstStyle/>
          <a:p>
            <a:pPr indent="0" lvl="0" marL="0" rtl="0" algn="l">
              <a:spcBef>
                <a:spcPts val="0"/>
              </a:spcBef>
              <a:spcAft>
                <a:spcPts val="0"/>
              </a:spcAft>
              <a:buNone/>
            </a:pPr>
            <a:r>
              <a:t/>
            </a:r>
            <a:endParaRPr/>
          </a:p>
        </p:txBody>
      </p:sp>
      <p:sp>
        <p:nvSpPr>
          <p:cNvPr id="212" name="Google Shape;212;g115c24a8ac4_0_73:notes"/>
          <p:cNvSpPr txBox="1"/>
          <p:nvPr>
            <p:ph idx="12" type="sldNum"/>
          </p:nvPr>
        </p:nvSpPr>
        <p:spPr>
          <a:xfrm>
            <a:off x="3995217" y="9669840"/>
            <a:ext cx="3056400" cy="510900"/>
          </a:xfrm>
          <a:prstGeom prst="rect">
            <a:avLst/>
          </a:prstGeom>
        </p:spPr>
        <p:txBody>
          <a:bodyPr anchorCtr="0" anchor="b" bIns="49200" lIns="98450" spcFirstLastPara="1" rIns="98450" wrap="square" tIns="492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15c24a8ac4_0_78:notes"/>
          <p:cNvSpPr/>
          <p:nvPr>
            <p:ph idx="2" type="sldImg"/>
          </p:nvPr>
        </p:nvSpPr>
        <p:spPr>
          <a:xfrm>
            <a:off x="473075" y="1273175"/>
            <a:ext cx="6107100" cy="34353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115c24a8ac4_0_78:notes"/>
          <p:cNvSpPr txBox="1"/>
          <p:nvPr>
            <p:ph idx="1" type="body"/>
          </p:nvPr>
        </p:nvSpPr>
        <p:spPr>
          <a:xfrm>
            <a:off x="705327" y="4899432"/>
            <a:ext cx="5642700" cy="4008600"/>
          </a:xfrm>
          <a:prstGeom prst="rect">
            <a:avLst/>
          </a:prstGeom>
        </p:spPr>
        <p:txBody>
          <a:bodyPr anchorCtr="0" anchor="t" bIns="49200" lIns="98450" spcFirstLastPara="1" rIns="98450" wrap="square" tIns="49200">
            <a:noAutofit/>
          </a:bodyPr>
          <a:lstStyle/>
          <a:p>
            <a:pPr indent="0" lvl="0" marL="0" rtl="0" algn="l">
              <a:spcBef>
                <a:spcPts val="0"/>
              </a:spcBef>
              <a:spcAft>
                <a:spcPts val="0"/>
              </a:spcAft>
              <a:buNone/>
            </a:pPr>
            <a:r>
              <a:t/>
            </a:r>
            <a:endParaRPr/>
          </a:p>
        </p:txBody>
      </p:sp>
      <p:sp>
        <p:nvSpPr>
          <p:cNvPr id="219" name="Google Shape;219;g115c24a8ac4_0_78:notes"/>
          <p:cNvSpPr txBox="1"/>
          <p:nvPr>
            <p:ph idx="12" type="sldNum"/>
          </p:nvPr>
        </p:nvSpPr>
        <p:spPr>
          <a:xfrm>
            <a:off x="3995217" y="9669840"/>
            <a:ext cx="3056400" cy="510900"/>
          </a:xfrm>
          <a:prstGeom prst="rect">
            <a:avLst/>
          </a:prstGeom>
        </p:spPr>
        <p:txBody>
          <a:bodyPr anchorCtr="0" anchor="b" bIns="49200" lIns="98450" spcFirstLastPara="1" rIns="98450" wrap="square" tIns="492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82238ddb76_0_53:notes"/>
          <p:cNvSpPr/>
          <p:nvPr>
            <p:ph idx="2" type="sldImg"/>
          </p:nvPr>
        </p:nvSpPr>
        <p:spPr>
          <a:xfrm>
            <a:off x="473075" y="1273175"/>
            <a:ext cx="6107113" cy="3435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g82238ddb76_0_53:notes"/>
          <p:cNvSpPr txBox="1"/>
          <p:nvPr>
            <p:ph idx="1" type="body"/>
          </p:nvPr>
        </p:nvSpPr>
        <p:spPr>
          <a:xfrm>
            <a:off x="705327" y="4899432"/>
            <a:ext cx="5642610" cy="4008793"/>
          </a:xfrm>
          <a:prstGeom prst="rect">
            <a:avLst/>
          </a:prstGeom>
          <a:noFill/>
          <a:ln>
            <a:noFill/>
          </a:ln>
        </p:spPr>
        <p:txBody>
          <a:bodyPr anchorCtr="0" anchor="t" bIns="49200" lIns="98450" spcFirstLastPara="1" rIns="98450" wrap="square" tIns="49200">
            <a:noAutofit/>
          </a:bodyPr>
          <a:lstStyle/>
          <a:p>
            <a:pPr indent="0" lvl="0" marL="0" rtl="0" algn="l">
              <a:lnSpc>
                <a:spcPct val="100000"/>
              </a:lnSpc>
              <a:spcBef>
                <a:spcPts val="0"/>
              </a:spcBef>
              <a:spcAft>
                <a:spcPts val="0"/>
              </a:spcAft>
              <a:buSzPts val="1400"/>
              <a:buNone/>
            </a:pPr>
            <a:r>
              <a:t/>
            </a:r>
            <a:endParaRPr/>
          </a:p>
        </p:txBody>
      </p:sp>
      <p:sp>
        <p:nvSpPr>
          <p:cNvPr id="226" name="Google Shape;226;g82238ddb76_0_53:notes"/>
          <p:cNvSpPr txBox="1"/>
          <p:nvPr>
            <p:ph idx="12" type="sldNum"/>
          </p:nvPr>
        </p:nvSpPr>
        <p:spPr>
          <a:xfrm>
            <a:off x="3995217" y="9669839"/>
            <a:ext cx="3056414" cy="510702"/>
          </a:xfrm>
          <a:prstGeom prst="rect">
            <a:avLst/>
          </a:prstGeom>
          <a:noFill/>
          <a:ln>
            <a:noFill/>
          </a:ln>
        </p:spPr>
        <p:txBody>
          <a:bodyPr anchorCtr="0" anchor="b" bIns="49200" lIns="98450" spcFirstLastPara="1" rIns="98450" wrap="square" tIns="49200">
            <a:noAutofit/>
          </a:bodyPr>
          <a:lstStyle/>
          <a:p>
            <a:pPr indent="0" lvl="0" marL="0" rtl="0" algn="r">
              <a:lnSpc>
                <a:spcPct val="100000"/>
              </a:lnSpc>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82238ddb76_0_61:notes"/>
          <p:cNvSpPr/>
          <p:nvPr>
            <p:ph idx="2" type="sldImg"/>
          </p:nvPr>
        </p:nvSpPr>
        <p:spPr>
          <a:xfrm>
            <a:off x="473075" y="1273175"/>
            <a:ext cx="6107113" cy="3435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g82238ddb76_0_61:notes"/>
          <p:cNvSpPr txBox="1"/>
          <p:nvPr>
            <p:ph idx="1" type="body"/>
          </p:nvPr>
        </p:nvSpPr>
        <p:spPr>
          <a:xfrm>
            <a:off x="705327" y="4899432"/>
            <a:ext cx="5642610" cy="4008793"/>
          </a:xfrm>
          <a:prstGeom prst="rect">
            <a:avLst/>
          </a:prstGeom>
          <a:noFill/>
          <a:ln>
            <a:noFill/>
          </a:ln>
        </p:spPr>
        <p:txBody>
          <a:bodyPr anchorCtr="0" anchor="t" bIns="49200" lIns="98450" spcFirstLastPara="1" rIns="98450" wrap="square" tIns="49200">
            <a:noAutofit/>
          </a:bodyPr>
          <a:lstStyle/>
          <a:p>
            <a:pPr indent="0" lvl="0" marL="0" rtl="0" algn="l">
              <a:lnSpc>
                <a:spcPct val="100000"/>
              </a:lnSpc>
              <a:spcBef>
                <a:spcPts val="0"/>
              </a:spcBef>
              <a:spcAft>
                <a:spcPts val="0"/>
              </a:spcAft>
              <a:buSzPts val="1400"/>
              <a:buNone/>
            </a:pPr>
            <a:r>
              <a:t/>
            </a:r>
            <a:endParaRPr/>
          </a:p>
        </p:txBody>
      </p:sp>
      <p:sp>
        <p:nvSpPr>
          <p:cNvPr id="234" name="Google Shape;234;g82238ddb76_0_61:notes"/>
          <p:cNvSpPr txBox="1"/>
          <p:nvPr>
            <p:ph idx="12" type="sldNum"/>
          </p:nvPr>
        </p:nvSpPr>
        <p:spPr>
          <a:xfrm>
            <a:off x="3995217" y="9669839"/>
            <a:ext cx="3056414" cy="510702"/>
          </a:xfrm>
          <a:prstGeom prst="rect">
            <a:avLst/>
          </a:prstGeom>
          <a:noFill/>
          <a:ln>
            <a:noFill/>
          </a:ln>
        </p:spPr>
        <p:txBody>
          <a:bodyPr anchorCtr="0" anchor="b" bIns="49200" lIns="98450" spcFirstLastPara="1" rIns="98450" wrap="square" tIns="49200">
            <a:noAutofit/>
          </a:bodyPr>
          <a:lstStyle/>
          <a:p>
            <a:pPr indent="0" lvl="0" marL="0" rtl="0" algn="r">
              <a:lnSpc>
                <a:spcPct val="100000"/>
              </a:lnSpc>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15c24a8ac4_0_9:notes"/>
          <p:cNvSpPr/>
          <p:nvPr>
            <p:ph idx="2" type="sldImg"/>
          </p:nvPr>
        </p:nvSpPr>
        <p:spPr>
          <a:xfrm>
            <a:off x="473075" y="1273175"/>
            <a:ext cx="6107100" cy="34353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15c24a8ac4_0_9:notes"/>
          <p:cNvSpPr txBox="1"/>
          <p:nvPr>
            <p:ph idx="1" type="body"/>
          </p:nvPr>
        </p:nvSpPr>
        <p:spPr>
          <a:xfrm>
            <a:off x="705327" y="4899432"/>
            <a:ext cx="5642700" cy="4008600"/>
          </a:xfrm>
          <a:prstGeom prst="rect">
            <a:avLst/>
          </a:prstGeom>
        </p:spPr>
        <p:txBody>
          <a:bodyPr anchorCtr="0" anchor="t" bIns="49200" lIns="98450" spcFirstLastPara="1" rIns="98450" wrap="square" tIns="49200">
            <a:noAutofit/>
          </a:bodyPr>
          <a:lstStyle/>
          <a:p>
            <a:pPr indent="0" lvl="0" marL="0" rtl="0" algn="l">
              <a:spcBef>
                <a:spcPts val="0"/>
              </a:spcBef>
              <a:spcAft>
                <a:spcPts val="0"/>
              </a:spcAft>
              <a:buNone/>
            </a:pPr>
            <a:r>
              <a:t/>
            </a:r>
            <a:endParaRPr/>
          </a:p>
        </p:txBody>
      </p:sp>
      <p:sp>
        <p:nvSpPr>
          <p:cNvPr id="101" name="Google Shape;101;g115c24a8ac4_0_9:notes"/>
          <p:cNvSpPr txBox="1"/>
          <p:nvPr>
            <p:ph idx="12" type="sldNum"/>
          </p:nvPr>
        </p:nvSpPr>
        <p:spPr>
          <a:xfrm>
            <a:off x="3995217" y="9669840"/>
            <a:ext cx="3056400" cy="510900"/>
          </a:xfrm>
          <a:prstGeom prst="rect">
            <a:avLst/>
          </a:prstGeom>
        </p:spPr>
        <p:txBody>
          <a:bodyPr anchorCtr="0" anchor="b" bIns="49200" lIns="98450" spcFirstLastPara="1" rIns="98450" wrap="square" tIns="492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15c24a8ac4_0_121:notes"/>
          <p:cNvSpPr/>
          <p:nvPr>
            <p:ph idx="2" type="sldImg"/>
          </p:nvPr>
        </p:nvSpPr>
        <p:spPr>
          <a:xfrm>
            <a:off x="473075" y="1273175"/>
            <a:ext cx="6107100" cy="34353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115c24a8ac4_0_121:notes"/>
          <p:cNvSpPr txBox="1"/>
          <p:nvPr>
            <p:ph idx="1" type="body"/>
          </p:nvPr>
        </p:nvSpPr>
        <p:spPr>
          <a:xfrm>
            <a:off x="705327" y="4899432"/>
            <a:ext cx="5642700" cy="4008600"/>
          </a:xfrm>
          <a:prstGeom prst="rect">
            <a:avLst/>
          </a:prstGeom>
        </p:spPr>
        <p:txBody>
          <a:bodyPr anchorCtr="0" anchor="t" bIns="49200" lIns="98450" spcFirstLastPara="1" rIns="98450" wrap="square" tIns="49200">
            <a:noAutofit/>
          </a:bodyPr>
          <a:lstStyle/>
          <a:p>
            <a:pPr indent="0" lvl="0" marL="0" rtl="0" algn="l">
              <a:spcBef>
                <a:spcPts val="0"/>
              </a:spcBef>
              <a:spcAft>
                <a:spcPts val="0"/>
              </a:spcAft>
              <a:buNone/>
            </a:pPr>
            <a:r>
              <a:t/>
            </a:r>
            <a:endParaRPr/>
          </a:p>
        </p:txBody>
      </p:sp>
      <p:sp>
        <p:nvSpPr>
          <p:cNvPr id="242" name="Google Shape;242;g115c24a8ac4_0_121:notes"/>
          <p:cNvSpPr txBox="1"/>
          <p:nvPr>
            <p:ph idx="12" type="sldNum"/>
          </p:nvPr>
        </p:nvSpPr>
        <p:spPr>
          <a:xfrm>
            <a:off x="3995217" y="9669840"/>
            <a:ext cx="3056400" cy="510900"/>
          </a:xfrm>
          <a:prstGeom prst="rect">
            <a:avLst/>
          </a:prstGeom>
        </p:spPr>
        <p:txBody>
          <a:bodyPr anchorCtr="0" anchor="b" bIns="49200" lIns="98450" spcFirstLastPara="1" rIns="98450" wrap="square" tIns="492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115c24a8ac4_0_103:notes"/>
          <p:cNvSpPr/>
          <p:nvPr>
            <p:ph idx="2" type="sldImg"/>
          </p:nvPr>
        </p:nvSpPr>
        <p:spPr>
          <a:xfrm>
            <a:off x="473075" y="1273175"/>
            <a:ext cx="6107100" cy="34353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115c24a8ac4_0_103:notes"/>
          <p:cNvSpPr txBox="1"/>
          <p:nvPr>
            <p:ph idx="1" type="body"/>
          </p:nvPr>
        </p:nvSpPr>
        <p:spPr>
          <a:xfrm>
            <a:off x="705327" y="4899432"/>
            <a:ext cx="5642700" cy="4008600"/>
          </a:xfrm>
          <a:prstGeom prst="rect">
            <a:avLst/>
          </a:prstGeom>
        </p:spPr>
        <p:txBody>
          <a:bodyPr anchorCtr="0" anchor="t" bIns="49200" lIns="98450" spcFirstLastPara="1" rIns="98450" wrap="square" tIns="49200">
            <a:noAutofit/>
          </a:bodyPr>
          <a:lstStyle/>
          <a:p>
            <a:pPr indent="0" lvl="0" marL="0" rtl="0" algn="l">
              <a:spcBef>
                <a:spcPts val="0"/>
              </a:spcBef>
              <a:spcAft>
                <a:spcPts val="0"/>
              </a:spcAft>
              <a:buNone/>
            </a:pPr>
            <a:r>
              <a:t/>
            </a:r>
            <a:endParaRPr/>
          </a:p>
        </p:txBody>
      </p:sp>
      <p:sp>
        <p:nvSpPr>
          <p:cNvPr id="249" name="Google Shape;249;g115c24a8ac4_0_103:notes"/>
          <p:cNvSpPr txBox="1"/>
          <p:nvPr>
            <p:ph idx="12" type="sldNum"/>
          </p:nvPr>
        </p:nvSpPr>
        <p:spPr>
          <a:xfrm>
            <a:off x="3995217" y="9669840"/>
            <a:ext cx="3056400" cy="510900"/>
          </a:xfrm>
          <a:prstGeom prst="rect">
            <a:avLst/>
          </a:prstGeom>
        </p:spPr>
        <p:txBody>
          <a:bodyPr anchorCtr="0" anchor="b" bIns="49200" lIns="98450" spcFirstLastPara="1" rIns="98450" wrap="square" tIns="492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15c24a8ac4_0_93:notes"/>
          <p:cNvSpPr/>
          <p:nvPr>
            <p:ph idx="2" type="sldImg"/>
          </p:nvPr>
        </p:nvSpPr>
        <p:spPr>
          <a:xfrm>
            <a:off x="473075" y="1273175"/>
            <a:ext cx="6107100" cy="34353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115c24a8ac4_0_93:notes"/>
          <p:cNvSpPr txBox="1"/>
          <p:nvPr>
            <p:ph idx="1" type="body"/>
          </p:nvPr>
        </p:nvSpPr>
        <p:spPr>
          <a:xfrm>
            <a:off x="705327" y="4899432"/>
            <a:ext cx="5642700" cy="4008600"/>
          </a:xfrm>
          <a:prstGeom prst="rect">
            <a:avLst/>
          </a:prstGeom>
        </p:spPr>
        <p:txBody>
          <a:bodyPr anchorCtr="0" anchor="t" bIns="49200" lIns="98450" spcFirstLastPara="1" rIns="98450" wrap="square" tIns="49200">
            <a:noAutofit/>
          </a:bodyPr>
          <a:lstStyle/>
          <a:p>
            <a:pPr indent="0" lvl="0" marL="0" rtl="0" algn="l">
              <a:spcBef>
                <a:spcPts val="0"/>
              </a:spcBef>
              <a:spcAft>
                <a:spcPts val="0"/>
              </a:spcAft>
              <a:buNone/>
            </a:pPr>
            <a:r>
              <a:t/>
            </a:r>
            <a:endParaRPr/>
          </a:p>
        </p:txBody>
      </p:sp>
      <p:sp>
        <p:nvSpPr>
          <p:cNvPr id="256" name="Google Shape;256;g115c24a8ac4_0_93:notes"/>
          <p:cNvSpPr txBox="1"/>
          <p:nvPr>
            <p:ph idx="12" type="sldNum"/>
          </p:nvPr>
        </p:nvSpPr>
        <p:spPr>
          <a:xfrm>
            <a:off x="3995217" y="9669840"/>
            <a:ext cx="3056400" cy="510900"/>
          </a:xfrm>
          <a:prstGeom prst="rect">
            <a:avLst/>
          </a:prstGeom>
        </p:spPr>
        <p:txBody>
          <a:bodyPr anchorCtr="0" anchor="b" bIns="49200" lIns="98450" spcFirstLastPara="1" rIns="98450" wrap="square" tIns="492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4:notes"/>
          <p:cNvSpPr txBox="1"/>
          <p:nvPr>
            <p:ph idx="1" type="body"/>
          </p:nvPr>
        </p:nvSpPr>
        <p:spPr>
          <a:xfrm>
            <a:off x="705327" y="4899432"/>
            <a:ext cx="5642610" cy="4008626"/>
          </a:xfrm>
          <a:prstGeom prst="rect">
            <a:avLst/>
          </a:prstGeom>
          <a:noFill/>
          <a:ln>
            <a:noFill/>
          </a:ln>
        </p:spPr>
        <p:txBody>
          <a:bodyPr anchorCtr="0" anchor="t" bIns="49200" lIns="98450" spcFirstLastPara="1" rIns="98450" wrap="square" tIns="49200">
            <a:noAutofit/>
          </a:bodyPr>
          <a:lstStyle/>
          <a:p>
            <a:pPr indent="0" lvl="0" marL="0" rtl="0" algn="l">
              <a:lnSpc>
                <a:spcPct val="100000"/>
              </a:lnSpc>
              <a:spcBef>
                <a:spcPts val="0"/>
              </a:spcBef>
              <a:spcAft>
                <a:spcPts val="0"/>
              </a:spcAft>
              <a:buSzPts val="1400"/>
              <a:buNone/>
            </a:pPr>
            <a:r>
              <a:t/>
            </a:r>
            <a:endParaRPr/>
          </a:p>
        </p:txBody>
      </p:sp>
      <p:sp>
        <p:nvSpPr>
          <p:cNvPr id="262" name="Google Shape;262;p4:notes"/>
          <p:cNvSpPr/>
          <p:nvPr>
            <p:ph idx="2" type="sldImg"/>
          </p:nvPr>
        </p:nvSpPr>
        <p:spPr>
          <a:xfrm>
            <a:off x="473075" y="1273175"/>
            <a:ext cx="6107113" cy="3435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5:notes"/>
          <p:cNvSpPr txBox="1"/>
          <p:nvPr>
            <p:ph idx="1" type="body"/>
          </p:nvPr>
        </p:nvSpPr>
        <p:spPr>
          <a:xfrm>
            <a:off x="705327" y="4899432"/>
            <a:ext cx="5642610" cy="4008626"/>
          </a:xfrm>
          <a:prstGeom prst="rect">
            <a:avLst/>
          </a:prstGeom>
          <a:noFill/>
          <a:ln>
            <a:noFill/>
          </a:ln>
        </p:spPr>
        <p:txBody>
          <a:bodyPr anchorCtr="0" anchor="t" bIns="49200" lIns="98450" spcFirstLastPara="1" rIns="98450" wrap="square" tIns="49200">
            <a:noAutofit/>
          </a:bodyPr>
          <a:lstStyle/>
          <a:p>
            <a:pPr indent="0" lvl="0" marL="0" rtl="0" algn="l">
              <a:lnSpc>
                <a:spcPct val="100000"/>
              </a:lnSpc>
              <a:spcBef>
                <a:spcPts val="0"/>
              </a:spcBef>
              <a:spcAft>
                <a:spcPts val="0"/>
              </a:spcAft>
              <a:buSzPts val="1400"/>
              <a:buNone/>
            </a:pPr>
            <a:r>
              <a:t/>
            </a:r>
            <a:endParaRPr/>
          </a:p>
        </p:txBody>
      </p:sp>
      <p:sp>
        <p:nvSpPr>
          <p:cNvPr id="269" name="Google Shape;269;p5:notes"/>
          <p:cNvSpPr/>
          <p:nvPr>
            <p:ph idx="2" type="sldImg"/>
          </p:nvPr>
        </p:nvSpPr>
        <p:spPr>
          <a:xfrm>
            <a:off x="473075" y="1273175"/>
            <a:ext cx="6107113" cy="3435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82238ddb76_0_47:notes"/>
          <p:cNvSpPr/>
          <p:nvPr>
            <p:ph idx="2" type="sldImg"/>
          </p:nvPr>
        </p:nvSpPr>
        <p:spPr>
          <a:xfrm>
            <a:off x="473075" y="1273175"/>
            <a:ext cx="6107113" cy="3435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g82238ddb76_0_47:notes"/>
          <p:cNvSpPr txBox="1"/>
          <p:nvPr>
            <p:ph idx="1" type="body"/>
          </p:nvPr>
        </p:nvSpPr>
        <p:spPr>
          <a:xfrm>
            <a:off x="705327" y="4899432"/>
            <a:ext cx="5642610" cy="4008793"/>
          </a:xfrm>
          <a:prstGeom prst="rect">
            <a:avLst/>
          </a:prstGeom>
          <a:noFill/>
          <a:ln>
            <a:noFill/>
          </a:ln>
        </p:spPr>
        <p:txBody>
          <a:bodyPr anchorCtr="0" anchor="t" bIns="49200" lIns="98450" spcFirstLastPara="1" rIns="98450" wrap="square" tIns="49200">
            <a:noAutofit/>
          </a:bodyPr>
          <a:lstStyle/>
          <a:p>
            <a:pPr indent="0" lvl="0" marL="0" rtl="0" algn="l">
              <a:lnSpc>
                <a:spcPct val="100000"/>
              </a:lnSpc>
              <a:spcBef>
                <a:spcPts val="0"/>
              </a:spcBef>
              <a:spcAft>
                <a:spcPts val="0"/>
              </a:spcAft>
              <a:buSzPts val="1400"/>
              <a:buNone/>
            </a:pPr>
            <a:r>
              <a:t/>
            </a:r>
            <a:endParaRPr/>
          </a:p>
        </p:txBody>
      </p:sp>
      <p:sp>
        <p:nvSpPr>
          <p:cNvPr id="277" name="Google Shape;277;g82238ddb76_0_47:notes"/>
          <p:cNvSpPr txBox="1"/>
          <p:nvPr>
            <p:ph idx="12" type="sldNum"/>
          </p:nvPr>
        </p:nvSpPr>
        <p:spPr>
          <a:xfrm>
            <a:off x="3995217" y="9669839"/>
            <a:ext cx="3056414" cy="510702"/>
          </a:xfrm>
          <a:prstGeom prst="rect">
            <a:avLst/>
          </a:prstGeom>
          <a:noFill/>
          <a:ln>
            <a:noFill/>
          </a:ln>
        </p:spPr>
        <p:txBody>
          <a:bodyPr anchorCtr="0" anchor="b" bIns="49200" lIns="98450" spcFirstLastPara="1" rIns="98450" wrap="square" tIns="49200">
            <a:noAutofit/>
          </a:bodyPr>
          <a:lstStyle/>
          <a:p>
            <a:pPr indent="0" lvl="0" marL="0" rtl="0" algn="r">
              <a:lnSpc>
                <a:spcPct val="100000"/>
              </a:lnSpc>
              <a:spcBef>
                <a:spcPts val="0"/>
              </a:spcBef>
              <a:spcAft>
                <a:spcPts val="0"/>
              </a:spcAft>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15c24a8ac4_0_88:notes"/>
          <p:cNvSpPr/>
          <p:nvPr>
            <p:ph idx="2" type="sldImg"/>
          </p:nvPr>
        </p:nvSpPr>
        <p:spPr>
          <a:xfrm>
            <a:off x="473075" y="1273175"/>
            <a:ext cx="6107100" cy="34353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115c24a8ac4_0_88:notes"/>
          <p:cNvSpPr txBox="1"/>
          <p:nvPr>
            <p:ph idx="1" type="body"/>
          </p:nvPr>
        </p:nvSpPr>
        <p:spPr>
          <a:xfrm>
            <a:off x="705327" y="4899432"/>
            <a:ext cx="5642700" cy="4008600"/>
          </a:xfrm>
          <a:prstGeom prst="rect">
            <a:avLst/>
          </a:prstGeom>
        </p:spPr>
        <p:txBody>
          <a:bodyPr anchorCtr="0" anchor="t" bIns="49200" lIns="98450" spcFirstLastPara="1" rIns="98450" wrap="square" tIns="49200">
            <a:noAutofit/>
          </a:bodyPr>
          <a:lstStyle/>
          <a:p>
            <a:pPr indent="0" lvl="0" marL="0" rtl="0" algn="l">
              <a:spcBef>
                <a:spcPts val="0"/>
              </a:spcBef>
              <a:spcAft>
                <a:spcPts val="0"/>
              </a:spcAft>
              <a:buNone/>
            </a:pPr>
            <a:r>
              <a:t/>
            </a:r>
            <a:endParaRPr/>
          </a:p>
        </p:txBody>
      </p:sp>
      <p:sp>
        <p:nvSpPr>
          <p:cNvPr id="283" name="Google Shape;283;g115c24a8ac4_0_88:notes"/>
          <p:cNvSpPr txBox="1"/>
          <p:nvPr>
            <p:ph idx="12" type="sldNum"/>
          </p:nvPr>
        </p:nvSpPr>
        <p:spPr>
          <a:xfrm>
            <a:off x="3995217" y="9669840"/>
            <a:ext cx="3056400" cy="510900"/>
          </a:xfrm>
          <a:prstGeom prst="rect">
            <a:avLst/>
          </a:prstGeom>
        </p:spPr>
        <p:txBody>
          <a:bodyPr anchorCtr="0" anchor="b" bIns="49200" lIns="98450" spcFirstLastPara="1" rIns="98450" wrap="square" tIns="492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115c24a8ac4_0_108:notes"/>
          <p:cNvSpPr/>
          <p:nvPr>
            <p:ph idx="2" type="sldImg"/>
          </p:nvPr>
        </p:nvSpPr>
        <p:spPr>
          <a:xfrm>
            <a:off x="473075" y="1273175"/>
            <a:ext cx="6107100" cy="34353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115c24a8ac4_0_108:notes"/>
          <p:cNvSpPr txBox="1"/>
          <p:nvPr>
            <p:ph idx="1" type="body"/>
          </p:nvPr>
        </p:nvSpPr>
        <p:spPr>
          <a:xfrm>
            <a:off x="705327" y="4899432"/>
            <a:ext cx="5642700" cy="4008600"/>
          </a:xfrm>
          <a:prstGeom prst="rect">
            <a:avLst/>
          </a:prstGeom>
        </p:spPr>
        <p:txBody>
          <a:bodyPr anchorCtr="0" anchor="t" bIns="49200" lIns="98450" spcFirstLastPara="1" rIns="98450" wrap="square" tIns="49200">
            <a:noAutofit/>
          </a:bodyPr>
          <a:lstStyle/>
          <a:p>
            <a:pPr indent="0" lvl="0" marL="0" rtl="0" algn="l">
              <a:spcBef>
                <a:spcPts val="0"/>
              </a:spcBef>
              <a:spcAft>
                <a:spcPts val="0"/>
              </a:spcAft>
              <a:buNone/>
            </a:pPr>
            <a:r>
              <a:t/>
            </a:r>
            <a:endParaRPr/>
          </a:p>
        </p:txBody>
      </p:sp>
      <p:sp>
        <p:nvSpPr>
          <p:cNvPr id="290" name="Google Shape;290;g115c24a8ac4_0_108:notes"/>
          <p:cNvSpPr txBox="1"/>
          <p:nvPr>
            <p:ph idx="12" type="sldNum"/>
          </p:nvPr>
        </p:nvSpPr>
        <p:spPr>
          <a:xfrm>
            <a:off x="3995217" y="9669840"/>
            <a:ext cx="3056400" cy="510900"/>
          </a:xfrm>
          <a:prstGeom prst="rect">
            <a:avLst/>
          </a:prstGeom>
        </p:spPr>
        <p:txBody>
          <a:bodyPr anchorCtr="0" anchor="b" bIns="49200" lIns="98450" spcFirstLastPara="1" rIns="98450" wrap="square" tIns="492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15c24a8ac4_0_25:notes"/>
          <p:cNvSpPr/>
          <p:nvPr>
            <p:ph idx="2" type="sldImg"/>
          </p:nvPr>
        </p:nvSpPr>
        <p:spPr>
          <a:xfrm>
            <a:off x="473075" y="1273175"/>
            <a:ext cx="6107100" cy="34353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15c24a8ac4_0_25:notes"/>
          <p:cNvSpPr txBox="1"/>
          <p:nvPr>
            <p:ph idx="1" type="body"/>
          </p:nvPr>
        </p:nvSpPr>
        <p:spPr>
          <a:xfrm>
            <a:off x="705327" y="4899432"/>
            <a:ext cx="5642700" cy="4008600"/>
          </a:xfrm>
          <a:prstGeom prst="rect">
            <a:avLst/>
          </a:prstGeom>
        </p:spPr>
        <p:txBody>
          <a:bodyPr anchorCtr="0" anchor="t" bIns="49200" lIns="98450" spcFirstLastPara="1" rIns="98450" wrap="square" tIns="49200">
            <a:noAutofit/>
          </a:bodyPr>
          <a:lstStyle/>
          <a:p>
            <a:pPr indent="0" lvl="0" marL="0" rtl="0" algn="l">
              <a:spcBef>
                <a:spcPts val="0"/>
              </a:spcBef>
              <a:spcAft>
                <a:spcPts val="0"/>
              </a:spcAft>
              <a:buNone/>
            </a:pPr>
            <a:r>
              <a:t/>
            </a:r>
            <a:endParaRPr/>
          </a:p>
        </p:txBody>
      </p:sp>
      <p:sp>
        <p:nvSpPr>
          <p:cNvPr id="111" name="Google Shape;111;g115c24a8ac4_0_25:notes"/>
          <p:cNvSpPr txBox="1"/>
          <p:nvPr>
            <p:ph idx="12" type="sldNum"/>
          </p:nvPr>
        </p:nvSpPr>
        <p:spPr>
          <a:xfrm>
            <a:off x="3995217" y="9669840"/>
            <a:ext cx="3056400" cy="510900"/>
          </a:xfrm>
          <a:prstGeom prst="rect">
            <a:avLst/>
          </a:prstGeom>
        </p:spPr>
        <p:txBody>
          <a:bodyPr anchorCtr="0" anchor="b" bIns="49200" lIns="98450" spcFirstLastPara="1" rIns="98450" wrap="square" tIns="492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15c24a8ac4_0_53:notes"/>
          <p:cNvSpPr/>
          <p:nvPr>
            <p:ph idx="2" type="sldImg"/>
          </p:nvPr>
        </p:nvSpPr>
        <p:spPr>
          <a:xfrm>
            <a:off x="473075" y="1273175"/>
            <a:ext cx="6107100" cy="34353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15c24a8ac4_0_53:notes"/>
          <p:cNvSpPr txBox="1"/>
          <p:nvPr>
            <p:ph idx="1" type="body"/>
          </p:nvPr>
        </p:nvSpPr>
        <p:spPr>
          <a:xfrm>
            <a:off x="705327" y="4899432"/>
            <a:ext cx="5642700" cy="4008600"/>
          </a:xfrm>
          <a:prstGeom prst="rect">
            <a:avLst/>
          </a:prstGeom>
        </p:spPr>
        <p:txBody>
          <a:bodyPr anchorCtr="0" anchor="t" bIns="49200" lIns="98450" spcFirstLastPara="1" rIns="98450" wrap="square" tIns="49200">
            <a:noAutofit/>
          </a:bodyPr>
          <a:lstStyle/>
          <a:p>
            <a:pPr indent="0" lvl="0" marL="0" rtl="0" algn="l">
              <a:spcBef>
                <a:spcPts val="0"/>
              </a:spcBef>
              <a:spcAft>
                <a:spcPts val="0"/>
              </a:spcAft>
              <a:buNone/>
            </a:pPr>
            <a:r>
              <a:t/>
            </a:r>
            <a:endParaRPr/>
          </a:p>
        </p:txBody>
      </p:sp>
      <p:sp>
        <p:nvSpPr>
          <p:cNvPr id="118" name="Google Shape;118;g115c24a8ac4_0_53:notes"/>
          <p:cNvSpPr txBox="1"/>
          <p:nvPr>
            <p:ph idx="12" type="sldNum"/>
          </p:nvPr>
        </p:nvSpPr>
        <p:spPr>
          <a:xfrm>
            <a:off x="3995217" y="9669840"/>
            <a:ext cx="3056400" cy="510900"/>
          </a:xfrm>
          <a:prstGeom prst="rect">
            <a:avLst/>
          </a:prstGeom>
        </p:spPr>
        <p:txBody>
          <a:bodyPr anchorCtr="0" anchor="b" bIns="49200" lIns="98450" spcFirstLastPara="1" rIns="98450" wrap="square" tIns="492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2:notes"/>
          <p:cNvSpPr txBox="1"/>
          <p:nvPr>
            <p:ph idx="1" type="body"/>
          </p:nvPr>
        </p:nvSpPr>
        <p:spPr>
          <a:xfrm>
            <a:off x="705327" y="4899432"/>
            <a:ext cx="5642610" cy="4008626"/>
          </a:xfrm>
          <a:prstGeom prst="rect">
            <a:avLst/>
          </a:prstGeom>
          <a:noFill/>
          <a:ln>
            <a:noFill/>
          </a:ln>
        </p:spPr>
        <p:txBody>
          <a:bodyPr anchorCtr="0" anchor="t" bIns="49200" lIns="98450" spcFirstLastPara="1" rIns="98450" wrap="square" tIns="49200">
            <a:noAutofit/>
          </a:bodyPr>
          <a:lstStyle/>
          <a:p>
            <a:pPr indent="0" lvl="0" marL="0" rtl="0" algn="l">
              <a:lnSpc>
                <a:spcPct val="100000"/>
              </a:lnSpc>
              <a:spcBef>
                <a:spcPts val="0"/>
              </a:spcBef>
              <a:spcAft>
                <a:spcPts val="0"/>
              </a:spcAft>
              <a:buSzPts val="1400"/>
              <a:buNone/>
            </a:pPr>
            <a:r>
              <a:t/>
            </a:r>
            <a:endParaRPr/>
          </a:p>
        </p:txBody>
      </p:sp>
      <p:sp>
        <p:nvSpPr>
          <p:cNvPr id="124" name="Google Shape;124;p2:notes"/>
          <p:cNvSpPr/>
          <p:nvPr>
            <p:ph idx="2" type="sldImg"/>
          </p:nvPr>
        </p:nvSpPr>
        <p:spPr>
          <a:xfrm>
            <a:off x="473075" y="1273175"/>
            <a:ext cx="6107113" cy="3435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82238ddb76_0_14:notes"/>
          <p:cNvSpPr/>
          <p:nvPr>
            <p:ph idx="2" type="sldImg"/>
          </p:nvPr>
        </p:nvSpPr>
        <p:spPr>
          <a:xfrm>
            <a:off x="473075" y="1273175"/>
            <a:ext cx="6107113" cy="3435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g82238ddb76_0_14:notes"/>
          <p:cNvSpPr txBox="1"/>
          <p:nvPr>
            <p:ph idx="1" type="body"/>
          </p:nvPr>
        </p:nvSpPr>
        <p:spPr>
          <a:xfrm>
            <a:off x="705327" y="4899432"/>
            <a:ext cx="5642610" cy="4008793"/>
          </a:xfrm>
          <a:prstGeom prst="rect">
            <a:avLst/>
          </a:prstGeom>
          <a:noFill/>
          <a:ln>
            <a:noFill/>
          </a:ln>
        </p:spPr>
        <p:txBody>
          <a:bodyPr anchorCtr="0" anchor="t" bIns="49200" lIns="98450" spcFirstLastPara="1" rIns="98450" wrap="square" tIns="49200">
            <a:noAutofit/>
          </a:bodyPr>
          <a:lstStyle/>
          <a:p>
            <a:pPr indent="0" lvl="0" marL="0" rtl="0" algn="l">
              <a:lnSpc>
                <a:spcPct val="100000"/>
              </a:lnSpc>
              <a:spcBef>
                <a:spcPts val="0"/>
              </a:spcBef>
              <a:spcAft>
                <a:spcPts val="0"/>
              </a:spcAft>
              <a:buSzPts val="1400"/>
              <a:buNone/>
            </a:pPr>
            <a:r>
              <a:t/>
            </a:r>
            <a:endParaRPr/>
          </a:p>
        </p:txBody>
      </p:sp>
      <p:sp>
        <p:nvSpPr>
          <p:cNvPr id="138" name="Google Shape;138;g82238ddb76_0_14:notes"/>
          <p:cNvSpPr txBox="1"/>
          <p:nvPr>
            <p:ph idx="12" type="sldNum"/>
          </p:nvPr>
        </p:nvSpPr>
        <p:spPr>
          <a:xfrm>
            <a:off x="3995217" y="9669839"/>
            <a:ext cx="3056414" cy="510702"/>
          </a:xfrm>
          <a:prstGeom prst="rect">
            <a:avLst/>
          </a:prstGeom>
          <a:noFill/>
          <a:ln>
            <a:noFill/>
          </a:ln>
        </p:spPr>
        <p:txBody>
          <a:bodyPr anchorCtr="0" anchor="b" bIns="49200" lIns="98450" spcFirstLastPara="1" rIns="98450" wrap="square" tIns="49200">
            <a:noAutofit/>
          </a:bodyPr>
          <a:lstStyle/>
          <a:p>
            <a:pPr indent="0" lvl="0" marL="0" rtl="0" algn="r">
              <a:lnSpc>
                <a:spcPct val="100000"/>
              </a:lnSpc>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3:notes"/>
          <p:cNvSpPr txBox="1"/>
          <p:nvPr>
            <p:ph idx="1" type="body"/>
          </p:nvPr>
        </p:nvSpPr>
        <p:spPr>
          <a:xfrm>
            <a:off x="705327" y="4899432"/>
            <a:ext cx="5642610" cy="4008626"/>
          </a:xfrm>
          <a:prstGeom prst="rect">
            <a:avLst/>
          </a:prstGeom>
          <a:noFill/>
          <a:ln>
            <a:noFill/>
          </a:ln>
        </p:spPr>
        <p:txBody>
          <a:bodyPr anchorCtr="0" anchor="t" bIns="49200" lIns="98450" spcFirstLastPara="1" rIns="98450" wrap="square" tIns="49200">
            <a:noAutofit/>
          </a:bodyPr>
          <a:lstStyle/>
          <a:p>
            <a:pPr indent="0" lvl="0" marL="0" rtl="0" algn="l">
              <a:lnSpc>
                <a:spcPct val="100000"/>
              </a:lnSpc>
              <a:spcBef>
                <a:spcPts val="0"/>
              </a:spcBef>
              <a:spcAft>
                <a:spcPts val="0"/>
              </a:spcAft>
              <a:buSzPts val="1400"/>
              <a:buNone/>
            </a:pPr>
            <a:r>
              <a:t/>
            </a:r>
            <a:endParaRPr/>
          </a:p>
        </p:txBody>
      </p:sp>
      <p:sp>
        <p:nvSpPr>
          <p:cNvPr id="145" name="Google Shape;145;p3:notes"/>
          <p:cNvSpPr/>
          <p:nvPr>
            <p:ph idx="2" type="sldImg"/>
          </p:nvPr>
        </p:nvSpPr>
        <p:spPr>
          <a:xfrm>
            <a:off x="473075" y="1273175"/>
            <a:ext cx="6107113" cy="3435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15c24a8ac4_0_38:notes"/>
          <p:cNvSpPr/>
          <p:nvPr>
            <p:ph idx="2" type="sldImg"/>
          </p:nvPr>
        </p:nvSpPr>
        <p:spPr>
          <a:xfrm>
            <a:off x="473075" y="1273175"/>
            <a:ext cx="6107100" cy="34353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15c24a8ac4_0_38:notes"/>
          <p:cNvSpPr txBox="1"/>
          <p:nvPr>
            <p:ph idx="1" type="body"/>
          </p:nvPr>
        </p:nvSpPr>
        <p:spPr>
          <a:xfrm>
            <a:off x="705327" y="4899432"/>
            <a:ext cx="5642700" cy="4008600"/>
          </a:xfrm>
          <a:prstGeom prst="rect">
            <a:avLst/>
          </a:prstGeom>
        </p:spPr>
        <p:txBody>
          <a:bodyPr anchorCtr="0" anchor="t" bIns="49200" lIns="98450" spcFirstLastPara="1" rIns="98450" wrap="square" tIns="49200">
            <a:noAutofit/>
          </a:bodyPr>
          <a:lstStyle/>
          <a:p>
            <a:pPr indent="0" lvl="0" marL="0" rtl="0" algn="l">
              <a:spcBef>
                <a:spcPts val="0"/>
              </a:spcBef>
              <a:spcAft>
                <a:spcPts val="0"/>
              </a:spcAft>
              <a:buNone/>
            </a:pPr>
            <a:r>
              <a:t/>
            </a:r>
            <a:endParaRPr/>
          </a:p>
        </p:txBody>
      </p:sp>
      <p:sp>
        <p:nvSpPr>
          <p:cNvPr id="158" name="Google Shape;158;g115c24a8ac4_0_38:notes"/>
          <p:cNvSpPr txBox="1"/>
          <p:nvPr>
            <p:ph idx="12" type="sldNum"/>
          </p:nvPr>
        </p:nvSpPr>
        <p:spPr>
          <a:xfrm>
            <a:off x="3995217" y="9669840"/>
            <a:ext cx="3056400" cy="510900"/>
          </a:xfrm>
          <a:prstGeom prst="rect">
            <a:avLst/>
          </a:prstGeom>
        </p:spPr>
        <p:txBody>
          <a:bodyPr anchorCtr="0" anchor="b" bIns="49200" lIns="98450" spcFirstLastPara="1" rIns="98450" wrap="square" tIns="492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15c24a8ac4_0_45:notes"/>
          <p:cNvSpPr/>
          <p:nvPr>
            <p:ph idx="2" type="sldImg"/>
          </p:nvPr>
        </p:nvSpPr>
        <p:spPr>
          <a:xfrm>
            <a:off x="473075" y="1273175"/>
            <a:ext cx="6107100" cy="34353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15c24a8ac4_0_45:notes"/>
          <p:cNvSpPr txBox="1"/>
          <p:nvPr>
            <p:ph idx="1" type="body"/>
          </p:nvPr>
        </p:nvSpPr>
        <p:spPr>
          <a:xfrm>
            <a:off x="705327" y="4899432"/>
            <a:ext cx="5642700" cy="4008600"/>
          </a:xfrm>
          <a:prstGeom prst="rect">
            <a:avLst/>
          </a:prstGeom>
        </p:spPr>
        <p:txBody>
          <a:bodyPr anchorCtr="0" anchor="t" bIns="49200" lIns="98450" spcFirstLastPara="1" rIns="98450" wrap="square" tIns="49200">
            <a:noAutofit/>
          </a:bodyPr>
          <a:lstStyle/>
          <a:p>
            <a:pPr indent="0" lvl="0" marL="0" rtl="0" algn="l">
              <a:spcBef>
                <a:spcPts val="0"/>
              </a:spcBef>
              <a:spcAft>
                <a:spcPts val="0"/>
              </a:spcAft>
              <a:buNone/>
            </a:pPr>
            <a:r>
              <a:t/>
            </a:r>
            <a:endParaRPr/>
          </a:p>
        </p:txBody>
      </p:sp>
      <p:sp>
        <p:nvSpPr>
          <p:cNvPr id="165" name="Google Shape;165;g115c24a8ac4_0_45:notes"/>
          <p:cNvSpPr txBox="1"/>
          <p:nvPr>
            <p:ph idx="12" type="sldNum"/>
          </p:nvPr>
        </p:nvSpPr>
        <p:spPr>
          <a:xfrm>
            <a:off x="3995217" y="9669840"/>
            <a:ext cx="3056400" cy="510900"/>
          </a:xfrm>
          <a:prstGeom prst="rect">
            <a:avLst/>
          </a:prstGeom>
        </p:spPr>
        <p:txBody>
          <a:bodyPr anchorCtr="0" anchor="b" bIns="49200" lIns="98450" spcFirstLastPara="1" rIns="98450" wrap="square" tIns="492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 name="Shape 13"/>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 name="Shape 38"/>
        <p:cNvGrpSpPr/>
        <p:nvPr/>
      </p:nvGrpSpPr>
      <p:grpSpPr>
        <a:xfrm>
          <a:off x="0" y="0"/>
          <a:ext cx="0" cy="0"/>
          <a:chOff x="0" y="0"/>
          <a:chExt cx="0" cy="0"/>
        </a:xfrm>
      </p:grpSpPr>
      <p:sp>
        <p:nvSpPr>
          <p:cNvPr id="39" name="Google Shape;39;p16"/>
          <p:cNvSpPr txBox="1"/>
          <p:nvPr>
            <p:ph type="title"/>
          </p:nvPr>
        </p:nvSpPr>
        <p:spPr>
          <a:xfrm>
            <a:off x="380364" y="136525"/>
            <a:ext cx="11476355" cy="15541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6"/>
          <p:cNvSpPr txBox="1"/>
          <p:nvPr>
            <p:ph idx="1" type="body"/>
          </p:nvPr>
        </p:nvSpPr>
        <p:spPr>
          <a:xfrm>
            <a:off x="335280" y="1813559"/>
            <a:ext cx="5662295" cy="691515"/>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2400"/>
              <a:buNone/>
              <a:defRPr b="1" sz="2400"/>
            </a:lvl1pPr>
            <a:lvl2pPr indent="-228600" lvl="1" marL="914400" algn="l">
              <a:lnSpc>
                <a:spcPct val="100000"/>
              </a:lnSpc>
              <a:spcBef>
                <a:spcPts val="500"/>
              </a:spcBef>
              <a:spcAft>
                <a:spcPts val="0"/>
              </a:spcAft>
              <a:buClr>
                <a:schemeClr val="dk1"/>
              </a:buClr>
              <a:buSzPts val="2000"/>
              <a:buNone/>
              <a:defRPr b="1" sz="2000"/>
            </a:lvl2pPr>
            <a:lvl3pPr indent="-228600" lvl="2" marL="1371600" algn="l">
              <a:lnSpc>
                <a:spcPct val="100000"/>
              </a:lnSpc>
              <a:spcBef>
                <a:spcPts val="500"/>
              </a:spcBef>
              <a:spcAft>
                <a:spcPts val="0"/>
              </a:spcAft>
              <a:buClr>
                <a:schemeClr val="dk1"/>
              </a:buClr>
              <a:buSzPts val="1800"/>
              <a:buNone/>
              <a:defRPr b="1" sz="1800"/>
            </a:lvl3pPr>
            <a:lvl4pPr indent="-228600" lvl="3" marL="1828800" algn="l">
              <a:lnSpc>
                <a:spcPct val="100000"/>
              </a:lnSpc>
              <a:spcBef>
                <a:spcPts val="500"/>
              </a:spcBef>
              <a:spcAft>
                <a:spcPts val="0"/>
              </a:spcAft>
              <a:buClr>
                <a:schemeClr val="dk1"/>
              </a:buClr>
              <a:buSzPts val="1600"/>
              <a:buNone/>
              <a:defRPr b="1" sz="1600"/>
            </a:lvl4pPr>
            <a:lvl5pPr indent="-228600" lvl="4" marL="2286000" algn="l">
              <a:lnSpc>
                <a:spcPct val="10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6"/>
          <p:cNvSpPr txBox="1"/>
          <p:nvPr>
            <p:ph idx="2" type="body"/>
          </p:nvPr>
        </p:nvSpPr>
        <p:spPr>
          <a:xfrm>
            <a:off x="357506" y="2627945"/>
            <a:ext cx="5640069" cy="409353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6"/>
          <p:cNvSpPr txBox="1"/>
          <p:nvPr>
            <p:ph idx="3" type="body"/>
          </p:nvPr>
        </p:nvSpPr>
        <p:spPr>
          <a:xfrm>
            <a:off x="6172200" y="1813559"/>
            <a:ext cx="5662294" cy="691516"/>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2400"/>
              <a:buNone/>
              <a:defRPr b="1" sz="2400"/>
            </a:lvl1pPr>
            <a:lvl2pPr indent="-228600" lvl="1" marL="914400" algn="l">
              <a:lnSpc>
                <a:spcPct val="100000"/>
              </a:lnSpc>
              <a:spcBef>
                <a:spcPts val="500"/>
              </a:spcBef>
              <a:spcAft>
                <a:spcPts val="0"/>
              </a:spcAft>
              <a:buClr>
                <a:schemeClr val="dk1"/>
              </a:buClr>
              <a:buSzPts val="2000"/>
              <a:buNone/>
              <a:defRPr b="1" sz="2000"/>
            </a:lvl2pPr>
            <a:lvl3pPr indent="-228600" lvl="2" marL="1371600" algn="l">
              <a:lnSpc>
                <a:spcPct val="100000"/>
              </a:lnSpc>
              <a:spcBef>
                <a:spcPts val="500"/>
              </a:spcBef>
              <a:spcAft>
                <a:spcPts val="0"/>
              </a:spcAft>
              <a:buClr>
                <a:schemeClr val="dk1"/>
              </a:buClr>
              <a:buSzPts val="1800"/>
              <a:buNone/>
              <a:defRPr b="1" sz="1800"/>
            </a:lvl3pPr>
            <a:lvl4pPr indent="-228600" lvl="3" marL="1828800" algn="l">
              <a:lnSpc>
                <a:spcPct val="100000"/>
              </a:lnSpc>
              <a:spcBef>
                <a:spcPts val="500"/>
              </a:spcBef>
              <a:spcAft>
                <a:spcPts val="0"/>
              </a:spcAft>
              <a:buClr>
                <a:schemeClr val="dk1"/>
              </a:buClr>
              <a:buSzPts val="1600"/>
              <a:buNone/>
              <a:defRPr b="1" sz="1600"/>
            </a:lvl4pPr>
            <a:lvl5pPr indent="-228600" lvl="4" marL="2286000" algn="l">
              <a:lnSpc>
                <a:spcPct val="10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6"/>
          <p:cNvSpPr txBox="1"/>
          <p:nvPr>
            <p:ph idx="4" type="body"/>
          </p:nvPr>
        </p:nvSpPr>
        <p:spPr>
          <a:xfrm>
            <a:off x="6172199" y="2626673"/>
            <a:ext cx="5662295" cy="409353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4" name="Shape 44"/>
        <p:cNvGrpSpPr/>
        <p:nvPr/>
      </p:nvGrpSpPr>
      <p:grpSpPr>
        <a:xfrm>
          <a:off x="0" y="0"/>
          <a:ext cx="0" cy="0"/>
          <a:chOff x="0" y="0"/>
          <a:chExt cx="0" cy="0"/>
        </a:xfrm>
      </p:grpSpPr>
      <p:sp>
        <p:nvSpPr>
          <p:cNvPr id="45" name="Google Shape;45;p17"/>
          <p:cNvSpPr txBox="1"/>
          <p:nvPr>
            <p:ph type="title"/>
          </p:nvPr>
        </p:nvSpPr>
        <p:spPr>
          <a:xfrm>
            <a:off x="380683" y="136525"/>
            <a:ext cx="3932237" cy="1600200"/>
          </a:xfrm>
          <a:prstGeom prst="rect">
            <a:avLst/>
          </a:prstGeom>
          <a:solidFill>
            <a:schemeClr val="accent1"/>
          </a:solidFill>
          <a:ln cap="flat" cmpd="sng" w="9525">
            <a:solidFill>
              <a:schemeClr val="dk1"/>
            </a:solidFill>
            <a:prstDash val="solid"/>
            <a:round/>
            <a:headEnd len="sm" w="sm" type="none"/>
            <a:tailEnd len="sm" w="sm" type="none"/>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7"/>
          <p:cNvSpPr txBox="1"/>
          <p:nvPr>
            <p:ph idx="1" type="body"/>
          </p:nvPr>
        </p:nvSpPr>
        <p:spPr>
          <a:xfrm>
            <a:off x="4649788" y="151132"/>
            <a:ext cx="7206932" cy="6569071"/>
          </a:xfrm>
          <a:prstGeom prst="rect">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lvl1pPr indent="-431800" lvl="0" marL="457200" algn="l">
              <a:lnSpc>
                <a:spcPct val="100000"/>
              </a:lnSpc>
              <a:spcBef>
                <a:spcPts val="1000"/>
              </a:spcBef>
              <a:spcAft>
                <a:spcPts val="0"/>
              </a:spcAft>
              <a:buClr>
                <a:schemeClr val="dk1"/>
              </a:buClr>
              <a:buSzPts val="3200"/>
              <a:buChar char="•"/>
              <a:defRPr sz="3200"/>
            </a:lvl1pPr>
            <a:lvl2pPr indent="-406400" lvl="1" marL="914400" algn="l">
              <a:lnSpc>
                <a:spcPct val="100000"/>
              </a:lnSpc>
              <a:spcBef>
                <a:spcPts val="500"/>
              </a:spcBef>
              <a:spcAft>
                <a:spcPts val="0"/>
              </a:spcAft>
              <a:buClr>
                <a:schemeClr val="dk1"/>
              </a:buClr>
              <a:buSzPts val="2800"/>
              <a:buChar char="•"/>
              <a:defRPr sz="2800"/>
            </a:lvl2pPr>
            <a:lvl3pPr indent="-381000" lvl="2" marL="1371600" algn="l">
              <a:lnSpc>
                <a:spcPct val="100000"/>
              </a:lnSpc>
              <a:spcBef>
                <a:spcPts val="500"/>
              </a:spcBef>
              <a:spcAft>
                <a:spcPts val="0"/>
              </a:spcAft>
              <a:buClr>
                <a:schemeClr val="dk1"/>
              </a:buClr>
              <a:buSzPts val="2400"/>
              <a:buChar char="•"/>
              <a:defRPr sz="2400"/>
            </a:lvl3pPr>
            <a:lvl4pPr indent="-355600" lvl="3" marL="1828800" algn="l">
              <a:lnSpc>
                <a:spcPct val="100000"/>
              </a:lnSpc>
              <a:spcBef>
                <a:spcPts val="500"/>
              </a:spcBef>
              <a:spcAft>
                <a:spcPts val="0"/>
              </a:spcAft>
              <a:buClr>
                <a:schemeClr val="dk1"/>
              </a:buClr>
              <a:buSzPts val="2000"/>
              <a:buChar char="•"/>
              <a:defRPr sz="2000"/>
            </a:lvl4pPr>
            <a:lvl5pPr indent="-355600" lvl="4" marL="2286000" algn="l">
              <a:lnSpc>
                <a:spcPct val="10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7" name="Google Shape;47;p17"/>
          <p:cNvSpPr txBox="1"/>
          <p:nvPr>
            <p:ph idx="2" type="body"/>
          </p:nvPr>
        </p:nvSpPr>
        <p:spPr>
          <a:xfrm>
            <a:off x="335279" y="1859280"/>
            <a:ext cx="3977641" cy="4862195"/>
          </a:xfrm>
          <a:prstGeom prst="rect">
            <a:avLst/>
          </a:prstGeom>
          <a:solidFill>
            <a:schemeClr val="accent2"/>
          </a:solid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2000"/>
              <a:buNone/>
              <a:defRPr sz="2000"/>
            </a:lvl1pPr>
            <a:lvl2pPr indent="-228600" lvl="1" marL="914400" algn="l">
              <a:lnSpc>
                <a:spcPct val="100000"/>
              </a:lnSpc>
              <a:spcBef>
                <a:spcPts val="500"/>
              </a:spcBef>
              <a:spcAft>
                <a:spcPts val="0"/>
              </a:spcAft>
              <a:buClr>
                <a:schemeClr val="dk1"/>
              </a:buClr>
              <a:buSzPts val="1400"/>
              <a:buNone/>
              <a:defRPr sz="1400"/>
            </a:lvl2pPr>
            <a:lvl3pPr indent="-228600" lvl="2" marL="1371600" algn="l">
              <a:lnSpc>
                <a:spcPct val="100000"/>
              </a:lnSpc>
              <a:spcBef>
                <a:spcPts val="500"/>
              </a:spcBef>
              <a:spcAft>
                <a:spcPts val="0"/>
              </a:spcAft>
              <a:buClr>
                <a:schemeClr val="dk1"/>
              </a:buClr>
              <a:buSzPts val="1200"/>
              <a:buNone/>
              <a:defRPr sz="1200"/>
            </a:lvl3pPr>
            <a:lvl4pPr indent="-228600" lvl="3" marL="1828800" algn="l">
              <a:lnSpc>
                <a:spcPct val="100000"/>
              </a:lnSpc>
              <a:spcBef>
                <a:spcPts val="500"/>
              </a:spcBef>
              <a:spcAft>
                <a:spcPts val="0"/>
              </a:spcAft>
              <a:buClr>
                <a:schemeClr val="dk1"/>
              </a:buClr>
              <a:buSzPts val="1000"/>
              <a:buNone/>
              <a:defRPr sz="1000"/>
            </a:lvl4pPr>
            <a:lvl5pPr indent="-228600" lvl="4" marL="2286000" algn="l">
              <a:lnSpc>
                <a:spcPct val="10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8" name="Shape 48"/>
        <p:cNvGrpSpPr/>
        <p:nvPr/>
      </p:nvGrpSpPr>
      <p:grpSpPr>
        <a:xfrm>
          <a:off x="0" y="0"/>
          <a:ext cx="0" cy="0"/>
          <a:chOff x="0" y="0"/>
          <a:chExt cx="0" cy="0"/>
        </a:xfrm>
      </p:grpSpPr>
      <p:sp>
        <p:nvSpPr>
          <p:cNvPr id="49" name="Google Shape;49;p18"/>
          <p:cNvSpPr txBox="1"/>
          <p:nvPr>
            <p:ph type="title"/>
          </p:nvPr>
        </p:nvSpPr>
        <p:spPr>
          <a:xfrm>
            <a:off x="320040" y="129540"/>
            <a:ext cx="11536680" cy="13325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8"/>
          <p:cNvSpPr txBox="1"/>
          <p:nvPr>
            <p:ph idx="1" type="body"/>
          </p:nvPr>
        </p:nvSpPr>
        <p:spPr>
          <a:xfrm rot="5400000">
            <a:off x="3503929" y="-1632587"/>
            <a:ext cx="5168901" cy="11536681"/>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1" name="Shape 51"/>
        <p:cNvGrpSpPr/>
        <p:nvPr/>
      </p:nvGrpSpPr>
      <p:grpSpPr>
        <a:xfrm>
          <a:off x="0" y="0"/>
          <a:ext cx="0" cy="0"/>
          <a:chOff x="0" y="0"/>
          <a:chExt cx="0" cy="0"/>
        </a:xfrm>
      </p:grpSpPr>
      <p:sp>
        <p:nvSpPr>
          <p:cNvPr id="52" name="Google Shape;52;p19"/>
          <p:cNvSpPr txBox="1"/>
          <p:nvPr>
            <p:ph type="title"/>
          </p:nvPr>
        </p:nvSpPr>
        <p:spPr>
          <a:xfrm rot="5400000">
            <a:off x="7133431" y="1956594"/>
            <a:ext cx="5811838" cy="2628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 name="Shape 14"/>
        <p:cNvGrpSpPr/>
        <p:nvPr/>
      </p:nvGrpSpPr>
      <p:grpSpPr>
        <a:xfrm>
          <a:off x="0" y="0"/>
          <a:ext cx="0" cy="0"/>
          <a:chOff x="0" y="0"/>
          <a:chExt cx="0" cy="0"/>
        </a:xfrm>
      </p:grpSpPr>
      <p:sp>
        <p:nvSpPr>
          <p:cNvPr id="15" name="Google Shape;15;p8"/>
          <p:cNvSpPr txBox="1"/>
          <p:nvPr>
            <p:ph type="ctrTitle"/>
          </p:nvPr>
        </p:nvSpPr>
        <p:spPr>
          <a:xfrm>
            <a:off x="350519" y="115888"/>
            <a:ext cx="11506201" cy="1441450"/>
          </a:xfrm>
          <a:prstGeom prst="rect">
            <a:avLst/>
          </a:prstGeom>
          <a:solidFill>
            <a:schemeClr val="accent1"/>
          </a:solidFill>
          <a:ln cap="flat" cmpd="sng" w="9525">
            <a:solidFill>
              <a:schemeClr val="dk1"/>
            </a:solidFill>
            <a:prstDash val="solid"/>
            <a:round/>
            <a:headEnd len="sm" w="sm" type="none"/>
            <a:tailEnd len="sm" w="sm" type="none"/>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Century Gothic"/>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8"/>
          <p:cNvSpPr txBox="1"/>
          <p:nvPr>
            <p:ph idx="1" type="subTitle"/>
          </p:nvPr>
        </p:nvSpPr>
        <p:spPr>
          <a:xfrm>
            <a:off x="350519" y="1665287"/>
            <a:ext cx="11506201" cy="5054917"/>
          </a:xfrm>
          <a:prstGeom prst="rect">
            <a:avLst/>
          </a:prstGeom>
          <a:solidFill>
            <a:schemeClr val="accent2"/>
          </a:solid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lvl1pPr lvl="0" algn="ctr">
              <a:lnSpc>
                <a:spcPct val="100000"/>
              </a:lnSpc>
              <a:spcBef>
                <a:spcPts val="1000"/>
              </a:spcBef>
              <a:spcAft>
                <a:spcPts val="0"/>
              </a:spcAft>
              <a:buClr>
                <a:schemeClr val="dk1"/>
              </a:buClr>
              <a:buSzPts val="2400"/>
              <a:buNone/>
              <a:defRPr sz="2400"/>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9"/>
          <p:cNvSpPr txBox="1"/>
          <p:nvPr>
            <p:ph type="title"/>
          </p:nvPr>
        </p:nvSpPr>
        <p:spPr>
          <a:xfrm>
            <a:off x="320040" y="129540"/>
            <a:ext cx="11536680" cy="1332547"/>
          </a:xfrm>
          <a:prstGeom prst="rect">
            <a:avLst/>
          </a:prstGeom>
          <a:solidFill>
            <a:schemeClr val="accent1"/>
          </a:solidFill>
          <a:ln cap="flat" cmpd="sng" w="9525">
            <a:solidFill>
              <a:schemeClr val="dk1"/>
            </a:solidFill>
            <a:prstDash val="solid"/>
            <a:round/>
            <a:headEnd len="sm" w="sm" type="none"/>
            <a:tailEnd len="sm" w="sm" type="none"/>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9"/>
          <p:cNvSpPr txBox="1"/>
          <p:nvPr>
            <p:ph idx="1" type="body"/>
          </p:nvPr>
        </p:nvSpPr>
        <p:spPr>
          <a:xfrm>
            <a:off x="320039" y="1551303"/>
            <a:ext cx="11536681" cy="5168901"/>
          </a:xfrm>
          <a:prstGeom prst="rect">
            <a:avLst/>
          </a:prstGeom>
          <a:solidFill>
            <a:schemeClr val="accent2"/>
          </a:solid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eyword">
  <p:cSld name="Keyword">
    <p:spTree>
      <p:nvGrpSpPr>
        <p:cNvPr id="20" name="Shape 20"/>
        <p:cNvGrpSpPr/>
        <p:nvPr/>
      </p:nvGrpSpPr>
      <p:grpSpPr>
        <a:xfrm>
          <a:off x="0" y="0"/>
          <a:ext cx="0" cy="0"/>
          <a:chOff x="0" y="0"/>
          <a:chExt cx="0" cy="0"/>
        </a:xfrm>
      </p:grpSpPr>
      <p:sp>
        <p:nvSpPr>
          <p:cNvPr id="21" name="Google Shape;21;p10"/>
          <p:cNvSpPr txBox="1"/>
          <p:nvPr>
            <p:ph idx="1" type="body"/>
          </p:nvPr>
        </p:nvSpPr>
        <p:spPr>
          <a:xfrm>
            <a:off x="344170" y="136525"/>
            <a:ext cx="11512550" cy="1265555"/>
          </a:xfrm>
          <a:prstGeom prst="rect">
            <a:avLst/>
          </a:prstGeom>
          <a:solidFill>
            <a:schemeClr val="accent3"/>
          </a:solid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lvl1pPr indent="-533400" lvl="0" marL="457200" algn="l">
              <a:lnSpc>
                <a:spcPct val="100000"/>
              </a:lnSpc>
              <a:spcBef>
                <a:spcPts val="1000"/>
              </a:spcBef>
              <a:spcAft>
                <a:spcPts val="0"/>
              </a:spcAft>
              <a:buClr>
                <a:schemeClr val="dk1"/>
              </a:buClr>
              <a:buSzPts val="4800"/>
              <a:buFont typeface="Century Gothic"/>
              <a:buChar char="•"/>
              <a:defRPr sz="2400">
                <a:solidFill>
                  <a:schemeClr val="dk1"/>
                </a:solidFill>
              </a:defRPr>
            </a:lvl1pPr>
            <a:lvl2pPr indent="-228600" lvl="1" marL="914400" algn="l">
              <a:lnSpc>
                <a:spcPct val="100000"/>
              </a:lnSpc>
              <a:spcBef>
                <a:spcPts val="500"/>
              </a:spcBef>
              <a:spcAft>
                <a:spcPts val="0"/>
              </a:spcAft>
              <a:buClr>
                <a:srgbClr val="888888"/>
              </a:buClr>
              <a:buSzPts val="2000"/>
              <a:buNone/>
              <a:defRPr sz="2000">
                <a:solidFill>
                  <a:srgbClr val="888888"/>
                </a:solidFill>
              </a:defRPr>
            </a:lvl2pPr>
            <a:lvl3pPr indent="-228600" lvl="2" marL="1371600" algn="l">
              <a:lnSpc>
                <a:spcPct val="100000"/>
              </a:lnSpc>
              <a:spcBef>
                <a:spcPts val="500"/>
              </a:spcBef>
              <a:spcAft>
                <a:spcPts val="0"/>
              </a:spcAft>
              <a:buClr>
                <a:srgbClr val="888888"/>
              </a:buClr>
              <a:buSzPts val="1800"/>
              <a:buNone/>
              <a:defRPr sz="1800">
                <a:solidFill>
                  <a:srgbClr val="888888"/>
                </a:solidFill>
              </a:defRPr>
            </a:lvl3pPr>
            <a:lvl4pPr indent="-228600" lvl="3" marL="1828800" algn="l">
              <a:lnSpc>
                <a:spcPct val="100000"/>
              </a:lnSpc>
              <a:spcBef>
                <a:spcPts val="500"/>
              </a:spcBef>
              <a:spcAft>
                <a:spcPts val="0"/>
              </a:spcAft>
              <a:buClr>
                <a:srgbClr val="888888"/>
              </a:buClr>
              <a:buSzPts val="1600"/>
              <a:buNone/>
              <a:defRPr sz="1600">
                <a:solidFill>
                  <a:srgbClr val="888888"/>
                </a:solidFill>
              </a:defRPr>
            </a:lvl4pPr>
            <a:lvl5pPr indent="-228600" lvl="4" marL="2286000" algn="l">
              <a:lnSpc>
                <a:spcPct val="10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2" name="Shape 22"/>
        <p:cNvGrpSpPr/>
        <p:nvPr/>
      </p:nvGrpSpPr>
      <p:grpSpPr>
        <a:xfrm>
          <a:off x="0" y="0"/>
          <a:ext cx="0" cy="0"/>
          <a:chOff x="0" y="0"/>
          <a:chExt cx="0" cy="0"/>
        </a:xfrm>
      </p:grpSpPr>
      <p:sp>
        <p:nvSpPr>
          <p:cNvPr id="23" name="Google Shape;23;p11"/>
          <p:cNvSpPr txBox="1"/>
          <p:nvPr>
            <p:ph type="title"/>
          </p:nvPr>
        </p:nvSpPr>
        <p:spPr>
          <a:xfrm>
            <a:off x="320040" y="129540"/>
            <a:ext cx="11536680" cy="1332547"/>
          </a:xfrm>
          <a:prstGeom prst="rect">
            <a:avLst/>
          </a:prstGeom>
          <a:solidFill>
            <a:schemeClr val="accent4"/>
          </a:solidFill>
          <a:ln cap="flat" cmpd="sng" w="9525">
            <a:solidFill>
              <a:schemeClr val="dk1"/>
            </a:solidFill>
            <a:prstDash val="solid"/>
            <a:round/>
            <a:headEnd len="sm" w="sm" type="none"/>
            <a:tailEnd len="sm" w="sm" type="none"/>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2000"/>
              <a:buFont typeface="Century Gothic"/>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1"/>
          <p:cNvSpPr txBox="1"/>
          <p:nvPr>
            <p:ph idx="10" type="dt"/>
          </p:nvPr>
        </p:nvSpPr>
        <p:spPr>
          <a:xfrm>
            <a:off x="9113520" y="137796"/>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mework" type="titleOnly">
  <p:cSld name="TITLE_ONLY">
    <p:spTree>
      <p:nvGrpSpPr>
        <p:cNvPr id="25" name="Shape 25"/>
        <p:cNvGrpSpPr/>
        <p:nvPr/>
      </p:nvGrpSpPr>
      <p:grpSpPr>
        <a:xfrm>
          <a:off x="0" y="0"/>
          <a:ext cx="0" cy="0"/>
          <a:chOff x="0" y="0"/>
          <a:chExt cx="0" cy="0"/>
        </a:xfrm>
      </p:grpSpPr>
      <p:sp>
        <p:nvSpPr>
          <p:cNvPr id="26" name="Google Shape;26;p12"/>
          <p:cNvSpPr txBox="1"/>
          <p:nvPr>
            <p:ph type="title"/>
          </p:nvPr>
        </p:nvSpPr>
        <p:spPr>
          <a:xfrm>
            <a:off x="320040" y="129541"/>
            <a:ext cx="11536680" cy="1165860"/>
          </a:xfrm>
          <a:prstGeom prst="rect">
            <a:avLst/>
          </a:prstGeom>
          <a:solidFill>
            <a:schemeClr val="accent5"/>
          </a:solidFill>
          <a:ln cap="flat" cmpd="sng" w="9525">
            <a:solidFill>
              <a:schemeClr val="dk1"/>
            </a:solidFill>
            <a:prstDash val="solid"/>
            <a:round/>
            <a:headEnd len="sm" w="sm" type="none"/>
            <a:tailEnd len="sm" w="sm" type="none"/>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Century Gothic"/>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sp>
        <p:nvSpPr>
          <p:cNvPr id="28" name="Google Shape;28;p13"/>
          <p:cNvSpPr txBox="1"/>
          <p:nvPr>
            <p:ph type="title"/>
          </p:nvPr>
        </p:nvSpPr>
        <p:spPr>
          <a:xfrm>
            <a:off x="320040" y="129540"/>
            <a:ext cx="11536680" cy="1332547"/>
          </a:xfrm>
          <a:prstGeom prst="rect">
            <a:avLst/>
          </a:prstGeom>
          <a:solidFill>
            <a:schemeClr val="accent1"/>
          </a:solidFill>
          <a:ln cap="flat" cmpd="sng" w="9525">
            <a:solidFill>
              <a:schemeClr val="dk1"/>
            </a:solidFill>
            <a:prstDash val="solid"/>
            <a:round/>
            <a:headEnd len="sm" w="sm" type="none"/>
            <a:tailEnd len="sm" w="sm" type="none"/>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3"/>
          <p:cNvSpPr txBox="1"/>
          <p:nvPr>
            <p:ph idx="1" type="body"/>
          </p:nvPr>
        </p:nvSpPr>
        <p:spPr>
          <a:xfrm>
            <a:off x="335280" y="1641474"/>
            <a:ext cx="5699760" cy="5078730"/>
          </a:xfrm>
          <a:prstGeom prst="rect">
            <a:avLst/>
          </a:prstGeom>
          <a:solidFill>
            <a:schemeClr val="accent2"/>
          </a:solid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13"/>
          <p:cNvSpPr txBox="1"/>
          <p:nvPr>
            <p:ph idx="2" type="body"/>
          </p:nvPr>
        </p:nvSpPr>
        <p:spPr>
          <a:xfrm>
            <a:off x="6172200" y="1641474"/>
            <a:ext cx="5684520" cy="5078730"/>
          </a:xfrm>
          <a:prstGeom prst="rect">
            <a:avLst/>
          </a:prstGeom>
          <a:solidFill>
            <a:schemeClr val="accent2"/>
          </a:solid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31" name="Shape 31"/>
        <p:cNvGrpSpPr/>
        <p:nvPr/>
      </p:nvGrpSpPr>
      <p:grpSpPr>
        <a:xfrm>
          <a:off x="0" y="0"/>
          <a:ext cx="0" cy="0"/>
          <a:chOff x="0" y="0"/>
          <a:chExt cx="0" cy="0"/>
        </a:xfrm>
      </p:grpSpPr>
      <p:sp>
        <p:nvSpPr>
          <p:cNvPr id="32" name="Google Shape;32;p14"/>
          <p:cNvSpPr txBox="1"/>
          <p:nvPr>
            <p:ph idx="10" type="dt"/>
          </p:nvPr>
        </p:nvSpPr>
        <p:spPr>
          <a:xfrm>
            <a:off x="9113520" y="137796"/>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A close up of text on a white background&#10;&#10;Description automatically generated" id="33" name="Google Shape;33;p14"/>
          <p:cNvPicPr preferRelativeResize="0"/>
          <p:nvPr/>
        </p:nvPicPr>
        <p:blipFill rotWithShape="1">
          <a:blip r:embed="rId2">
            <a:alphaModFix/>
          </a:blip>
          <a:srcRect b="0" l="0" r="0" t="0"/>
          <a:stretch/>
        </p:blipFill>
        <p:spPr>
          <a:xfrm>
            <a:off x="1524000" y="0"/>
            <a:ext cx="9144000" cy="6858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4" name="Shape 34"/>
        <p:cNvGrpSpPr/>
        <p:nvPr/>
      </p:nvGrpSpPr>
      <p:grpSpPr>
        <a:xfrm>
          <a:off x="0" y="0"/>
          <a:ext cx="0" cy="0"/>
          <a:chOff x="0" y="0"/>
          <a:chExt cx="0" cy="0"/>
        </a:xfrm>
      </p:grpSpPr>
      <p:sp>
        <p:nvSpPr>
          <p:cNvPr id="35" name="Google Shape;35;p15"/>
          <p:cNvSpPr txBox="1"/>
          <p:nvPr>
            <p:ph type="title"/>
          </p:nvPr>
        </p:nvSpPr>
        <p:spPr>
          <a:xfrm>
            <a:off x="335280" y="136525"/>
            <a:ext cx="4312920" cy="1600200"/>
          </a:xfrm>
          <a:prstGeom prst="rect">
            <a:avLst/>
          </a:prstGeom>
          <a:solidFill>
            <a:schemeClr val="accent1"/>
          </a:solidFill>
          <a:ln cap="flat" cmpd="sng" w="9525">
            <a:solidFill>
              <a:schemeClr val="dk1"/>
            </a:solidFill>
            <a:prstDash val="solid"/>
            <a:round/>
            <a:headEnd len="sm" w="sm" type="none"/>
            <a:tailEnd len="sm" w="sm" type="none"/>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5"/>
          <p:cNvSpPr/>
          <p:nvPr>
            <p:ph idx="2" type="pic"/>
          </p:nvPr>
        </p:nvSpPr>
        <p:spPr>
          <a:xfrm>
            <a:off x="4802188" y="136525"/>
            <a:ext cx="7054532" cy="6583679"/>
          </a:xfrm>
          <a:prstGeom prst="rect">
            <a:avLst/>
          </a:prstGeom>
          <a:noFill/>
          <a:ln cap="flat" cmpd="sng" w="9525">
            <a:solidFill>
              <a:schemeClr val="dk1"/>
            </a:solidFill>
            <a:prstDash val="solid"/>
            <a:round/>
            <a:headEnd len="sm" w="sm" type="none"/>
            <a:tailEnd len="sm" w="sm" type="none"/>
          </a:ln>
        </p:spPr>
      </p:sp>
      <p:sp>
        <p:nvSpPr>
          <p:cNvPr id="37" name="Google Shape;37;p15"/>
          <p:cNvSpPr txBox="1"/>
          <p:nvPr>
            <p:ph idx="1" type="body"/>
          </p:nvPr>
        </p:nvSpPr>
        <p:spPr>
          <a:xfrm>
            <a:off x="335280" y="1889759"/>
            <a:ext cx="4312920" cy="4831715"/>
          </a:xfrm>
          <a:prstGeom prst="rect">
            <a:avLst/>
          </a:prstGeom>
          <a:solidFill>
            <a:schemeClr val="accent2"/>
          </a:solid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2000"/>
              <a:buNone/>
              <a:defRPr sz="2000"/>
            </a:lvl1pPr>
            <a:lvl2pPr indent="-228600" lvl="1" marL="914400" algn="l">
              <a:lnSpc>
                <a:spcPct val="100000"/>
              </a:lnSpc>
              <a:spcBef>
                <a:spcPts val="500"/>
              </a:spcBef>
              <a:spcAft>
                <a:spcPts val="0"/>
              </a:spcAft>
              <a:buClr>
                <a:schemeClr val="dk1"/>
              </a:buClr>
              <a:buSzPts val="1400"/>
              <a:buNone/>
              <a:defRPr sz="1400"/>
            </a:lvl2pPr>
            <a:lvl3pPr indent="-228600" lvl="2" marL="1371600" algn="l">
              <a:lnSpc>
                <a:spcPct val="100000"/>
              </a:lnSpc>
              <a:spcBef>
                <a:spcPts val="500"/>
              </a:spcBef>
              <a:spcAft>
                <a:spcPts val="0"/>
              </a:spcAft>
              <a:buClr>
                <a:schemeClr val="dk1"/>
              </a:buClr>
              <a:buSzPts val="1200"/>
              <a:buNone/>
              <a:defRPr sz="1200"/>
            </a:lvl3pPr>
            <a:lvl4pPr indent="-228600" lvl="3" marL="1828800" algn="l">
              <a:lnSpc>
                <a:spcPct val="100000"/>
              </a:lnSpc>
              <a:spcBef>
                <a:spcPts val="500"/>
              </a:spcBef>
              <a:spcAft>
                <a:spcPts val="0"/>
              </a:spcAft>
              <a:buClr>
                <a:schemeClr val="dk1"/>
              </a:buClr>
              <a:buSzPts val="1000"/>
              <a:buNone/>
              <a:defRPr sz="1000"/>
            </a:lvl4pPr>
            <a:lvl5pPr indent="-228600" lvl="4" marL="2286000" algn="l">
              <a:lnSpc>
                <a:spcPct val="10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
          <p:cNvSpPr txBox="1"/>
          <p:nvPr>
            <p:ph type="title"/>
          </p:nvPr>
        </p:nvSpPr>
        <p:spPr>
          <a:xfrm>
            <a:off x="320040" y="129540"/>
            <a:ext cx="11536680" cy="1332547"/>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entury Gothic"/>
              <a:buNone/>
              <a:defRPr b="0" i="0" sz="40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6"/>
          <p:cNvSpPr txBox="1"/>
          <p:nvPr>
            <p:ph idx="1" type="body"/>
          </p:nvPr>
        </p:nvSpPr>
        <p:spPr>
          <a:xfrm>
            <a:off x="320039" y="1551303"/>
            <a:ext cx="11536681" cy="5168901"/>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100000"/>
              </a:lnSpc>
              <a:spcBef>
                <a:spcPts val="1000"/>
              </a:spcBef>
              <a:spcAft>
                <a:spcPts val="0"/>
              </a:spcAft>
              <a:buClr>
                <a:schemeClr val="dk1"/>
              </a:buClr>
              <a:buSzPts val="2800"/>
              <a:buFont typeface="Arial"/>
              <a:buChar char="•"/>
              <a:defRPr b="0" i="0" sz="2800" u="none" cap="none" strike="noStrike">
                <a:solidFill>
                  <a:schemeClr val="dk1"/>
                </a:solidFill>
                <a:latin typeface="Century Gothic"/>
                <a:ea typeface="Century Gothic"/>
                <a:cs typeface="Century Gothic"/>
                <a:sym typeface="Century Gothic"/>
              </a:defRPr>
            </a:lvl1pPr>
            <a:lvl2pPr indent="-406400" lvl="1" marL="914400" marR="0" rtl="0" algn="l">
              <a:lnSpc>
                <a:spcPct val="100000"/>
              </a:lnSpc>
              <a:spcBef>
                <a:spcPts val="500"/>
              </a:spcBef>
              <a:spcAft>
                <a:spcPts val="0"/>
              </a:spcAft>
              <a:buClr>
                <a:schemeClr val="dk1"/>
              </a:buClr>
              <a:buSzPts val="2800"/>
              <a:buFont typeface="Arial"/>
              <a:buChar char="•"/>
              <a:defRPr b="0" i="0" sz="2800" u="none" cap="none" strike="noStrike">
                <a:solidFill>
                  <a:schemeClr val="dk1"/>
                </a:solidFill>
                <a:latin typeface="Century Gothic"/>
                <a:ea typeface="Century Gothic"/>
                <a:cs typeface="Century Gothic"/>
                <a:sym typeface="Century Gothic"/>
              </a:defRPr>
            </a:lvl2pPr>
            <a:lvl3pPr indent="-406400" lvl="2" marL="1371600" marR="0" rtl="0" algn="l">
              <a:lnSpc>
                <a:spcPct val="100000"/>
              </a:lnSpc>
              <a:spcBef>
                <a:spcPts val="500"/>
              </a:spcBef>
              <a:spcAft>
                <a:spcPts val="0"/>
              </a:spcAft>
              <a:buClr>
                <a:schemeClr val="dk1"/>
              </a:buClr>
              <a:buSzPts val="2800"/>
              <a:buFont typeface="Arial"/>
              <a:buChar char="•"/>
              <a:defRPr b="0" i="0" sz="2800" u="none" cap="none" strike="noStrike">
                <a:solidFill>
                  <a:schemeClr val="dk1"/>
                </a:solidFill>
                <a:latin typeface="Century Gothic"/>
                <a:ea typeface="Century Gothic"/>
                <a:cs typeface="Century Gothic"/>
                <a:sym typeface="Century Gothic"/>
              </a:defRPr>
            </a:lvl3pPr>
            <a:lvl4pPr indent="-406400" lvl="3" marL="1828800" marR="0" rtl="0" algn="l">
              <a:lnSpc>
                <a:spcPct val="100000"/>
              </a:lnSpc>
              <a:spcBef>
                <a:spcPts val="500"/>
              </a:spcBef>
              <a:spcAft>
                <a:spcPts val="0"/>
              </a:spcAft>
              <a:buClr>
                <a:schemeClr val="dk1"/>
              </a:buClr>
              <a:buSzPts val="2800"/>
              <a:buFont typeface="Arial"/>
              <a:buChar char="•"/>
              <a:defRPr b="0" i="0" sz="2800" u="none" cap="none" strike="noStrike">
                <a:solidFill>
                  <a:schemeClr val="dk1"/>
                </a:solidFill>
                <a:latin typeface="Century Gothic"/>
                <a:ea typeface="Century Gothic"/>
                <a:cs typeface="Century Gothic"/>
                <a:sym typeface="Century Gothic"/>
              </a:defRPr>
            </a:lvl4pPr>
            <a:lvl5pPr indent="-406400" lvl="4" marL="2286000" marR="0" rtl="0" algn="l">
              <a:lnSpc>
                <a:spcPct val="100000"/>
              </a:lnSpc>
              <a:spcBef>
                <a:spcPts val="500"/>
              </a:spcBef>
              <a:spcAft>
                <a:spcPts val="0"/>
              </a:spcAft>
              <a:buClr>
                <a:schemeClr val="dk1"/>
              </a:buClr>
              <a:buSzPts val="2800"/>
              <a:buFont typeface="Arial"/>
              <a:buChar char="•"/>
              <a:defRPr b="0" i="0" sz="2800" u="none" cap="none" strike="noStrike">
                <a:solidFill>
                  <a:schemeClr val="dk1"/>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9pPr>
          </a:lstStyle>
          <a:p/>
        </p:txBody>
      </p:sp>
      <p:sp>
        <p:nvSpPr>
          <p:cNvPr id="12" name="Google Shape;12;p6"/>
          <p:cNvSpPr txBox="1"/>
          <p:nvPr>
            <p:ph idx="10" type="dt"/>
          </p:nvPr>
        </p:nvSpPr>
        <p:spPr>
          <a:xfrm>
            <a:off x="9113520" y="137796"/>
            <a:ext cx="2743200"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4247">
          <p15:clr>
            <a:srgbClr val="F26B43"/>
          </p15:clr>
        </p15:guide>
        <p15:guide id="2" pos="98">
          <p15:clr>
            <a:srgbClr val="F26B43"/>
          </p15:clr>
        </p15:guide>
        <p15:guide id="3" pos="7582">
          <p15:clr>
            <a:srgbClr val="F26B43"/>
          </p15:clr>
        </p15:guide>
        <p15:guide id="4" orient="horz" pos="73">
          <p15:clr>
            <a:srgbClr val="F26B43"/>
          </p15:clr>
        </p15:guide>
        <p15:guide id="5" orient="horz" pos="98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hyperlink" Target="https://heritageportal.buckinghamshire.gov.uk/Monument/MBC834" TargetMode="External"/><Relationship Id="rId5" Type="http://schemas.openxmlformats.org/officeDocument/2006/relationships/hyperlink" Target="https://heritageportal.buckinghamshire.gov.uk/Monument/MBC1951"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s://ubp.buckscc.gov.uk/SingleResult.aspx?UID=TBC11" TargetMode="External"/><Relationship Id="rId4" Type="http://schemas.openxmlformats.org/officeDocument/2006/relationships/hyperlink" Target="https://ubp.buckscc.gov.uk/ThemeSearch.aspx?themegroup=educatio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s://heritageportal.buckinghamshire.gov.uk/Monument/MBC834" TargetMode="External"/><Relationship Id="rId4" Type="http://schemas.openxmlformats.org/officeDocument/2006/relationships/hyperlink" Target="https://heritageportal.buckinghamshire.gov.uk/Monument/MBC195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pic>
        <p:nvPicPr>
          <p:cNvPr id="58" name="Google Shape;58;p1"/>
          <p:cNvPicPr preferRelativeResize="0"/>
          <p:nvPr/>
        </p:nvPicPr>
        <p:blipFill rotWithShape="1">
          <a:blip r:embed="rId3">
            <a:alphaModFix/>
          </a:blip>
          <a:srcRect b="0" l="0" r="0" t="0"/>
          <a:stretch/>
        </p:blipFill>
        <p:spPr>
          <a:xfrm rot="10800000">
            <a:off x="149933" y="988195"/>
            <a:ext cx="12235807" cy="5284219"/>
          </a:xfrm>
          <a:prstGeom prst="rect">
            <a:avLst/>
          </a:prstGeom>
          <a:noFill/>
          <a:ln>
            <a:noFill/>
          </a:ln>
        </p:spPr>
      </p:pic>
      <p:sp>
        <p:nvSpPr>
          <p:cNvPr id="59" name="Google Shape;59;p1"/>
          <p:cNvSpPr/>
          <p:nvPr/>
        </p:nvSpPr>
        <p:spPr>
          <a:xfrm>
            <a:off x="1656113" y="65799"/>
            <a:ext cx="1509000" cy="888300"/>
          </a:xfrm>
          <a:prstGeom prst="wedgeRoundRectCallout">
            <a:avLst>
              <a:gd fmla="val 15216" name="adj1"/>
              <a:gd fmla="val 66237" name="adj2"/>
              <a:gd fmla="val 16667" name="adj3"/>
            </a:avLst>
          </a:prstGeom>
          <a:solidFill>
            <a:schemeClr val="accent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50"/>
              <a:buFont typeface="Arial"/>
              <a:buNone/>
            </a:pPr>
            <a:r>
              <a:rPr b="0" i="0" lang="en-GB" sz="850" u="none" cap="none" strike="noStrike">
                <a:solidFill>
                  <a:srgbClr val="0B0C0C"/>
                </a:solidFill>
                <a:highlight>
                  <a:srgbClr val="FFFFFF"/>
                </a:highlight>
                <a:latin typeface="Arial"/>
                <a:ea typeface="Arial"/>
                <a:cs typeface="Arial"/>
                <a:sym typeface="Arial"/>
              </a:rPr>
              <a:t>Toys through time </a:t>
            </a:r>
            <a:endParaRPr b="0" i="0" sz="850" u="none" cap="none" strike="noStrike">
              <a:solidFill>
                <a:srgbClr val="0B0C0C"/>
              </a:solidFill>
              <a:highlight>
                <a:srgbClr val="FFFFFF"/>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850"/>
              <a:buFont typeface="Arial"/>
              <a:buNone/>
            </a:pPr>
            <a:r>
              <a:rPr b="0" i="0" lang="en-GB" sz="850" u="none" cap="none" strike="noStrike">
                <a:solidFill>
                  <a:srgbClr val="0B0C0C"/>
                </a:solidFill>
                <a:highlight>
                  <a:srgbClr val="FFFFFF"/>
                </a:highlight>
                <a:latin typeface="Arial"/>
                <a:ea typeface="Arial"/>
                <a:cs typeface="Arial"/>
                <a:sym typeface="Arial"/>
              </a:rPr>
              <a:t>Changes within living memory </a:t>
            </a:r>
            <a:endParaRPr sz="850">
              <a:solidFill>
                <a:srgbClr val="0B0C0C"/>
              </a:solidFill>
              <a:highlight>
                <a:srgbClr val="FFFFFF"/>
              </a:highlight>
            </a:endParaRPr>
          </a:p>
          <a:p>
            <a:pPr indent="0" lvl="0" marL="0" marR="0" rtl="0" algn="l">
              <a:lnSpc>
                <a:spcPct val="100000"/>
              </a:lnSpc>
              <a:spcBef>
                <a:spcPts val="0"/>
              </a:spcBef>
              <a:spcAft>
                <a:spcPts val="0"/>
              </a:spcAft>
              <a:buClr>
                <a:srgbClr val="000000"/>
              </a:buClr>
              <a:buSzPts val="850"/>
              <a:buFont typeface="Arial"/>
              <a:buNone/>
            </a:pPr>
            <a:r>
              <a:rPr lang="en-GB" sz="850">
                <a:solidFill>
                  <a:srgbClr val="0B0C0C"/>
                </a:solidFill>
                <a:highlight>
                  <a:srgbClr val="FFFFFF"/>
                </a:highlight>
              </a:rPr>
              <a:t>(Local History Link - </a:t>
            </a:r>
            <a:r>
              <a:rPr lang="en-GB" sz="850">
                <a:solidFill>
                  <a:srgbClr val="0B0C0C"/>
                </a:solidFill>
                <a:highlight>
                  <a:srgbClr val="FFFFFF"/>
                </a:highlight>
              </a:rPr>
              <a:t>Chiltern Toy Works)</a:t>
            </a:r>
            <a:endParaRPr sz="850">
              <a:solidFill>
                <a:srgbClr val="0B0C0C"/>
              </a:solidFill>
              <a:highlight>
                <a:srgbClr val="FFFFFF"/>
              </a:highlight>
            </a:endParaRPr>
          </a:p>
        </p:txBody>
      </p:sp>
      <p:sp>
        <p:nvSpPr>
          <p:cNvPr id="60" name="Google Shape;60;p1"/>
          <p:cNvSpPr/>
          <p:nvPr/>
        </p:nvSpPr>
        <p:spPr>
          <a:xfrm>
            <a:off x="3147600" y="1838950"/>
            <a:ext cx="2043900" cy="1226100"/>
          </a:xfrm>
          <a:prstGeom prst="wedgeRoundRectCallout">
            <a:avLst>
              <a:gd fmla="val 31395" name="adj1"/>
              <a:gd fmla="val 69338" name="adj2"/>
              <a:gd fmla="val 16667" name="adj3"/>
            </a:avLst>
          </a:prstGeom>
          <a:solidFill>
            <a:schemeClr val="accent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i="0" lang="en-GB" sz="800" u="none" cap="none" strike="noStrike">
                <a:solidFill>
                  <a:schemeClr val="dk1"/>
                </a:solidFill>
                <a:latin typeface="Tahoma"/>
                <a:ea typeface="Tahoma"/>
                <a:cs typeface="Tahoma"/>
                <a:sym typeface="Tahoma"/>
              </a:rPr>
              <a:t>The Roman Empire in Britain</a:t>
            </a:r>
            <a:endParaRPr sz="800">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800"/>
              <a:buFont typeface="Arial"/>
              <a:buNone/>
            </a:pPr>
            <a:r>
              <a:rPr lang="en-GB" sz="800">
                <a:solidFill>
                  <a:schemeClr val="dk1"/>
                </a:solidFill>
                <a:latin typeface="Tahoma"/>
                <a:ea typeface="Tahoma"/>
                <a:cs typeface="Tahoma"/>
                <a:sym typeface="Tahoma"/>
              </a:rPr>
              <a:t>(New Local History links - HS2 finds in Fleet Marston , Aylesbury Roman town </a:t>
            </a:r>
            <a:r>
              <a:rPr lang="en-GB" sz="800">
                <a:solidFill>
                  <a:schemeClr val="dk1"/>
                </a:solidFill>
                <a:latin typeface="Tahoma"/>
                <a:ea typeface="Tahoma"/>
                <a:cs typeface="Tahoma"/>
                <a:sym typeface="Tahoma"/>
              </a:rPr>
              <a:t>decapitated skeleton, spoons, coins</a:t>
            </a:r>
            <a:endParaRPr sz="800">
              <a:solidFill>
                <a:schemeClr val="dk1"/>
              </a:solidFill>
              <a:latin typeface="Tahoma"/>
              <a:ea typeface="Tahoma"/>
              <a:cs typeface="Tahoma"/>
              <a:sym typeface="Tahoma"/>
            </a:endParaRPr>
          </a:p>
          <a:p>
            <a:pPr indent="0" lvl="0" marL="0" rtl="0" algn="l">
              <a:spcBef>
                <a:spcPts val="0"/>
              </a:spcBef>
              <a:spcAft>
                <a:spcPts val="0"/>
              </a:spcAft>
              <a:buClr>
                <a:srgbClr val="000000"/>
              </a:buClr>
              <a:buSzPts val="800"/>
              <a:buFont typeface="Arial"/>
              <a:buNone/>
            </a:pPr>
            <a:r>
              <a:rPr lang="en-GB" sz="800">
                <a:solidFill>
                  <a:schemeClr val="dk1"/>
                </a:solidFill>
                <a:latin typeface="Tahoma"/>
                <a:ea typeface="Tahoma"/>
                <a:cs typeface="Tahoma"/>
                <a:sym typeface="Tahoma"/>
              </a:rPr>
              <a:t>Roman wooden figure found Tyford  Evidence )</a:t>
            </a:r>
            <a:endParaRPr sz="800">
              <a:solidFill>
                <a:schemeClr val="dk1"/>
              </a:solidFill>
              <a:latin typeface="Tahoma"/>
              <a:ea typeface="Tahoma"/>
              <a:cs typeface="Tahoma"/>
              <a:sym typeface="Tahoma"/>
            </a:endParaRPr>
          </a:p>
        </p:txBody>
      </p:sp>
      <p:sp>
        <p:nvSpPr>
          <p:cNvPr id="61" name="Google Shape;61;p1"/>
          <p:cNvSpPr/>
          <p:nvPr/>
        </p:nvSpPr>
        <p:spPr>
          <a:xfrm>
            <a:off x="7193198" y="2051602"/>
            <a:ext cx="1703700" cy="952200"/>
          </a:xfrm>
          <a:prstGeom prst="wedgeRoundRectCallout">
            <a:avLst>
              <a:gd fmla="val 68417" name="adj1"/>
              <a:gd fmla="val 50640" name="adj2"/>
              <a:gd fmla="val 16667" name="adj3"/>
            </a:avLst>
          </a:prstGeom>
          <a:solidFill>
            <a:schemeClr val="accent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50"/>
              <a:buFont typeface="Arial"/>
              <a:buNone/>
            </a:pPr>
            <a:r>
              <a:rPr i="0" lang="en-GB" sz="850" u="none" cap="none" strike="noStrike">
                <a:solidFill>
                  <a:schemeClr val="dk1"/>
                </a:solidFill>
                <a:latin typeface="Tahoma"/>
                <a:ea typeface="Tahoma"/>
                <a:cs typeface="Tahoma"/>
                <a:sym typeface="Tahoma"/>
              </a:rPr>
              <a:t>Ancient Egypt</a:t>
            </a:r>
            <a:endParaRPr i="0" sz="1500" u="none" cap="none" strike="noStrike">
              <a:solidFill>
                <a:srgbClr val="000000"/>
              </a:solidFill>
            </a:endParaRPr>
          </a:p>
          <a:p>
            <a:pPr indent="0" lvl="0" marL="0" marR="0" rtl="0" algn="l">
              <a:lnSpc>
                <a:spcPct val="100000"/>
              </a:lnSpc>
              <a:spcBef>
                <a:spcPts val="0"/>
              </a:spcBef>
              <a:spcAft>
                <a:spcPts val="0"/>
              </a:spcAft>
              <a:buClr>
                <a:srgbClr val="000000"/>
              </a:buClr>
              <a:buSzPts val="750"/>
              <a:buFont typeface="Arial"/>
              <a:buNone/>
            </a:pPr>
            <a:r>
              <a:rPr i="0" lang="en-GB" sz="850" u="none" cap="none" strike="noStrike">
                <a:solidFill>
                  <a:schemeClr val="dk1"/>
                </a:solidFill>
                <a:latin typeface="Tahoma"/>
                <a:ea typeface="Tahoma"/>
                <a:cs typeface="Tahoma"/>
                <a:sym typeface="Tahoma"/>
              </a:rPr>
              <a:t>Class project</a:t>
            </a:r>
            <a:endParaRPr i="0" sz="1500" u="none" cap="none" strike="noStrike">
              <a:solidFill>
                <a:srgbClr val="000000"/>
              </a:solidFill>
            </a:endParaRPr>
          </a:p>
          <a:p>
            <a:pPr indent="0" lvl="0" marL="0" marR="0" rtl="0" algn="l">
              <a:lnSpc>
                <a:spcPct val="100000"/>
              </a:lnSpc>
              <a:spcBef>
                <a:spcPts val="0"/>
              </a:spcBef>
              <a:spcAft>
                <a:spcPts val="0"/>
              </a:spcAft>
              <a:buClr>
                <a:srgbClr val="000000"/>
              </a:buClr>
              <a:buSzPts val="750"/>
              <a:buFont typeface="Arial"/>
              <a:buNone/>
            </a:pPr>
            <a:r>
              <a:rPr i="0" lang="en-GB" sz="850" u="none" cap="none" strike="noStrike">
                <a:solidFill>
                  <a:schemeClr val="dk1"/>
                </a:solidFill>
                <a:latin typeface="Tahoma"/>
                <a:ea typeface="Tahoma"/>
                <a:cs typeface="Tahoma"/>
                <a:sym typeface="Tahoma"/>
              </a:rPr>
              <a:t>Day at Ashmolean with Half a day taught session by museum expert</a:t>
            </a:r>
            <a:endParaRPr i="0" sz="1500" u="none" cap="none" strike="noStrike">
              <a:solidFill>
                <a:srgbClr val="000000"/>
              </a:solidFill>
            </a:endParaRPr>
          </a:p>
          <a:p>
            <a:pPr indent="0" lvl="0" marL="0" marR="0" rtl="0" algn="l">
              <a:lnSpc>
                <a:spcPct val="100000"/>
              </a:lnSpc>
              <a:spcBef>
                <a:spcPts val="0"/>
              </a:spcBef>
              <a:spcAft>
                <a:spcPts val="0"/>
              </a:spcAft>
              <a:buClr>
                <a:srgbClr val="000000"/>
              </a:buClr>
              <a:buSzPts val="750"/>
              <a:buFont typeface="Arial"/>
              <a:buNone/>
            </a:pPr>
            <a:r>
              <a:rPr i="0" lang="en-GB" sz="850" u="none" cap="none" strike="noStrike">
                <a:solidFill>
                  <a:schemeClr val="dk1"/>
                </a:solidFill>
                <a:latin typeface="Tahoma"/>
                <a:ea typeface="Tahoma"/>
                <a:cs typeface="Tahoma"/>
                <a:sym typeface="Tahoma"/>
              </a:rPr>
              <a:t>Outcome - exhibition</a:t>
            </a:r>
            <a:endParaRPr i="0" sz="850" u="none" cap="none" strike="noStrike">
              <a:solidFill>
                <a:schemeClr val="dk1"/>
              </a:solidFill>
              <a:latin typeface="Tahoma"/>
              <a:ea typeface="Tahoma"/>
              <a:cs typeface="Tahoma"/>
              <a:sym typeface="Tahoma"/>
            </a:endParaRPr>
          </a:p>
        </p:txBody>
      </p:sp>
      <p:sp>
        <p:nvSpPr>
          <p:cNvPr id="62" name="Google Shape;62;p1"/>
          <p:cNvSpPr/>
          <p:nvPr/>
        </p:nvSpPr>
        <p:spPr>
          <a:xfrm>
            <a:off x="10234700" y="2850375"/>
            <a:ext cx="1801800" cy="1226100"/>
          </a:xfrm>
          <a:prstGeom prst="wedgeRoundRectCallout">
            <a:avLst>
              <a:gd fmla="val -77422" name="adj1"/>
              <a:gd fmla="val -36264" name="adj2"/>
              <a:gd fmla="val 16667" name="adj3"/>
            </a:avLst>
          </a:prstGeom>
          <a:solidFill>
            <a:schemeClr val="accent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i="0" lang="en-GB" sz="800" u="none" cap="none" strike="noStrike">
                <a:solidFill>
                  <a:schemeClr val="dk1"/>
                </a:solidFill>
                <a:latin typeface="Tahoma"/>
                <a:ea typeface="Tahoma"/>
                <a:cs typeface="Tahoma"/>
                <a:sym typeface="Tahoma"/>
              </a:rPr>
              <a:t>Stone Age to Iron Age</a:t>
            </a:r>
            <a:endParaRPr i="0" sz="1400" u="none" cap="none" strike="noStrike">
              <a:solidFill>
                <a:srgbClr val="000000"/>
              </a:solidFill>
            </a:endParaRPr>
          </a:p>
          <a:p>
            <a:pPr indent="0" lvl="0" marL="0" marR="0" rtl="0" algn="l">
              <a:lnSpc>
                <a:spcPct val="100000"/>
              </a:lnSpc>
              <a:spcBef>
                <a:spcPts val="0"/>
              </a:spcBef>
              <a:spcAft>
                <a:spcPts val="0"/>
              </a:spcAft>
              <a:buClr>
                <a:srgbClr val="000000"/>
              </a:buClr>
              <a:buSzPts val="800"/>
              <a:buFont typeface="Arial"/>
              <a:buNone/>
            </a:pPr>
            <a:r>
              <a:rPr i="0" lang="en-GB" sz="800" u="none" cap="none" strike="noStrike">
                <a:solidFill>
                  <a:schemeClr val="dk1"/>
                </a:solidFill>
                <a:latin typeface="Tahoma"/>
                <a:ea typeface="Tahoma"/>
                <a:cs typeface="Tahoma"/>
                <a:sym typeface="Tahoma"/>
              </a:rPr>
              <a:t>Day</a:t>
            </a:r>
            <a:r>
              <a:rPr lang="en-GB" sz="800">
                <a:solidFill>
                  <a:schemeClr val="dk1"/>
                </a:solidFill>
                <a:latin typeface="Tahoma"/>
                <a:ea typeface="Tahoma"/>
                <a:cs typeface="Tahoma"/>
                <a:sym typeface="Tahoma"/>
              </a:rPr>
              <a:t> </a:t>
            </a:r>
            <a:r>
              <a:rPr i="0" lang="en-GB" sz="800" u="none" cap="none" strike="noStrike">
                <a:solidFill>
                  <a:schemeClr val="dk1"/>
                </a:solidFill>
                <a:latin typeface="Tahoma"/>
                <a:ea typeface="Tahoma"/>
                <a:cs typeface="Tahoma"/>
                <a:sym typeface="Tahoma"/>
              </a:rPr>
              <a:t>at COAM spending half a day as Stone Age and later in Iron Age settlement</a:t>
            </a:r>
            <a:endParaRPr i="0" sz="8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800"/>
              <a:buFont typeface="Arial"/>
              <a:buNone/>
            </a:pPr>
            <a:r>
              <a:rPr lang="en-GB" sz="800">
                <a:solidFill>
                  <a:schemeClr val="dk1"/>
                </a:solidFill>
                <a:latin typeface="Tahoma"/>
                <a:ea typeface="Tahoma"/>
                <a:cs typeface="Tahoma"/>
                <a:sym typeface="Tahoma"/>
              </a:rPr>
              <a:t>(Local History Links - HS2 finds: Bronze age site, Iron Age murder victim and stone henge style formations Wellwick Farm)</a:t>
            </a:r>
            <a:endParaRPr sz="800">
              <a:solidFill>
                <a:schemeClr val="dk1"/>
              </a:solidFill>
              <a:latin typeface="Tahoma"/>
              <a:ea typeface="Tahoma"/>
              <a:cs typeface="Tahoma"/>
              <a:sym typeface="Tahoma"/>
            </a:endParaRPr>
          </a:p>
        </p:txBody>
      </p:sp>
      <p:sp>
        <p:nvSpPr>
          <p:cNvPr id="63" name="Google Shape;63;p1"/>
          <p:cNvSpPr/>
          <p:nvPr/>
        </p:nvSpPr>
        <p:spPr>
          <a:xfrm>
            <a:off x="5183238" y="4845347"/>
            <a:ext cx="1569600" cy="796800"/>
          </a:xfrm>
          <a:prstGeom prst="wedgeRoundRectCallout">
            <a:avLst>
              <a:gd fmla="val -99807" name="adj1"/>
              <a:gd fmla="val 64295" name="adj2"/>
              <a:gd fmla="val 16667" name="adj3"/>
            </a:avLst>
          </a:prstGeom>
          <a:solidFill>
            <a:schemeClr val="accent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lang="en-GB" sz="800">
                <a:solidFill>
                  <a:schemeClr val="dk1"/>
                </a:solidFill>
                <a:latin typeface="Tahoma"/>
                <a:ea typeface="Tahoma"/>
                <a:cs typeface="Tahoma"/>
                <a:sym typeface="Tahoma"/>
              </a:rPr>
              <a:t>The Mayan Civilisation</a:t>
            </a:r>
            <a:endParaRPr i="0" sz="800" u="none" cap="none" strike="noStrike">
              <a:solidFill>
                <a:schemeClr val="dk1"/>
              </a:solidFill>
              <a:latin typeface="Tahoma"/>
              <a:ea typeface="Tahoma"/>
              <a:cs typeface="Tahoma"/>
              <a:sym typeface="Tahoma"/>
            </a:endParaRPr>
          </a:p>
        </p:txBody>
      </p:sp>
      <p:sp>
        <p:nvSpPr>
          <p:cNvPr id="64" name="Google Shape;64;p1"/>
          <p:cNvSpPr/>
          <p:nvPr/>
        </p:nvSpPr>
        <p:spPr>
          <a:xfrm>
            <a:off x="3522225" y="3962175"/>
            <a:ext cx="1569000" cy="1430700"/>
          </a:xfrm>
          <a:prstGeom prst="wedgeRoundRectCallout">
            <a:avLst>
              <a:gd fmla="val -65540" name="adj1"/>
              <a:gd fmla="val 80045" name="adj2"/>
              <a:gd fmla="val 16667" name="adj3"/>
            </a:avLst>
          </a:prstGeom>
          <a:solidFill>
            <a:schemeClr val="accent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1" lang="en-GB" sz="800">
                <a:solidFill>
                  <a:schemeClr val="dk1"/>
                </a:solidFill>
                <a:latin typeface="Century Gothic"/>
                <a:ea typeface="Century Gothic"/>
                <a:cs typeface="Century Gothic"/>
                <a:sym typeface="Century Gothic"/>
              </a:rPr>
              <a:t>The Vikings in Britain</a:t>
            </a:r>
            <a:endParaRPr b="1" sz="800">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800"/>
              <a:buFont typeface="Arial"/>
              <a:buNone/>
            </a:pPr>
            <a:r>
              <a:rPr b="1" lang="en-GB" sz="800">
                <a:solidFill>
                  <a:schemeClr val="dk1"/>
                </a:solidFill>
                <a:latin typeface="Century Gothic"/>
                <a:ea typeface="Century Gothic"/>
                <a:cs typeface="Century Gothic"/>
                <a:sym typeface="Century Gothic"/>
              </a:rPr>
              <a:t>Local History link: </a:t>
            </a:r>
            <a:r>
              <a:rPr lang="en-GB" sz="1350">
                <a:solidFill>
                  <a:srgbClr val="212529"/>
                </a:solidFill>
                <a:highlight>
                  <a:srgbClr val="FFFFFF"/>
                </a:highlight>
              </a:rPr>
              <a:t>s</a:t>
            </a:r>
            <a:r>
              <a:rPr lang="en-GB" sz="750">
                <a:solidFill>
                  <a:srgbClr val="212529"/>
                </a:solidFill>
                <a:highlight>
                  <a:srgbClr val="FFFFFF"/>
                </a:highlight>
              </a:rPr>
              <a:t>pearheads at the </a:t>
            </a:r>
            <a:r>
              <a:rPr lang="en-GB" sz="750">
                <a:solidFill>
                  <a:srgbClr val="3245A8"/>
                </a:solidFill>
                <a:highlight>
                  <a:srgbClr val="FFFFFF"/>
                </a:highlight>
                <a:uFill>
                  <a:noFill/>
                </a:uFill>
                <a:hlinkClick r:id="rId4">
                  <a:extLst>
                    <a:ext uri="{A12FA001-AC4F-418D-AE19-62706E023703}">
                      <ahyp:hlinkClr val="tx"/>
                    </a:ext>
                  </a:extLst>
                </a:hlinkClick>
              </a:rPr>
              <a:t>Stone Bridge on Bicester Road</a:t>
            </a:r>
            <a:r>
              <a:rPr lang="en-GB" sz="750">
                <a:solidFill>
                  <a:srgbClr val="212529"/>
                </a:solidFill>
                <a:highlight>
                  <a:srgbClr val="FFFFFF"/>
                </a:highlight>
              </a:rPr>
              <a:t> outside Aylesbury, and </a:t>
            </a:r>
            <a:r>
              <a:rPr lang="en-GB" sz="750">
                <a:solidFill>
                  <a:srgbClr val="3245A8"/>
                </a:solidFill>
                <a:highlight>
                  <a:srgbClr val="FFFFFF"/>
                </a:highlight>
                <a:uFill>
                  <a:noFill/>
                </a:uFill>
                <a:hlinkClick r:id="rId5">
                  <a:extLst>
                    <a:ext uri="{A12FA001-AC4F-418D-AE19-62706E023703}">
                      <ahyp:hlinkClr val="tx"/>
                    </a:ext>
                  </a:extLst>
                </a:hlinkClick>
              </a:rPr>
              <a:t>near the burh at Buckingham</a:t>
            </a:r>
            <a:r>
              <a:rPr lang="en-GB" sz="750">
                <a:solidFill>
                  <a:srgbClr val="212529"/>
                </a:solidFill>
                <a:highlight>
                  <a:srgbClr val="FFFFFF"/>
                </a:highlight>
              </a:rPr>
              <a:t>, possibly suggesting loss in battle or Viking burials in these areas</a:t>
            </a:r>
            <a:endParaRPr b="1" sz="200">
              <a:solidFill>
                <a:schemeClr val="dk1"/>
              </a:solidFill>
            </a:endParaRPr>
          </a:p>
          <a:p>
            <a:pPr indent="0" lvl="0" marL="0" marR="0" rtl="0" algn="l">
              <a:lnSpc>
                <a:spcPct val="100000"/>
              </a:lnSpc>
              <a:spcBef>
                <a:spcPts val="0"/>
              </a:spcBef>
              <a:spcAft>
                <a:spcPts val="0"/>
              </a:spcAft>
              <a:buClr>
                <a:srgbClr val="000000"/>
              </a:buClr>
              <a:buSzPts val="800"/>
              <a:buFont typeface="Arial"/>
              <a:buNone/>
            </a:pPr>
            <a:r>
              <a:t/>
            </a:r>
            <a:endParaRPr b="1" sz="800">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Century Gothic"/>
              <a:ea typeface="Century Gothic"/>
              <a:cs typeface="Century Gothic"/>
              <a:sym typeface="Century Gothic"/>
            </a:endParaRPr>
          </a:p>
        </p:txBody>
      </p:sp>
      <p:sp>
        <p:nvSpPr>
          <p:cNvPr id="65" name="Google Shape;65;p1"/>
          <p:cNvSpPr/>
          <p:nvPr/>
        </p:nvSpPr>
        <p:spPr>
          <a:xfrm>
            <a:off x="7117028" y="3630305"/>
            <a:ext cx="1531564" cy="1160060"/>
          </a:xfrm>
          <a:prstGeom prst="wedgeRoundRectCallout">
            <a:avLst>
              <a:gd fmla="val 15507" name="adj1"/>
              <a:gd fmla="val 74792" name="adj2"/>
              <a:gd fmla="val 16667" name="adj3"/>
            </a:avLst>
          </a:prstGeom>
          <a:solidFill>
            <a:schemeClr val="accent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i="0" lang="en-GB" sz="900" u="none" cap="none" strike="noStrike">
                <a:solidFill>
                  <a:schemeClr val="dk1"/>
                </a:solidFill>
                <a:latin typeface="Tahoma"/>
                <a:ea typeface="Tahoma"/>
                <a:cs typeface="Tahoma"/>
                <a:sym typeface="Tahoma"/>
              </a:rPr>
              <a:t>Ancient Islamic Civilisation – a non-European society that provides contrasts with British society: a study of Baghdad c. AD 900</a:t>
            </a:r>
            <a:endParaRPr i="0" sz="1500" u="none" cap="none" strike="noStrike">
              <a:solidFill>
                <a:srgbClr val="000000"/>
              </a:solidFill>
            </a:endParaRPr>
          </a:p>
        </p:txBody>
      </p:sp>
      <p:sp>
        <p:nvSpPr>
          <p:cNvPr id="66" name="Google Shape;66;p1"/>
          <p:cNvSpPr/>
          <p:nvPr/>
        </p:nvSpPr>
        <p:spPr>
          <a:xfrm>
            <a:off x="10319975" y="4189274"/>
            <a:ext cx="1531500" cy="1811100"/>
          </a:xfrm>
          <a:prstGeom prst="wedgeRoundRectCallout">
            <a:avLst>
              <a:gd fmla="val -73299" name="adj1"/>
              <a:gd fmla="val 49495" name="adj2"/>
              <a:gd fmla="val 16667" name="adj3"/>
            </a:avLst>
          </a:prstGeom>
          <a:solidFill>
            <a:schemeClr val="accent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lang="en-GB" sz="800">
                <a:solidFill>
                  <a:schemeClr val="dk1"/>
                </a:solidFill>
                <a:latin typeface="Century Gothic"/>
                <a:ea typeface="Century Gothic"/>
                <a:cs typeface="Century Gothic"/>
                <a:sym typeface="Century Gothic"/>
              </a:rPr>
              <a:t>A</a:t>
            </a:r>
            <a:r>
              <a:rPr i="0" lang="en-GB" sz="800" u="none" cap="none" strike="noStrike">
                <a:solidFill>
                  <a:schemeClr val="dk1"/>
                </a:solidFill>
                <a:latin typeface="Century Gothic"/>
                <a:ea typeface="Century Gothic"/>
                <a:cs typeface="Century Gothic"/>
                <a:sym typeface="Century Gothic"/>
              </a:rPr>
              <a:t> study of an aspect or theme in British history that extends pupils’ chronological knowledge beyond 1066</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i="0" lang="en-GB" sz="800" u="none" cap="none" strike="noStrike">
                <a:solidFill>
                  <a:schemeClr val="dk1"/>
                </a:solidFill>
                <a:latin typeface="Tahoma"/>
                <a:ea typeface="Tahoma"/>
                <a:cs typeface="Tahoma"/>
                <a:sym typeface="Tahoma"/>
              </a:rPr>
              <a:t>Everything Changes: Why was the Battle of Britain a key turning point in WW2?</a:t>
            </a:r>
            <a:endParaRPr i="0" sz="8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800"/>
              <a:buFont typeface="Arial"/>
              <a:buNone/>
            </a:pPr>
            <a:r>
              <a:rPr lang="en-GB" sz="800">
                <a:solidFill>
                  <a:schemeClr val="dk1"/>
                </a:solidFill>
                <a:latin typeface="Tahoma"/>
                <a:ea typeface="Tahoma"/>
                <a:cs typeface="Tahoma"/>
                <a:sym typeface="Tahoma"/>
              </a:rPr>
              <a:t>(Local History Links - BBC Archive of first hand accounts from Bucks) </a:t>
            </a:r>
            <a:endParaRPr sz="800">
              <a:solidFill>
                <a:schemeClr val="dk1"/>
              </a:solidFill>
              <a:latin typeface="Tahoma"/>
              <a:ea typeface="Tahoma"/>
              <a:cs typeface="Tahoma"/>
              <a:sym typeface="Tahoma"/>
            </a:endParaRPr>
          </a:p>
        </p:txBody>
      </p:sp>
      <p:sp>
        <p:nvSpPr>
          <p:cNvPr id="67" name="Google Shape;67;p1"/>
          <p:cNvSpPr/>
          <p:nvPr/>
        </p:nvSpPr>
        <p:spPr>
          <a:xfrm>
            <a:off x="8718525" y="4471453"/>
            <a:ext cx="1531500" cy="855300"/>
          </a:xfrm>
          <a:prstGeom prst="wedgeRoundRectCallout">
            <a:avLst>
              <a:gd fmla="val -57980" name="adj1"/>
              <a:gd fmla="val 103700" name="adj2"/>
              <a:gd fmla="val 16667" name="adj3"/>
            </a:avLst>
          </a:prstGeom>
          <a:solidFill>
            <a:schemeClr val="accent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1" i="0" lang="en-GB" sz="800" u="none" cap="none" strike="noStrike">
                <a:solidFill>
                  <a:schemeClr val="dk1"/>
                </a:solidFill>
                <a:latin typeface="Century Gothic"/>
                <a:ea typeface="Century Gothic"/>
                <a:cs typeface="Century Gothic"/>
                <a:sym typeface="Century Gothic"/>
              </a:rPr>
              <a:t>Local history study </a:t>
            </a:r>
            <a:r>
              <a:rPr b="1" lang="en-GB" sz="800">
                <a:solidFill>
                  <a:schemeClr val="dk1"/>
                </a:solidFill>
                <a:latin typeface="Century Gothic"/>
                <a:ea typeface="Century Gothic"/>
                <a:cs typeface="Century Gothic"/>
                <a:sym typeface="Century Gothic"/>
              </a:rPr>
              <a:t>Lace making in Buckinghamshire - support from Wycombe museum- visit in school and demonstration.. </a:t>
            </a:r>
            <a:endParaRPr b="1" i="0" sz="800" u="none" cap="none" strike="noStrike">
              <a:solidFill>
                <a:schemeClr val="dk1"/>
              </a:solidFill>
              <a:latin typeface="Tahoma"/>
              <a:ea typeface="Tahoma"/>
              <a:cs typeface="Tahoma"/>
              <a:sym typeface="Tahoma"/>
            </a:endParaRPr>
          </a:p>
        </p:txBody>
      </p:sp>
      <p:sp>
        <p:nvSpPr>
          <p:cNvPr id="68" name="Google Shape;68;p1"/>
          <p:cNvSpPr/>
          <p:nvPr/>
        </p:nvSpPr>
        <p:spPr>
          <a:xfrm>
            <a:off x="5779375" y="82325"/>
            <a:ext cx="2624100" cy="952200"/>
          </a:xfrm>
          <a:prstGeom prst="wedgeRoundRectCallout">
            <a:avLst>
              <a:gd fmla="val -5179" name="adj1"/>
              <a:gd fmla="val 74382" name="adj2"/>
              <a:gd fmla="val 16667" name="adj3"/>
            </a:avLst>
          </a:prstGeom>
          <a:solidFill>
            <a:schemeClr val="accent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i="0" lang="en-GB" sz="800" u="none" cap="none" strike="noStrike">
                <a:solidFill>
                  <a:schemeClr val="dk1"/>
                </a:solidFill>
                <a:latin typeface="Tahoma"/>
                <a:ea typeface="Tahoma"/>
                <a:cs typeface="Tahoma"/>
                <a:sym typeface="Tahoma"/>
              </a:rPr>
              <a:t>S</a:t>
            </a:r>
            <a:r>
              <a:rPr i="0" lang="en-GB" sz="800" u="none" cap="none" strike="noStrike">
                <a:solidFill>
                  <a:schemeClr val="dk1"/>
                </a:solidFill>
                <a:latin typeface="Tahoma"/>
                <a:ea typeface="Tahoma"/>
                <a:cs typeface="Tahoma"/>
                <a:sym typeface="Tahoma"/>
              </a:rPr>
              <a:t>ignificant </a:t>
            </a:r>
            <a:r>
              <a:rPr lang="en-GB" sz="800">
                <a:solidFill>
                  <a:schemeClr val="dk1"/>
                </a:solidFill>
                <a:latin typeface="Tahoma"/>
                <a:ea typeface="Tahoma"/>
                <a:cs typeface="Tahoma"/>
                <a:sym typeface="Tahoma"/>
              </a:rPr>
              <a:t>individuals</a:t>
            </a:r>
            <a:r>
              <a:rPr i="0" lang="en-GB" sz="800" u="none" cap="none" strike="noStrike">
                <a:solidFill>
                  <a:schemeClr val="dk1"/>
                </a:solidFill>
                <a:latin typeface="Tahoma"/>
                <a:ea typeface="Tahoma"/>
                <a:cs typeface="Tahoma"/>
                <a:sym typeface="Tahoma"/>
              </a:rPr>
              <a:t>– Florence Nightingale and Mary Seacole - comparisons</a:t>
            </a:r>
            <a:endParaRPr i="0" sz="1400" u="none" cap="none" strike="noStrike">
              <a:solidFill>
                <a:srgbClr val="000000"/>
              </a:solidFill>
            </a:endParaRPr>
          </a:p>
          <a:p>
            <a:pPr indent="0" lvl="0" marL="0" marR="0" rtl="0" algn="l">
              <a:lnSpc>
                <a:spcPct val="100000"/>
              </a:lnSpc>
              <a:spcBef>
                <a:spcPts val="0"/>
              </a:spcBef>
              <a:spcAft>
                <a:spcPts val="0"/>
              </a:spcAft>
              <a:buClr>
                <a:srgbClr val="000000"/>
              </a:buClr>
              <a:buSzPts val="800"/>
              <a:buFont typeface="Arial"/>
              <a:buNone/>
            </a:pPr>
            <a:r>
              <a:rPr lang="en-GB" sz="800">
                <a:solidFill>
                  <a:schemeClr val="dk1"/>
                </a:solidFill>
                <a:latin typeface="Tahoma"/>
                <a:ea typeface="Tahoma"/>
                <a:cs typeface="Tahoma"/>
                <a:sym typeface="Tahoma"/>
              </a:rPr>
              <a:t>Local History - T</a:t>
            </a:r>
            <a:r>
              <a:rPr i="0" lang="en-GB" sz="800" u="none" cap="none" strike="noStrike">
                <a:solidFill>
                  <a:schemeClr val="dk1"/>
                </a:solidFill>
                <a:latin typeface="Tahoma"/>
                <a:ea typeface="Tahoma"/>
                <a:cs typeface="Tahoma"/>
                <a:sym typeface="Tahoma"/>
              </a:rPr>
              <a:t>rip to Claydon House</a:t>
            </a:r>
            <a:r>
              <a:rPr i="0" lang="en-GB" sz="800" u="none" cap="none" strike="noStrike">
                <a:solidFill>
                  <a:schemeClr val="dk1"/>
                </a:solidFill>
                <a:latin typeface="Tahoma"/>
                <a:ea typeface="Tahoma"/>
                <a:cs typeface="Tahoma"/>
                <a:sym typeface="Tahoma"/>
              </a:rPr>
              <a:t> (Florence’s sisters), re-enactments, factual information, see artefacts and discuss their uses</a:t>
            </a:r>
            <a:endParaRPr sz="800">
              <a:solidFill>
                <a:schemeClr val="dk1"/>
              </a:solidFill>
              <a:latin typeface="Tahoma"/>
              <a:ea typeface="Tahoma"/>
              <a:cs typeface="Tahoma"/>
              <a:sym typeface="Tahoma"/>
            </a:endParaRPr>
          </a:p>
        </p:txBody>
      </p:sp>
      <p:sp>
        <p:nvSpPr>
          <p:cNvPr id="69" name="Google Shape;69;p1"/>
          <p:cNvSpPr txBox="1"/>
          <p:nvPr/>
        </p:nvSpPr>
        <p:spPr>
          <a:xfrm>
            <a:off x="6461348" y="6411165"/>
            <a:ext cx="7002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chemeClr val="dk1"/>
                </a:solidFill>
                <a:latin typeface="Tahoma"/>
                <a:ea typeface="Tahoma"/>
                <a:cs typeface="Tahoma"/>
                <a:sym typeface="Tahoma"/>
              </a:rPr>
              <a:t>Bledlow Ridge Curriculum </a:t>
            </a:r>
            <a:r>
              <a:rPr b="1" i="0" lang="en-GB" sz="1600" u="none" cap="none" strike="noStrike">
                <a:solidFill>
                  <a:schemeClr val="dk1"/>
                </a:solidFill>
                <a:latin typeface="Tahoma"/>
                <a:ea typeface="Tahoma"/>
                <a:cs typeface="Tahoma"/>
                <a:sym typeface="Tahoma"/>
              </a:rPr>
              <a:t>Road Map- History</a:t>
            </a:r>
            <a:endParaRPr b="1" i="0" sz="1600" u="none" cap="none" strike="noStrike">
              <a:solidFill>
                <a:schemeClr val="dk1"/>
              </a:solidFill>
              <a:latin typeface="Tahoma"/>
              <a:ea typeface="Tahoma"/>
              <a:cs typeface="Tahoma"/>
              <a:sym typeface="Tahoma"/>
            </a:endParaRPr>
          </a:p>
        </p:txBody>
      </p:sp>
      <p:sp>
        <p:nvSpPr>
          <p:cNvPr id="70" name="Google Shape;70;p1"/>
          <p:cNvSpPr/>
          <p:nvPr/>
        </p:nvSpPr>
        <p:spPr>
          <a:xfrm>
            <a:off x="20824" y="961858"/>
            <a:ext cx="965765" cy="952154"/>
          </a:xfrm>
          <a:prstGeom prst="ellipse">
            <a:avLst/>
          </a:prstGeom>
          <a:solidFill>
            <a:schemeClr val="accent3"/>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ahoma"/>
              <a:ea typeface="Tahoma"/>
              <a:cs typeface="Tahoma"/>
              <a:sym typeface="Tahoma"/>
            </a:endParaRPr>
          </a:p>
        </p:txBody>
      </p:sp>
      <p:sp>
        <p:nvSpPr>
          <p:cNvPr id="71" name="Google Shape;71;p1"/>
          <p:cNvSpPr/>
          <p:nvPr/>
        </p:nvSpPr>
        <p:spPr>
          <a:xfrm>
            <a:off x="149933" y="1070366"/>
            <a:ext cx="730384" cy="713725"/>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ahoma"/>
              <a:ea typeface="Tahoma"/>
              <a:cs typeface="Tahoma"/>
              <a:sym typeface="Tahoma"/>
            </a:endParaRPr>
          </a:p>
        </p:txBody>
      </p:sp>
      <p:sp>
        <p:nvSpPr>
          <p:cNvPr id="72" name="Google Shape;72;p1"/>
          <p:cNvSpPr txBox="1"/>
          <p:nvPr/>
        </p:nvSpPr>
        <p:spPr>
          <a:xfrm>
            <a:off x="135471" y="1113142"/>
            <a:ext cx="751396"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Tahoma"/>
                <a:ea typeface="Tahoma"/>
                <a:cs typeface="Tahoma"/>
                <a:sym typeface="Tahoma"/>
              </a:rPr>
              <a:t>Year One</a:t>
            </a:r>
            <a:endParaRPr b="0" i="0" sz="1400" u="none" cap="none" strike="noStrike">
              <a:solidFill>
                <a:srgbClr val="000000"/>
              </a:solidFill>
              <a:latin typeface="Arial"/>
              <a:ea typeface="Arial"/>
              <a:cs typeface="Arial"/>
              <a:sym typeface="Arial"/>
            </a:endParaRPr>
          </a:p>
        </p:txBody>
      </p:sp>
      <p:sp>
        <p:nvSpPr>
          <p:cNvPr id="73" name="Google Shape;73;p1"/>
          <p:cNvSpPr/>
          <p:nvPr/>
        </p:nvSpPr>
        <p:spPr>
          <a:xfrm>
            <a:off x="5480787" y="962664"/>
            <a:ext cx="965765" cy="952154"/>
          </a:xfrm>
          <a:prstGeom prst="ellipse">
            <a:avLst/>
          </a:prstGeom>
          <a:solidFill>
            <a:schemeClr val="accent3"/>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ahoma"/>
              <a:ea typeface="Tahoma"/>
              <a:cs typeface="Tahoma"/>
              <a:sym typeface="Tahoma"/>
            </a:endParaRPr>
          </a:p>
        </p:txBody>
      </p:sp>
      <p:sp>
        <p:nvSpPr>
          <p:cNvPr id="74" name="Google Shape;74;p1"/>
          <p:cNvSpPr/>
          <p:nvPr/>
        </p:nvSpPr>
        <p:spPr>
          <a:xfrm>
            <a:off x="5609896" y="1071172"/>
            <a:ext cx="730384" cy="713725"/>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ahoma"/>
              <a:ea typeface="Tahoma"/>
              <a:cs typeface="Tahoma"/>
              <a:sym typeface="Tahoma"/>
            </a:endParaRPr>
          </a:p>
        </p:txBody>
      </p:sp>
      <p:sp>
        <p:nvSpPr>
          <p:cNvPr id="75" name="Google Shape;75;p1"/>
          <p:cNvSpPr txBox="1"/>
          <p:nvPr/>
        </p:nvSpPr>
        <p:spPr>
          <a:xfrm>
            <a:off x="5595434" y="1113948"/>
            <a:ext cx="751396"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Tahoma"/>
                <a:ea typeface="Tahoma"/>
                <a:cs typeface="Tahoma"/>
                <a:sym typeface="Tahoma"/>
              </a:rPr>
              <a:t>Year Two</a:t>
            </a:r>
            <a:endParaRPr b="0" i="0" sz="1400" u="none" cap="none" strike="noStrike">
              <a:solidFill>
                <a:srgbClr val="000000"/>
              </a:solidFill>
              <a:latin typeface="Arial"/>
              <a:ea typeface="Arial"/>
              <a:cs typeface="Arial"/>
              <a:sym typeface="Arial"/>
            </a:endParaRPr>
          </a:p>
        </p:txBody>
      </p:sp>
      <p:grpSp>
        <p:nvGrpSpPr>
          <p:cNvPr id="76" name="Google Shape;76;p1"/>
          <p:cNvGrpSpPr/>
          <p:nvPr/>
        </p:nvGrpSpPr>
        <p:grpSpPr>
          <a:xfrm>
            <a:off x="9354202" y="2224535"/>
            <a:ext cx="965765" cy="952154"/>
            <a:chOff x="9428255" y="2067633"/>
            <a:chExt cx="965765" cy="952154"/>
          </a:xfrm>
        </p:grpSpPr>
        <p:sp>
          <p:nvSpPr>
            <p:cNvPr id="77" name="Google Shape;77;p1"/>
            <p:cNvSpPr/>
            <p:nvPr/>
          </p:nvSpPr>
          <p:spPr>
            <a:xfrm>
              <a:off x="9428255" y="2067633"/>
              <a:ext cx="965765" cy="952154"/>
            </a:xfrm>
            <a:prstGeom prst="ellipse">
              <a:avLst/>
            </a:prstGeom>
            <a:solidFill>
              <a:schemeClr val="accent3"/>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ahoma"/>
                <a:ea typeface="Tahoma"/>
                <a:cs typeface="Tahoma"/>
                <a:sym typeface="Tahoma"/>
              </a:endParaRPr>
            </a:p>
          </p:txBody>
        </p:sp>
        <p:sp>
          <p:nvSpPr>
            <p:cNvPr id="78" name="Google Shape;78;p1"/>
            <p:cNvSpPr/>
            <p:nvPr/>
          </p:nvSpPr>
          <p:spPr>
            <a:xfrm>
              <a:off x="9557364" y="2176141"/>
              <a:ext cx="730384" cy="713725"/>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ahoma"/>
                <a:ea typeface="Tahoma"/>
                <a:cs typeface="Tahoma"/>
                <a:sym typeface="Tahoma"/>
              </a:endParaRPr>
            </a:p>
          </p:txBody>
        </p:sp>
        <p:sp>
          <p:nvSpPr>
            <p:cNvPr id="79" name="Google Shape;79;p1"/>
            <p:cNvSpPr txBox="1"/>
            <p:nvPr/>
          </p:nvSpPr>
          <p:spPr>
            <a:xfrm>
              <a:off x="9557364" y="2231288"/>
              <a:ext cx="751396" cy="6155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Tahoma"/>
                  <a:ea typeface="Tahoma"/>
                  <a:cs typeface="Tahoma"/>
                  <a:sym typeface="Tahoma"/>
                </a:rPr>
                <a:t>Year </a:t>
              </a:r>
              <a:r>
                <a:rPr b="0" i="0" lang="en-GB" sz="1600" u="none" cap="none" strike="noStrike">
                  <a:solidFill>
                    <a:schemeClr val="dk1"/>
                  </a:solidFill>
                  <a:latin typeface="Tahoma"/>
                  <a:ea typeface="Tahoma"/>
                  <a:cs typeface="Tahoma"/>
                  <a:sym typeface="Tahoma"/>
                </a:rPr>
                <a:t>Three</a:t>
              </a:r>
              <a:endParaRPr b="0" i="0" sz="1400" u="none" cap="none" strike="noStrike">
                <a:solidFill>
                  <a:srgbClr val="000000"/>
                </a:solidFill>
                <a:latin typeface="Arial"/>
                <a:ea typeface="Arial"/>
                <a:cs typeface="Arial"/>
                <a:sym typeface="Arial"/>
              </a:endParaRPr>
            </a:p>
          </p:txBody>
        </p:sp>
      </p:grpSp>
      <p:sp>
        <p:nvSpPr>
          <p:cNvPr id="80" name="Google Shape;80;p1"/>
          <p:cNvSpPr/>
          <p:nvPr/>
        </p:nvSpPr>
        <p:spPr>
          <a:xfrm>
            <a:off x="5223700" y="3124168"/>
            <a:ext cx="965765" cy="952154"/>
          </a:xfrm>
          <a:prstGeom prst="ellipse">
            <a:avLst/>
          </a:prstGeom>
          <a:solidFill>
            <a:schemeClr val="accent3"/>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ahoma"/>
              <a:ea typeface="Tahoma"/>
              <a:cs typeface="Tahoma"/>
              <a:sym typeface="Tahoma"/>
            </a:endParaRPr>
          </a:p>
        </p:txBody>
      </p:sp>
      <p:sp>
        <p:nvSpPr>
          <p:cNvPr id="81" name="Google Shape;81;p1"/>
          <p:cNvSpPr/>
          <p:nvPr/>
        </p:nvSpPr>
        <p:spPr>
          <a:xfrm>
            <a:off x="5334451" y="3248444"/>
            <a:ext cx="730384" cy="713725"/>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ahoma"/>
              <a:ea typeface="Tahoma"/>
              <a:cs typeface="Tahoma"/>
              <a:sym typeface="Tahoma"/>
            </a:endParaRPr>
          </a:p>
        </p:txBody>
      </p:sp>
      <p:sp>
        <p:nvSpPr>
          <p:cNvPr id="82" name="Google Shape;82;p1"/>
          <p:cNvSpPr txBox="1"/>
          <p:nvPr/>
        </p:nvSpPr>
        <p:spPr>
          <a:xfrm>
            <a:off x="5313439" y="3276215"/>
            <a:ext cx="751396"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Tahoma"/>
                <a:ea typeface="Tahoma"/>
                <a:cs typeface="Tahoma"/>
                <a:sym typeface="Tahoma"/>
              </a:rPr>
              <a:t>Year Four</a:t>
            </a:r>
            <a:endParaRPr b="0" i="0" sz="1400" u="none" cap="none" strike="noStrike">
              <a:solidFill>
                <a:srgbClr val="000000"/>
              </a:solidFill>
              <a:latin typeface="Arial"/>
              <a:ea typeface="Arial"/>
              <a:cs typeface="Arial"/>
              <a:sym typeface="Arial"/>
            </a:endParaRPr>
          </a:p>
        </p:txBody>
      </p:sp>
      <p:sp>
        <p:nvSpPr>
          <p:cNvPr id="83" name="Google Shape;83;p1"/>
          <p:cNvSpPr/>
          <p:nvPr/>
        </p:nvSpPr>
        <p:spPr>
          <a:xfrm>
            <a:off x="7886837" y="5255735"/>
            <a:ext cx="965765" cy="952154"/>
          </a:xfrm>
          <a:prstGeom prst="ellipse">
            <a:avLst/>
          </a:prstGeom>
          <a:solidFill>
            <a:schemeClr val="accent3"/>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ahoma"/>
              <a:ea typeface="Tahoma"/>
              <a:cs typeface="Tahoma"/>
              <a:sym typeface="Tahoma"/>
            </a:endParaRPr>
          </a:p>
        </p:txBody>
      </p:sp>
      <p:sp>
        <p:nvSpPr>
          <p:cNvPr id="84" name="Google Shape;84;p1"/>
          <p:cNvSpPr/>
          <p:nvPr/>
        </p:nvSpPr>
        <p:spPr>
          <a:xfrm>
            <a:off x="8004527" y="5379195"/>
            <a:ext cx="730384" cy="713725"/>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ahoma"/>
              <a:ea typeface="Tahoma"/>
              <a:cs typeface="Tahoma"/>
              <a:sym typeface="Tahoma"/>
            </a:endParaRPr>
          </a:p>
        </p:txBody>
      </p:sp>
      <p:sp>
        <p:nvSpPr>
          <p:cNvPr id="85" name="Google Shape;85;p1"/>
          <p:cNvSpPr txBox="1"/>
          <p:nvPr/>
        </p:nvSpPr>
        <p:spPr>
          <a:xfrm>
            <a:off x="8081968" y="5416927"/>
            <a:ext cx="751396"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Tahoma"/>
                <a:ea typeface="Tahoma"/>
                <a:cs typeface="Tahoma"/>
                <a:sym typeface="Tahoma"/>
              </a:rPr>
              <a:t>Year Six</a:t>
            </a:r>
            <a:endParaRPr b="0" i="0" sz="1400" u="none" cap="none" strike="noStrike">
              <a:solidFill>
                <a:srgbClr val="000000"/>
              </a:solidFill>
              <a:latin typeface="Arial"/>
              <a:ea typeface="Arial"/>
              <a:cs typeface="Arial"/>
              <a:sym typeface="Arial"/>
            </a:endParaRPr>
          </a:p>
        </p:txBody>
      </p:sp>
      <p:grpSp>
        <p:nvGrpSpPr>
          <p:cNvPr id="86" name="Google Shape;86;p1"/>
          <p:cNvGrpSpPr/>
          <p:nvPr/>
        </p:nvGrpSpPr>
        <p:grpSpPr>
          <a:xfrm>
            <a:off x="2181831" y="4542877"/>
            <a:ext cx="965765" cy="952154"/>
            <a:chOff x="2266024" y="4469297"/>
            <a:chExt cx="965765" cy="952154"/>
          </a:xfrm>
        </p:grpSpPr>
        <p:sp>
          <p:nvSpPr>
            <p:cNvPr id="87" name="Google Shape;87;p1"/>
            <p:cNvSpPr/>
            <p:nvPr/>
          </p:nvSpPr>
          <p:spPr>
            <a:xfrm>
              <a:off x="2266024" y="4469297"/>
              <a:ext cx="965765" cy="952154"/>
            </a:xfrm>
            <a:prstGeom prst="ellipse">
              <a:avLst/>
            </a:prstGeom>
            <a:solidFill>
              <a:schemeClr val="accent3"/>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ahoma"/>
                <a:ea typeface="Tahoma"/>
                <a:cs typeface="Tahoma"/>
                <a:sym typeface="Tahoma"/>
              </a:endParaRPr>
            </a:p>
          </p:txBody>
        </p:sp>
        <p:sp>
          <p:nvSpPr>
            <p:cNvPr id="88" name="Google Shape;88;p1"/>
            <p:cNvSpPr/>
            <p:nvPr/>
          </p:nvSpPr>
          <p:spPr>
            <a:xfrm>
              <a:off x="2395133" y="4577805"/>
              <a:ext cx="730384" cy="713725"/>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ahoma"/>
                <a:ea typeface="Tahoma"/>
                <a:cs typeface="Tahoma"/>
                <a:sym typeface="Tahoma"/>
              </a:endParaRPr>
            </a:p>
          </p:txBody>
        </p:sp>
        <p:sp>
          <p:nvSpPr>
            <p:cNvPr id="89" name="Google Shape;89;p1"/>
            <p:cNvSpPr txBox="1"/>
            <p:nvPr/>
          </p:nvSpPr>
          <p:spPr>
            <a:xfrm>
              <a:off x="2380671" y="4620581"/>
              <a:ext cx="751396"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Tahoma"/>
                  <a:ea typeface="Tahoma"/>
                  <a:cs typeface="Tahoma"/>
                  <a:sym typeface="Tahoma"/>
                </a:rPr>
                <a:t>Year Five</a:t>
              </a:r>
              <a:endParaRPr b="0" i="0" sz="1400" u="none" cap="none" strike="noStrike">
                <a:solidFill>
                  <a:srgbClr val="000000"/>
                </a:solidFill>
                <a:latin typeface="Arial"/>
                <a:ea typeface="Arial"/>
                <a:cs typeface="Arial"/>
                <a:sym typeface="Arial"/>
              </a:endParaRPr>
            </a:p>
          </p:txBody>
        </p:sp>
      </p:grpSp>
      <p:sp>
        <p:nvSpPr>
          <p:cNvPr id="90" name="Google Shape;90;p1"/>
          <p:cNvSpPr/>
          <p:nvPr/>
        </p:nvSpPr>
        <p:spPr>
          <a:xfrm>
            <a:off x="960964" y="2480633"/>
            <a:ext cx="1703749" cy="1149672"/>
          </a:xfrm>
          <a:prstGeom prst="wedgeRoundRectCallout">
            <a:avLst>
              <a:gd fmla="val 125502" name="adj1"/>
              <a:gd fmla="val 39098" name="adj2"/>
              <a:gd fmla="val 16667" name="adj3"/>
            </a:avLst>
          </a:prstGeom>
          <a:solidFill>
            <a:schemeClr val="accent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i="0" lang="en-GB" sz="800" u="none" cap="none" strike="noStrike">
                <a:solidFill>
                  <a:schemeClr val="dk1"/>
                </a:solidFill>
                <a:latin typeface="Century Gothic"/>
                <a:ea typeface="Century Gothic"/>
                <a:cs typeface="Century Gothic"/>
                <a:sym typeface="Century Gothic"/>
              </a:rPr>
              <a:t>Ancient Greece – a study of Greek life and achievements and their influence on the western world</a:t>
            </a:r>
            <a:endParaRPr i="0" sz="1400" u="none" cap="none" strike="noStrike">
              <a:solidFill>
                <a:srgbClr val="000000"/>
              </a:solidFil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
          <p:cNvSpPr/>
          <p:nvPr/>
        </p:nvSpPr>
        <p:spPr>
          <a:xfrm>
            <a:off x="3416575" y="109750"/>
            <a:ext cx="2022600" cy="952200"/>
          </a:xfrm>
          <a:prstGeom prst="wedgeRoundRectCallout">
            <a:avLst>
              <a:gd fmla="val 5574" name="adj1"/>
              <a:gd fmla="val 61754" name="adj2"/>
              <a:gd fmla="val 16667" name="adj3"/>
            </a:avLst>
          </a:prstGeom>
          <a:solidFill>
            <a:schemeClr val="accent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lang="en-GB" sz="800">
                <a:solidFill>
                  <a:schemeClr val="dk1"/>
                </a:solidFill>
                <a:latin typeface="Tahoma"/>
                <a:ea typeface="Tahoma"/>
                <a:cs typeface="Tahoma"/>
                <a:sym typeface="Tahoma"/>
              </a:rPr>
              <a:t>Sinking of the Titanic</a:t>
            </a:r>
            <a:endParaRPr sz="800">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800"/>
              <a:buFont typeface="Arial"/>
              <a:buNone/>
            </a:pPr>
            <a:r>
              <a:rPr lang="en-GB" sz="800">
                <a:solidFill>
                  <a:schemeClr val="dk1"/>
                </a:solidFill>
                <a:latin typeface="Tahoma"/>
                <a:ea typeface="Tahoma"/>
                <a:cs typeface="Tahoma"/>
                <a:sym typeface="Tahoma"/>
              </a:rPr>
              <a:t>Events beyond </a:t>
            </a:r>
            <a:r>
              <a:rPr lang="en-GB" sz="800">
                <a:solidFill>
                  <a:schemeClr val="dk1"/>
                </a:solidFill>
                <a:latin typeface="Tahoma"/>
                <a:ea typeface="Tahoma"/>
                <a:cs typeface="Tahoma"/>
                <a:sym typeface="Tahoma"/>
              </a:rPr>
              <a:t>living</a:t>
            </a:r>
            <a:r>
              <a:rPr lang="en-GB" sz="800">
                <a:solidFill>
                  <a:schemeClr val="dk1"/>
                </a:solidFill>
                <a:latin typeface="Tahoma"/>
                <a:ea typeface="Tahoma"/>
                <a:cs typeface="Tahoma"/>
                <a:sym typeface="Tahoma"/>
              </a:rPr>
              <a:t> memory</a:t>
            </a:r>
            <a:endParaRPr sz="800">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800"/>
              <a:buFont typeface="Arial"/>
              <a:buNone/>
            </a:pPr>
            <a:r>
              <a:rPr lang="en-GB" sz="800">
                <a:solidFill>
                  <a:schemeClr val="dk1"/>
                </a:solidFill>
                <a:latin typeface="Tahoma"/>
                <a:ea typeface="Tahoma"/>
                <a:cs typeface="Tahoma"/>
                <a:sym typeface="Tahoma"/>
              </a:rPr>
              <a:t>(Local history Newspaper article 26th April 1912 Charles Edward Judd survivor lived in High Wycombe)</a:t>
            </a:r>
            <a:endParaRPr sz="800">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Tahoma"/>
              <a:ea typeface="Tahoma"/>
              <a:cs typeface="Tahoma"/>
              <a:sym typeface="Tahoma"/>
            </a:endParaRPr>
          </a:p>
        </p:txBody>
      </p:sp>
      <p:sp>
        <p:nvSpPr>
          <p:cNvPr id="92" name="Google Shape;92;p1"/>
          <p:cNvSpPr txBox="1"/>
          <p:nvPr/>
        </p:nvSpPr>
        <p:spPr>
          <a:xfrm>
            <a:off x="340225" y="3922550"/>
            <a:ext cx="965700" cy="104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93" name="Google Shape;93;p1"/>
          <p:cNvSpPr/>
          <p:nvPr/>
        </p:nvSpPr>
        <p:spPr>
          <a:xfrm>
            <a:off x="148075" y="156838"/>
            <a:ext cx="1350000" cy="706200"/>
          </a:xfrm>
          <a:prstGeom prst="wedgeRoundRectCallout">
            <a:avLst>
              <a:gd fmla="val 5574" name="adj1"/>
              <a:gd fmla="val 61754" name="adj2"/>
              <a:gd fmla="val 16667" name="adj3"/>
            </a:avLst>
          </a:prstGeom>
          <a:solidFill>
            <a:schemeClr val="accent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Tahoma"/>
              <a:ea typeface="Tahoma"/>
              <a:cs typeface="Tahoma"/>
              <a:sym typeface="Tahoma"/>
            </a:endParaRPr>
          </a:p>
        </p:txBody>
      </p:sp>
      <p:sp>
        <p:nvSpPr>
          <p:cNvPr id="94" name="Google Shape;94;p1"/>
          <p:cNvSpPr txBox="1"/>
          <p:nvPr/>
        </p:nvSpPr>
        <p:spPr>
          <a:xfrm>
            <a:off x="257425" y="109750"/>
            <a:ext cx="13500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latin typeface="Century Gothic"/>
                <a:ea typeface="Century Gothic"/>
                <a:cs typeface="Century Gothic"/>
                <a:sym typeface="Century Gothic"/>
              </a:rPr>
              <a:t>Mary Anning</a:t>
            </a:r>
            <a:endParaRPr sz="800">
              <a:latin typeface="Century Gothic"/>
              <a:ea typeface="Century Gothic"/>
              <a:cs typeface="Century Gothic"/>
              <a:sym typeface="Century Gothic"/>
            </a:endParaRPr>
          </a:p>
          <a:p>
            <a:pPr indent="0" lvl="0" marL="0" rtl="0" algn="l">
              <a:spcBef>
                <a:spcPts val="0"/>
              </a:spcBef>
              <a:spcAft>
                <a:spcPts val="0"/>
              </a:spcAft>
              <a:buNone/>
            </a:pPr>
            <a:r>
              <a:rPr lang="en-GB" sz="800">
                <a:latin typeface="Century Gothic"/>
                <a:ea typeface="Century Gothic"/>
                <a:cs typeface="Century Gothic"/>
                <a:sym typeface="Century Gothic"/>
              </a:rPr>
              <a:t>Significant individual</a:t>
            </a:r>
            <a:endParaRPr sz="800">
              <a:latin typeface="Century Gothic"/>
              <a:ea typeface="Century Gothic"/>
              <a:cs typeface="Century Gothic"/>
              <a:sym typeface="Century Gothic"/>
            </a:endParaRPr>
          </a:p>
          <a:p>
            <a:pPr indent="0" lvl="0" marL="0" rtl="0" algn="l">
              <a:spcBef>
                <a:spcPts val="0"/>
              </a:spcBef>
              <a:spcAft>
                <a:spcPts val="0"/>
              </a:spcAft>
              <a:buNone/>
            </a:pPr>
            <a:r>
              <a:rPr lang="en-GB" sz="800">
                <a:latin typeface="Century Gothic"/>
                <a:ea typeface="Century Gothic"/>
                <a:cs typeface="Century Gothic"/>
                <a:sym typeface="Century Gothic"/>
              </a:rPr>
              <a:t>(Local History - sold a fossil to the Duke of Buckinghamshire)</a:t>
            </a:r>
            <a:endParaRPr sz="800">
              <a:latin typeface="Century Gothic"/>
              <a:ea typeface="Century Gothic"/>
              <a:cs typeface="Century Gothic"/>
              <a:sym typeface="Century Gothic"/>
            </a:endParaRPr>
          </a:p>
        </p:txBody>
      </p:sp>
      <p:sp>
        <p:nvSpPr>
          <p:cNvPr id="95" name="Google Shape;95;p1"/>
          <p:cNvSpPr/>
          <p:nvPr/>
        </p:nvSpPr>
        <p:spPr>
          <a:xfrm>
            <a:off x="8295629" y="158202"/>
            <a:ext cx="2624100" cy="855300"/>
          </a:xfrm>
          <a:prstGeom prst="wedgeRoundRectCallout">
            <a:avLst>
              <a:gd fmla="val -47817" name="adj1"/>
              <a:gd fmla="val 84803" name="adj2"/>
              <a:gd fmla="val 16667" name="adj3"/>
            </a:avLst>
          </a:prstGeom>
          <a:solidFill>
            <a:schemeClr val="accent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lang="en-GB" sz="800">
                <a:solidFill>
                  <a:schemeClr val="dk1"/>
                </a:solidFill>
                <a:latin typeface="Tahoma"/>
                <a:ea typeface="Tahoma"/>
                <a:cs typeface="Tahoma"/>
                <a:sym typeface="Tahoma"/>
              </a:rPr>
              <a:t>Amy Johnson aircraft pilot - significant individual. (Local history - lived in Princes Risborough , Blue Plaque)</a:t>
            </a:r>
            <a:endParaRPr sz="800">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800"/>
              <a:buFont typeface="Arial"/>
              <a:buNone/>
            </a:pPr>
            <a:r>
              <a:t/>
            </a:r>
            <a:endParaRPr sz="800">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800"/>
              <a:buFont typeface="Arial"/>
              <a:buNone/>
            </a:pPr>
            <a:r>
              <a:rPr lang="en-GB" sz="800">
                <a:solidFill>
                  <a:schemeClr val="dk1"/>
                </a:solidFill>
                <a:latin typeface="Tahoma"/>
                <a:ea typeface="Tahoma"/>
                <a:cs typeface="Tahoma"/>
                <a:sym typeface="Tahoma"/>
              </a:rPr>
              <a:t>Moon Landing - Event within </a:t>
            </a:r>
            <a:r>
              <a:rPr lang="en-GB" sz="800">
                <a:solidFill>
                  <a:schemeClr val="dk1"/>
                </a:solidFill>
                <a:latin typeface="Tahoma"/>
                <a:ea typeface="Tahoma"/>
                <a:cs typeface="Tahoma"/>
                <a:sym typeface="Tahoma"/>
              </a:rPr>
              <a:t>living memory. </a:t>
            </a:r>
            <a:endParaRPr sz="800">
              <a:solidFill>
                <a:schemeClr val="dk1"/>
              </a:solidFill>
              <a:latin typeface="Tahoma"/>
              <a:ea typeface="Tahoma"/>
              <a:cs typeface="Tahoma"/>
              <a:sym typeface="Tahoma"/>
            </a:endParaRPr>
          </a:p>
        </p:txBody>
      </p:sp>
      <p:sp>
        <p:nvSpPr>
          <p:cNvPr id="96" name="Google Shape;96;p1"/>
          <p:cNvSpPr/>
          <p:nvPr/>
        </p:nvSpPr>
        <p:spPr>
          <a:xfrm>
            <a:off x="8943250" y="1191377"/>
            <a:ext cx="2624100" cy="1042200"/>
          </a:xfrm>
          <a:prstGeom prst="wedgeRoundRectCallout">
            <a:avLst>
              <a:gd fmla="val -134910" name="adj1"/>
              <a:gd fmla="val -26700" name="adj2"/>
              <a:gd fmla="val 16667" name="adj3"/>
            </a:avLst>
          </a:prstGeom>
          <a:solidFill>
            <a:schemeClr val="accent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1" lang="en-GB" sz="850">
                <a:solidFill>
                  <a:srgbClr val="0B0C0C"/>
                </a:solidFill>
                <a:highlight>
                  <a:schemeClr val="lt1"/>
                </a:highlight>
              </a:rPr>
              <a:t>significant historical events, people and places in their own locality</a:t>
            </a:r>
            <a:r>
              <a:rPr lang="en-GB" sz="800">
                <a:solidFill>
                  <a:schemeClr val="dk1"/>
                </a:solidFill>
                <a:latin typeface="Tahoma"/>
                <a:ea typeface="Tahoma"/>
                <a:cs typeface="Tahoma"/>
                <a:sym typeface="Tahoma"/>
              </a:rPr>
              <a:t> as part of ‘Near’ topic’.How has our local area changed?</a:t>
            </a:r>
            <a:endParaRPr sz="800">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800"/>
              <a:buFont typeface="Arial"/>
              <a:buNone/>
            </a:pPr>
            <a:r>
              <a:rPr lang="en-GB" sz="800">
                <a:solidFill>
                  <a:schemeClr val="dk1"/>
                </a:solidFill>
                <a:latin typeface="Tahoma"/>
                <a:ea typeface="Tahoma"/>
                <a:cs typeface="Tahoma"/>
                <a:sym typeface="Tahoma"/>
              </a:rPr>
              <a:t>Using photographs, maps and testimonials to find out about Bledlow Ridge School and the surrounding area. Local walk. Beech forest used to make chairs - High Wycombe famous for ‘windsor chair’ 1800’s. (link to geog topic/ skills)</a:t>
            </a:r>
            <a:endParaRPr sz="800">
              <a:solidFill>
                <a:schemeClr val="dk1"/>
              </a:solidFill>
              <a:latin typeface="Tahoma"/>
              <a:ea typeface="Tahoma"/>
              <a:cs typeface="Tahoma"/>
              <a:sym typeface="Tahoma"/>
            </a:endParaRPr>
          </a:p>
        </p:txBody>
      </p:sp>
      <p:sp>
        <p:nvSpPr>
          <p:cNvPr id="97" name="Google Shape;97;p1"/>
          <p:cNvSpPr/>
          <p:nvPr/>
        </p:nvSpPr>
        <p:spPr>
          <a:xfrm>
            <a:off x="198750" y="4694625"/>
            <a:ext cx="1703700" cy="800400"/>
          </a:xfrm>
          <a:prstGeom prst="wedgeRoundRectCallout">
            <a:avLst>
              <a:gd fmla="val 77141" name="adj1"/>
              <a:gd fmla="val 54547" name="adj2"/>
              <a:gd fmla="val 16667" name="adj3"/>
            </a:avLst>
          </a:prstGeom>
          <a:solidFill>
            <a:schemeClr val="accent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lang="en-GB" sz="800">
                <a:solidFill>
                  <a:schemeClr val="dk1"/>
                </a:solidFill>
                <a:latin typeface="Tahoma"/>
                <a:ea typeface="Tahoma"/>
                <a:cs typeface="Tahoma"/>
                <a:sym typeface="Tahoma"/>
              </a:rPr>
              <a:t>Anglo-Saxon Britain</a:t>
            </a:r>
            <a:endParaRPr sz="800">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800"/>
              <a:buFont typeface="Arial"/>
              <a:buNone/>
            </a:pPr>
            <a:r>
              <a:rPr i="0" lang="en-GB" sz="800" u="none" cap="none" strike="noStrike">
                <a:solidFill>
                  <a:schemeClr val="dk1"/>
                </a:solidFill>
                <a:latin typeface="Tahoma"/>
                <a:ea typeface="Tahoma"/>
                <a:cs typeface="Tahoma"/>
                <a:sym typeface="Tahoma"/>
              </a:rPr>
              <a:t>Britain’s settlements by Anglo Saxons and Scots</a:t>
            </a:r>
            <a:endParaRPr i="0" sz="8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800"/>
              <a:buFont typeface="Arial"/>
              <a:buNone/>
            </a:pPr>
            <a:r>
              <a:rPr lang="en-GB" sz="800">
                <a:solidFill>
                  <a:schemeClr val="dk1"/>
                </a:solidFill>
                <a:latin typeface="Tahoma"/>
                <a:ea typeface="Tahoma"/>
                <a:cs typeface="Tahoma"/>
                <a:sym typeface="Tahoma"/>
              </a:rPr>
              <a:t>(Local History Link - HS2 finds Anglo Saxon Church in Stoke Mandeville) </a:t>
            </a:r>
            <a:endParaRPr sz="800">
              <a:solidFill>
                <a:schemeClr val="dk1"/>
              </a:solidFill>
              <a:latin typeface="Tahoma"/>
              <a:ea typeface="Tahoma"/>
              <a:cs typeface="Tahoma"/>
              <a:sym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8affaab8d0_0_0"/>
          <p:cNvSpPr txBox="1"/>
          <p:nvPr/>
        </p:nvSpPr>
        <p:spPr>
          <a:xfrm>
            <a:off x="155575" y="115900"/>
            <a:ext cx="12036300" cy="6395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Clr>
                <a:srgbClr val="000000"/>
              </a:buClr>
              <a:buSzPts val="1200"/>
              <a:buFont typeface="Arial"/>
              <a:buNone/>
            </a:pPr>
            <a:r>
              <a:rPr b="0" i="0" lang="en-GB" sz="1200" u="none" cap="none" strike="noStrike">
                <a:solidFill>
                  <a:schemeClr val="dk1"/>
                </a:solidFill>
                <a:latin typeface="Comic Sans MS"/>
                <a:ea typeface="Comic Sans MS"/>
                <a:cs typeface="Comic Sans MS"/>
                <a:sym typeface="Comic Sans MS"/>
              </a:rPr>
              <a:t>Year 3 – 1 Stone Age to Iron Age</a:t>
            </a:r>
            <a:endParaRPr b="0" i="0" sz="1200" u="none" cap="none" strike="noStrike">
              <a:solidFill>
                <a:schemeClr val="dk1"/>
              </a:solidFill>
              <a:latin typeface="Comic Sans MS"/>
              <a:ea typeface="Comic Sans MS"/>
              <a:cs typeface="Comic Sans MS"/>
              <a:sym typeface="Comic Sans MS"/>
            </a:endParaRPr>
          </a:p>
          <a:p>
            <a:pPr indent="0" lvl="0" marL="0" marR="0" rtl="0" algn="l">
              <a:lnSpc>
                <a:spcPct val="115000"/>
              </a:lnSpc>
              <a:spcBef>
                <a:spcPts val="1000"/>
              </a:spcBef>
              <a:spcAft>
                <a:spcPts val="0"/>
              </a:spcAft>
              <a:buClr>
                <a:srgbClr val="000000"/>
              </a:buClr>
              <a:buSzPts val="1200"/>
              <a:buFont typeface="Arial"/>
              <a:buNone/>
            </a:pPr>
            <a:r>
              <a:rPr b="1" i="0" lang="en-GB" sz="1200" u="none" cap="none" strike="noStrike">
                <a:solidFill>
                  <a:schemeClr val="dk1"/>
                </a:solidFill>
                <a:latin typeface="Comic Sans MS"/>
                <a:ea typeface="Comic Sans MS"/>
                <a:cs typeface="Comic Sans MS"/>
                <a:sym typeface="Comic Sans MS"/>
              </a:rPr>
              <a:t>National Curriculum:</a:t>
            </a:r>
            <a:r>
              <a:rPr b="1" i="0" lang="en-GB" sz="1450" u="none" cap="none" strike="noStrike">
                <a:solidFill>
                  <a:srgbClr val="0B0C0C"/>
                </a:solidFill>
                <a:highlight>
                  <a:srgbClr val="FFFFFF"/>
                </a:highlight>
              </a:rPr>
              <a:t> </a:t>
            </a:r>
            <a:r>
              <a:rPr b="1" i="0" lang="en-GB" sz="1050" u="none" cap="none" strike="noStrike">
                <a:solidFill>
                  <a:srgbClr val="0B0C0C"/>
                </a:solidFill>
                <a:highlight>
                  <a:srgbClr val="FFFFFF"/>
                </a:highlight>
              </a:rPr>
              <a:t>Changes in Britain from the Stone Age to the Iron Age</a:t>
            </a:r>
            <a:endParaRPr b="1" i="0" sz="1200" u="none" cap="none" strike="noStrike">
              <a:solidFill>
                <a:schemeClr val="dk1"/>
              </a:solidFill>
              <a:latin typeface="Comic Sans MS"/>
              <a:ea typeface="Comic Sans MS"/>
              <a:cs typeface="Comic Sans MS"/>
              <a:sym typeface="Comic Sans MS"/>
            </a:endParaRPr>
          </a:p>
          <a:p>
            <a:pPr indent="0" lvl="0" marL="0" marR="0" rtl="0" algn="l">
              <a:lnSpc>
                <a:spcPct val="115000"/>
              </a:lnSpc>
              <a:spcBef>
                <a:spcPts val="1000"/>
              </a:spcBef>
              <a:spcAft>
                <a:spcPts val="0"/>
              </a:spcAft>
              <a:buClr>
                <a:srgbClr val="000000"/>
              </a:buClr>
              <a:buSzPts val="1200"/>
              <a:buFont typeface="Arial"/>
              <a:buNone/>
            </a:pPr>
            <a:r>
              <a:rPr b="1" i="0" lang="en-GB" sz="1200" u="none" cap="none" strike="noStrike">
                <a:solidFill>
                  <a:schemeClr val="dk1"/>
                </a:solidFill>
                <a:latin typeface="Comic Sans MS"/>
                <a:ea typeface="Comic Sans MS"/>
                <a:cs typeface="Comic Sans MS"/>
                <a:sym typeface="Comic Sans MS"/>
              </a:rPr>
              <a:t>Skills</a:t>
            </a:r>
            <a:r>
              <a:rPr b="0" i="0" lang="en-GB" sz="1200" u="none" cap="none" strike="noStrike">
                <a:solidFill>
                  <a:schemeClr val="dk1"/>
                </a:solidFill>
                <a:latin typeface="Comic Sans MS"/>
                <a:ea typeface="Comic Sans MS"/>
                <a:cs typeface="Comic Sans MS"/>
                <a:sym typeface="Comic Sans MS"/>
              </a:rPr>
              <a:t>:</a:t>
            </a:r>
            <a:endParaRPr b="0" i="0" sz="1200" u="none" cap="none" strike="noStrike">
              <a:solidFill>
                <a:schemeClr val="dk1"/>
              </a:solidFill>
              <a:latin typeface="Comic Sans MS"/>
              <a:ea typeface="Comic Sans MS"/>
              <a:cs typeface="Comic Sans MS"/>
              <a:sym typeface="Comic Sans MS"/>
            </a:endParaRPr>
          </a:p>
          <a:p>
            <a:pPr indent="0" lvl="0" marL="0" marR="0" rtl="0" algn="l">
              <a:lnSpc>
                <a:spcPct val="115000"/>
              </a:lnSpc>
              <a:spcBef>
                <a:spcPts val="1000"/>
              </a:spcBef>
              <a:spcAft>
                <a:spcPts val="0"/>
              </a:spcAft>
              <a:buClr>
                <a:srgbClr val="000000"/>
              </a:buClr>
              <a:buSzPts val="1200"/>
              <a:buFont typeface="Arial"/>
              <a:buNone/>
            </a:pPr>
            <a:r>
              <a:rPr b="0" i="0" lang="en-GB" sz="1200" u="none" cap="none" strike="noStrike">
                <a:solidFill>
                  <a:schemeClr val="dk1"/>
                </a:solidFill>
                <a:latin typeface="Comic Sans MS"/>
                <a:ea typeface="Comic Sans MS"/>
                <a:cs typeface="Comic Sans MS"/>
                <a:sym typeface="Comic Sans MS"/>
              </a:rPr>
              <a:t>Construct informed responses that involve thoughtful selection and organisation of relevant historical information by learning about how early man survived in the Stone Age</a:t>
            </a:r>
            <a:endParaRPr b="0" i="0" sz="1200" u="none" cap="none" strike="noStrike">
              <a:solidFill>
                <a:schemeClr val="dk1"/>
              </a:solidFill>
              <a:latin typeface="Comic Sans MS"/>
              <a:ea typeface="Comic Sans MS"/>
              <a:cs typeface="Comic Sans MS"/>
              <a:sym typeface="Comic Sans MS"/>
            </a:endParaRPr>
          </a:p>
          <a:p>
            <a:pPr indent="0" lvl="0" marL="0" marR="0" rtl="0" algn="l">
              <a:lnSpc>
                <a:spcPct val="115000"/>
              </a:lnSpc>
              <a:spcBef>
                <a:spcPts val="1000"/>
              </a:spcBef>
              <a:spcAft>
                <a:spcPts val="0"/>
              </a:spcAft>
              <a:buClr>
                <a:srgbClr val="000000"/>
              </a:buClr>
              <a:buSzPts val="1200"/>
              <a:buFont typeface="Arial"/>
              <a:buNone/>
            </a:pPr>
            <a:r>
              <a:rPr b="0" i="0" lang="en-GB" sz="1200" u="none" cap="none" strike="noStrike">
                <a:solidFill>
                  <a:schemeClr val="dk1"/>
                </a:solidFill>
                <a:latin typeface="Comic Sans MS"/>
                <a:ea typeface="Comic Sans MS"/>
                <a:cs typeface="Comic Sans MS"/>
                <a:sym typeface="Comic Sans MS"/>
              </a:rPr>
              <a:t>Regularly address and sometimes devise historically valid questions about change, cause, similarity and difference, and significance by learning about Skara Brae and understanding its significance in knowing more about the Stone Age.</a:t>
            </a:r>
            <a:endParaRPr b="0" i="0" sz="1200" u="none" cap="none" strike="noStrike">
              <a:solidFill>
                <a:schemeClr val="dk1"/>
              </a:solidFill>
              <a:latin typeface="Comic Sans MS"/>
              <a:ea typeface="Comic Sans MS"/>
              <a:cs typeface="Comic Sans MS"/>
              <a:sym typeface="Comic Sans MS"/>
            </a:endParaRPr>
          </a:p>
          <a:p>
            <a:pPr indent="0" lvl="0" marL="0" marR="0" rtl="0" algn="l">
              <a:lnSpc>
                <a:spcPct val="115000"/>
              </a:lnSpc>
              <a:spcBef>
                <a:spcPts val="1000"/>
              </a:spcBef>
              <a:spcAft>
                <a:spcPts val="0"/>
              </a:spcAft>
              <a:buClr>
                <a:srgbClr val="000000"/>
              </a:buClr>
              <a:buSzPts val="1200"/>
              <a:buFont typeface="Arial"/>
              <a:buNone/>
            </a:pPr>
            <a:r>
              <a:rPr b="0" i="0" lang="en-GB" sz="1200" u="none" cap="none" strike="noStrike">
                <a:solidFill>
                  <a:schemeClr val="dk1"/>
                </a:solidFill>
                <a:latin typeface="Comic Sans MS"/>
                <a:ea typeface="Comic Sans MS"/>
                <a:cs typeface="Comic Sans MS"/>
                <a:sym typeface="Comic Sans MS"/>
              </a:rPr>
              <a:t>Continue to develop a chronologically secure knowledge and understanding of British, local and world history, establishing clear narratives within and across the periods they study by learning about what happened in the Bronze Age, looking at how copper mining was crucial to the people of this time</a:t>
            </a:r>
            <a:endParaRPr b="0" i="0" sz="1200" u="none" cap="none" strike="noStrike">
              <a:solidFill>
                <a:schemeClr val="dk1"/>
              </a:solidFill>
              <a:latin typeface="Comic Sans MS"/>
              <a:ea typeface="Comic Sans MS"/>
              <a:cs typeface="Comic Sans MS"/>
              <a:sym typeface="Comic Sans MS"/>
            </a:endParaRPr>
          </a:p>
          <a:p>
            <a:pPr indent="0" lvl="0" marL="0" marR="0" rtl="0" algn="l">
              <a:lnSpc>
                <a:spcPct val="115000"/>
              </a:lnSpc>
              <a:spcBef>
                <a:spcPts val="1000"/>
              </a:spcBef>
              <a:spcAft>
                <a:spcPts val="0"/>
              </a:spcAft>
              <a:buClr>
                <a:srgbClr val="000000"/>
              </a:buClr>
              <a:buSzPts val="1200"/>
              <a:buFont typeface="Arial"/>
              <a:buNone/>
            </a:pPr>
            <a:r>
              <a:rPr b="0" i="0" lang="en-GB" sz="1200" u="none" cap="none" strike="noStrike">
                <a:solidFill>
                  <a:schemeClr val="dk1"/>
                </a:solidFill>
                <a:latin typeface="Comic Sans MS"/>
                <a:ea typeface="Comic Sans MS"/>
                <a:cs typeface="Comic Sans MS"/>
                <a:sym typeface="Comic Sans MS"/>
              </a:rPr>
              <a:t>Understand how our knowledge of the past is constructed from a range of sources and that different versions of past events may exist, </a:t>
            </a:r>
            <a:endParaRPr b="0" i="0" sz="1200" u="none" cap="none" strike="noStrike">
              <a:solidFill>
                <a:schemeClr val="dk1"/>
              </a:solidFill>
              <a:latin typeface="Comic Sans MS"/>
              <a:ea typeface="Comic Sans MS"/>
              <a:cs typeface="Comic Sans MS"/>
              <a:sym typeface="Comic Sans MS"/>
            </a:endParaRPr>
          </a:p>
          <a:p>
            <a:pPr indent="0" lvl="0" marL="0" marR="0" rtl="0" algn="l">
              <a:lnSpc>
                <a:spcPct val="115000"/>
              </a:lnSpc>
              <a:spcBef>
                <a:spcPts val="1000"/>
              </a:spcBef>
              <a:spcAft>
                <a:spcPts val="0"/>
              </a:spcAft>
              <a:buClr>
                <a:srgbClr val="000000"/>
              </a:buClr>
              <a:buSzPts val="1200"/>
              <a:buFont typeface="Arial"/>
              <a:buNone/>
            </a:pPr>
            <a:r>
              <a:rPr b="0" i="0" lang="en-GB" sz="1200" u="none" cap="none" strike="noStrike">
                <a:solidFill>
                  <a:schemeClr val="dk1"/>
                </a:solidFill>
                <a:latin typeface="Comic Sans MS"/>
                <a:ea typeface="Comic Sans MS"/>
                <a:cs typeface="Comic Sans MS"/>
                <a:sym typeface="Comic Sans MS"/>
              </a:rPr>
              <a:t>Note connections, contrasts and trends over time and develop the appropriate use of historical terms by learning how and why hillforts developed as popular places to live in the Iron Age - local link: </a:t>
            </a:r>
            <a:r>
              <a:rPr b="0" i="0" lang="en-GB" sz="1200" u="none" cap="none" strike="noStrike">
                <a:solidFill>
                  <a:schemeClr val="dk1"/>
                </a:solidFill>
                <a:latin typeface="Tahoma"/>
                <a:ea typeface="Tahoma"/>
                <a:cs typeface="Tahoma"/>
                <a:sym typeface="Tahoma"/>
              </a:rPr>
              <a:t>Local history link: Local Iron age Hill forts and settlements including West Wycombe and Bledlow: </a:t>
            </a:r>
            <a:r>
              <a:rPr b="0" i="0" lang="en-GB" sz="1100" u="sng" cap="none" strike="noStrike">
                <a:solidFill>
                  <a:schemeClr val="hlink"/>
                </a:solidFill>
                <a:latin typeface="Arial"/>
                <a:ea typeface="Arial"/>
                <a:cs typeface="Arial"/>
                <a:sym typeface="Arial"/>
                <a:hlinkClick r:id="rId3"/>
              </a:rPr>
              <a:t>https://ubp.buckscc.gov.uk/SingleResult.aspx?UID=TBC11</a:t>
            </a:r>
            <a:r>
              <a:rPr b="0" i="0" lang="en-GB" sz="1200" u="none" cap="none" strike="noStrike">
                <a:solidFill>
                  <a:schemeClr val="dk1"/>
                </a:solidFill>
                <a:latin typeface="Tahoma"/>
                <a:ea typeface="Tahoma"/>
                <a:cs typeface="Tahoma"/>
                <a:sym typeface="Tahoma"/>
              </a:rPr>
              <a:t> Buckinghamshire County Council research packs: </a:t>
            </a:r>
            <a:r>
              <a:rPr b="0" i="0" lang="en-GB" sz="1100" u="sng" cap="none" strike="noStrike">
                <a:solidFill>
                  <a:schemeClr val="hlink"/>
                </a:solidFill>
                <a:latin typeface="Arial"/>
                <a:ea typeface="Arial"/>
                <a:cs typeface="Arial"/>
                <a:sym typeface="Arial"/>
                <a:hlinkClick r:id="rId4"/>
              </a:rPr>
              <a:t>https://ubp.buckscc.gov.uk/ThemeSearch.aspx?themegroup=education</a:t>
            </a:r>
            <a:endParaRPr b="0" i="0" sz="1200" u="none" cap="none" strike="noStrike">
              <a:solidFill>
                <a:schemeClr val="dk1"/>
              </a:solidFill>
              <a:latin typeface="Tahoma"/>
              <a:ea typeface="Tahoma"/>
              <a:cs typeface="Tahoma"/>
              <a:sym typeface="Tahoma"/>
            </a:endParaRPr>
          </a:p>
          <a:p>
            <a:pPr indent="0" lvl="0" marL="0" marR="0" rtl="0" algn="l">
              <a:lnSpc>
                <a:spcPct val="115000"/>
              </a:lnSpc>
              <a:spcBef>
                <a:spcPts val="1000"/>
              </a:spcBef>
              <a:spcAft>
                <a:spcPts val="0"/>
              </a:spcAft>
              <a:buClr>
                <a:srgbClr val="000000"/>
              </a:buClr>
              <a:buSzPts val="1200"/>
              <a:buFont typeface="Arial"/>
              <a:buNone/>
            </a:pPr>
            <a:r>
              <a:rPr b="0" i="0" lang="en-GB" sz="1200" u="none" cap="none" strike="noStrike">
                <a:solidFill>
                  <a:schemeClr val="dk1"/>
                </a:solidFill>
                <a:latin typeface="Tahoma"/>
                <a:ea typeface="Tahoma"/>
                <a:cs typeface="Tahoma"/>
                <a:sym typeface="Tahoma"/>
              </a:rPr>
              <a:t>Understand how our knowledge of the past is constructed from a range of sources and that different versions of past events may exist, giving some reasons for this by understanding why some of our knowledge about Iron Age Druids could be unreliable</a:t>
            </a:r>
            <a:endParaRPr b="0" i="0" sz="1200" u="none" cap="none" strike="noStrike">
              <a:solidFill>
                <a:schemeClr val="dk1"/>
              </a:solidFill>
              <a:latin typeface="Tahoma"/>
              <a:ea typeface="Tahoma"/>
              <a:cs typeface="Tahoma"/>
              <a:sym typeface="Tahoma"/>
            </a:endParaRPr>
          </a:p>
          <a:p>
            <a:pPr indent="0" lvl="0" marL="0" marR="0" rtl="0" algn="l">
              <a:lnSpc>
                <a:spcPct val="115000"/>
              </a:lnSpc>
              <a:spcBef>
                <a:spcPts val="1000"/>
              </a:spcBef>
              <a:spcAft>
                <a:spcPts val="0"/>
              </a:spcAft>
              <a:buClr>
                <a:srgbClr val="000000"/>
              </a:buClr>
              <a:buSzPts val="1200"/>
              <a:buFont typeface="Arial"/>
              <a:buNone/>
            </a:pPr>
            <a:r>
              <a:rPr b="0" i="0" lang="en-GB" sz="1200" u="none" cap="none" strike="noStrike">
                <a:solidFill>
                  <a:schemeClr val="dk1"/>
                </a:solidFill>
                <a:latin typeface="Arial"/>
                <a:ea typeface="Arial"/>
                <a:cs typeface="Arial"/>
                <a:sym typeface="Arial"/>
              </a:rPr>
              <a:t>•</a:t>
            </a:r>
            <a:r>
              <a:rPr b="0" i="0" lang="en-GB" sz="1200" u="none" cap="none" strike="noStrike">
                <a:solidFill>
                  <a:schemeClr val="dk1"/>
                </a:solidFill>
                <a:latin typeface="Tahoma"/>
                <a:ea typeface="Tahoma"/>
                <a:cs typeface="Tahoma"/>
                <a:sym typeface="Tahoma"/>
              </a:rPr>
              <a:t>Children are introduced to the term ‘prehistoric’ and have an understanding that it describes a time when no written records available. </a:t>
            </a:r>
            <a:endParaRPr b="0" i="0" sz="1200" u="none" cap="none" strike="noStrike">
              <a:solidFill>
                <a:schemeClr val="dk1"/>
              </a:solidFill>
              <a:latin typeface="Tahoma"/>
              <a:ea typeface="Tahoma"/>
              <a:cs typeface="Tahoma"/>
              <a:sym typeface="Tahoma"/>
            </a:endParaRPr>
          </a:p>
          <a:p>
            <a:pPr indent="0" lvl="0" marL="0" marR="0" rtl="0" algn="l">
              <a:lnSpc>
                <a:spcPct val="115000"/>
              </a:lnSpc>
              <a:spcBef>
                <a:spcPts val="1000"/>
              </a:spcBef>
              <a:spcAft>
                <a:spcPts val="0"/>
              </a:spcAft>
              <a:buClr>
                <a:srgbClr val="000000"/>
              </a:buClr>
              <a:buSzPts val="1200"/>
              <a:buFont typeface="Arial"/>
              <a:buNone/>
            </a:pPr>
            <a:r>
              <a:rPr b="0" i="0" lang="en-GB" sz="1200" u="none" cap="none" strike="noStrike">
                <a:solidFill>
                  <a:schemeClr val="dk1"/>
                </a:solidFill>
                <a:latin typeface="Tahoma"/>
                <a:ea typeface="Tahoma"/>
                <a:cs typeface="Tahoma"/>
                <a:sym typeface="Tahoma"/>
              </a:rPr>
              <a:t>They learn about life in the the Stone Age (3 phases) , the Bronze Age and Iron Age (focusing on food, shelter, the development of tools and equipment, the change for nomadic to settled life style and the development of belief systems). </a:t>
            </a:r>
            <a:endParaRPr b="0" i="0" sz="1200" u="none" cap="none" strike="noStrike">
              <a:solidFill>
                <a:schemeClr val="dk1"/>
              </a:solidFill>
              <a:latin typeface="Tahoma"/>
              <a:ea typeface="Tahoma"/>
              <a:cs typeface="Tahoma"/>
              <a:sym typeface="Tahoma"/>
            </a:endParaRPr>
          </a:p>
          <a:p>
            <a:pPr indent="0" lvl="0" marL="0" marR="0" rtl="0" algn="l">
              <a:lnSpc>
                <a:spcPct val="115000"/>
              </a:lnSpc>
              <a:spcBef>
                <a:spcPts val="1000"/>
              </a:spcBef>
              <a:spcAft>
                <a:spcPts val="0"/>
              </a:spcAft>
              <a:buClr>
                <a:srgbClr val="000000"/>
              </a:buClr>
              <a:buSzPts val="1200"/>
              <a:buFont typeface="Arial"/>
              <a:buNone/>
            </a:pPr>
            <a:r>
              <a:rPr b="0" i="0" lang="en-GB" sz="1200" u="none" cap="none" strike="noStrike">
                <a:solidFill>
                  <a:schemeClr val="dk1"/>
                </a:solidFill>
                <a:latin typeface="Tahoma"/>
                <a:ea typeface="Tahoma"/>
                <a:cs typeface="Tahoma"/>
                <a:sym typeface="Tahoma"/>
              </a:rPr>
              <a:t>The children learn that archaeologists have a key role in explaining events and life in the past using artefacts and that this is ongoing, as new finds and scientific advances are made.</a:t>
            </a:r>
            <a:endParaRPr b="0" i="0" sz="1200" u="none" cap="none" strike="noStrike">
              <a:solidFill>
                <a:schemeClr val="dk1"/>
              </a:solidFill>
              <a:latin typeface="Tahoma"/>
              <a:ea typeface="Tahoma"/>
              <a:cs typeface="Tahoma"/>
              <a:sym typeface="Tahoma"/>
            </a:endParaRPr>
          </a:p>
          <a:p>
            <a:pPr indent="0" lvl="0" marL="0" marR="0" rtl="0" algn="l">
              <a:lnSpc>
                <a:spcPct val="115000"/>
              </a:lnSpc>
              <a:spcBef>
                <a:spcPts val="1000"/>
              </a:spcBef>
              <a:spcAft>
                <a:spcPts val="0"/>
              </a:spcAft>
              <a:buClr>
                <a:srgbClr val="000000"/>
              </a:buClr>
              <a:buSzPts val="1200"/>
              <a:buFont typeface="Arial"/>
              <a:buNone/>
            </a:pPr>
            <a:r>
              <a:rPr b="0" i="0" lang="en-GB" sz="1200" u="none" cap="none" strike="noStrike">
                <a:solidFill>
                  <a:schemeClr val="dk1"/>
                </a:solidFill>
                <a:latin typeface="Arial"/>
                <a:ea typeface="Arial"/>
                <a:cs typeface="Arial"/>
                <a:sym typeface="Arial"/>
              </a:rPr>
              <a:t>•</a:t>
            </a:r>
            <a:r>
              <a:rPr b="1" i="0" lang="en-GB" sz="1200" u="none" cap="none" strike="noStrike">
                <a:solidFill>
                  <a:schemeClr val="dk1"/>
                </a:solidFill>
                <a:latin typeface="Tahoma"/>
                <a:ea typeface="Tahoma"/>
                <a:cs typeface="Tahoma"/>
                <a:sym typeface="Tahoma"/>
              </a:rPr>
              <a:t> </a:t>
            </a:r>
            <a:r>
              <a:rPr b="0" i="0" lang="en-GB" sz="1200" u="none" cap="none" strike="noStrike">
                <a:solidFill>
                  <a:schemeClr val="dk1"/>
                </a:solidFill>
                <a:latin typeface="Tahoma"/>
                <a:ea typeface="Tahoma"/>
                <a:cs typeface="Tahoma"/>
                <a:sym typeface="Tahoma"/>
              </a:rPr>
              <a:t>Highlight: Days visit to Chiltern Open Air Museum to experience life ‘hands on’ in the Stone Age and Iron Age.</a:t>
            </a:r>
            <a:endParaRPr b="0" i="0" sz="1200" u="none" cap="none" strike="noStrike">
              <a:solidFill>
                <a:schemeClr val="dk1"/>
              </a:solidFill>
              <a:latin typeface="Tahoma"/>
              <a:ea typeface="Tahoma"/>
              <a:cs typeface="Tahoma"/>
              <a:sym typeface="Tahoma"/>
            </a:endParaRPr>
          </a:p>
          <a:p>
            <a:pPr indent="0" lvl="0" marL="0" marR="0" rtl="0" algn="l">
              <a:lnSpc>
                <a:spcPct val="115000"/>
              </a:lnSpc>
              <a:spcBef>
                <a:spcPts val="1000"/>
              </a:spcBef>
              <a:spcAft>
                <a:spcPts val="0"/>
              </a:spcAft>
              <a:buClr>
                <a:srgbClr val="000000"/>
              </a:buClr>
              <a:buSzPts val="1200"/>
              <a:buFont typeface="Arial"/>
              <a:buNone/>
            </a:pPr>
            <a:r>
              <a:rPr b="1" lang="en-GB" sz="1800">
                <a:solidFill>
                  <a:schemeClr val="dk1"/>
                </a:solidFill>
                <a:latin typeface="Tahoma"/>
                <a:ea typeface="Tahoma"/>
                <a:cs typeface="Tahoma"/>
                <a:sym typeface="Tahoma"/>
              </a:rPr>
              <a:t>Local History Link </a:t>
            </a:r>
            <a:r>
              <a:rPr b="1" lang="en-GB">
                <a:solidFill>
                  <a:schemeClr val="dk1"/>
                </a:solidFill>
                <a:latin typeface="Tahoma"/>
                <a:ea typeface="Tahoma"/>
                <a:cs typeface="Tahoma"/>
                <a:sym typeface="Tahoma"/>
              </a:rPr>
              <a:t>HS2 finds: Bronze age site, Iron Age murder victim and stone henge style formations Wellwick Farm</a:t>
            </a:r>
            <a:endParaRPr b="1">
              <a:solidFill>
                <a:schemeClr val="dk1"/>
              </a:solidFill>
              <a:latin typeface="Tahoma"/>
              <a:ea typeface="Tahoma"/>
              <a:cs typeface="Tahoma"/>
              <a:sym typeface="Tahoma"/>
            </a:endParaRPr>
          </a:p>
          <a:p>
            <a:pPr indent="0" lvl="0" marL="0" marR="0" rtl="0" algn="l">
              <a:lnSpc>
                <a:spcPct val="115000"/>
              </a:lnSpc>
              <a:spcBef>
                <a:spcPts val="1000"/>
              </a:spcBef>
              <a:spcAft>
                <a:spcPts val="0"/>
              </a:spcAft>
              <a:buClr>
                <a:srgbClr val="000000"/>
              </a:buClr>
              <a:buSzPts val="1200"/>
              <a:buFont typeface="Arial"/>
              <a:buNone/>
            </a:pPr>
            <a:r>
              <a:t/>
            </a:r>
            <a:endParaRPr sz="1200">
              <a:solidFill>
                <a:schemeClr val="dk1"/>
              </a:solidFill>
              <a:latin typeface="Tahoma"/>
              <a:ea typeface="Tahoma"/>
              <a:cs typeface="Tahoma"/>
              <a:sym typeface="Tahom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82238ddb76_0_37"/>
          <p:cNvSpPr txBox="1"/>
          <p:nvPr/>
        </p:nvSpPr>
        <p:spPr>
          <a:xfrm>
            <a:off x="0" y="-219075"/>
            <a:ext cx="9372600" cy="1542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Clr>
                <a:srgbClr val="000000"/>
              </a:buClr>
              <a:buSzPts val="1200"/>
              <a:buFont typeface="Arial"/>
              <a:buNone/>
            </a:pPr>
            <a:r>
              <a:rPr b="0" i="0" lang="en-GB" sz="1200" u="none" cap="none" strike="noStrike">
                <a:solidFill>
                  <a:schemeClr val="dk1"/>
                </a:solidFill>
                <a:latin typeface="Comic Sans MS"/>
                <a:ea typeface="Comic Sans MS"/>
                <a:cs typeface="Comic Sans MS"/>
                <a:sym typeface="Comic Sans MS"/>
              </a:rPr>
              <a:t>Year 3 – Ancient Egypt</a:t>
            </a:r>
            <a:endParaRPr b="0" i="0" sz="1200" u="none" cap="none" strike="noStrike">
              <a:solidFill>
                <a:schemeClr val="dk1"/>
              </a:solidFill>
              <a:latin typeface="Comic Sans MS"/>
              <a:ea typeface="Comic Sans MS"/>
              <a:cs typeface="Comic Sans MS"/>
              <a:sym typeface="Comic Sans MS"/>
            </a:endParaRPr>
          </a:p>
          <a:p>
            <a:pPr indent="0" lvl="0" marL="0" marR="0" rtl="0" algn="l">
              <a:lnSpc>
                <a:spcPct val="115000"/>
              </a:lnSpc>
              <a:spcBef>
                <a:spcPts val="1000"/>
              </a:spcBef>
              <a:spcAft>
                <a:spcPts val="0"/>
              </a:spcAft>
              <a:buClr>
                <a:srgbClr val="000000"/>
              </a:buClr>
              <a:buSzPts val="1200"/>
              <a:buFont typeface="Arial"/>
              <a:buNone/>
            </a:pPr>
            <a:r>
              <a:t/>
            </a:r>
            <a:endParaRPr b="0" i="0" sz="1200" u="none" cap="none" strike="noStrike">
              <a:solidFill>
                <a:schemeClr val="dk1"/>
              </a:solidFill>
              <a:latin typeface="Comic Sans MS"/>
              <a:ea typeface="Comic Sans MS"/>
              <a:cs typeface="Comic Sans MS"/>
              <a:sym typeface="Comic Sans MS"/>
            </a:endParaRPr>
          </a:p>
          <a:p>
            <a:pPr indent="0" lvl="0" marL="0" marR="0" rtl="0" algn="l">
              <a:lnSpc>
                <a:spcPct val="115000"/>
              </a:lnSpc>
              <a:spcBef>
                <a:spcPts val="1000"/>
              </a:spcBef>
              <a:spcAft>
                <a:spcPts val="0"/>
              </a:spcAft>
              <a:buClr>
                <a:srgbClr val="000000"/>
              </a:buClr>
              <a:buSzPts val="1200"/>
              <a:buFont typeface="Arial"/>
              <a:buNone/>
            </a:pPr>
            <a:r>
              <a:rPr b="0" i="0" lang="en-GB" sz="1200" u="none" cap="none" strike="noStrike">
                <a:solidFill>
                  <a:schemeClr val="dk1"/>
                </a:solidFill>
                <a:latin typeface="Comic Sans MS"/>
                <a:ea typeface="Comic Sans MS"/>
                <a:cs typeface="Comic Sans MS"/>
                <a:sym typeface="Comic Sans MS"/>
              </a:rPr>
              <a:t>National Curriculum: </a:t>
            </a:r>
            <a:r>
              <a:rPr b="0" i="0" lang="en-GB" sz="1450" u="none" cap="none" strike="noStrike">
                <a:solidFill>
                  <a:srgbClr val="0B0C0C"/>
                </a:solidFill>
                <a:highlight>
                  <a:srgbClr val="FFFFFF"/>
                </a:highlight>
                <a:latin typeface="Arial"/>
                <a:ea typeface="Arial"/>
                <a:cs typeface="Arial"/>
                <a:sym typeface="Arial"/>
              </a:rPr>
              <a:t>t</a:t>
            </a:r>
            <a:r>
              <a:rPr b="1" i="0" lang="en-GB" sz="1450" u="none" cap="none" strike="noStrike">
                <a:solidFill>
                  <a:srgbClr val="0B0C0C"/>
                </a:solidFill>
                <a:highlight>
                  <a:srgbClr val="FFFFFF"/>
                </a:highlight>
              </a:rPr>
              <a:t>he achievements of the earliest civilizations – an overview of where and when the first civilizations appeared and a depth study of one of the following: Ancient Sumer, The Indus Valley, </a:t>
            </a:r>
            <a:r>
              <a:rPr b="1" i="0" lang="en-GB" sz="1450" u="none" cap="none" strike="noStrike">
                <a:solidFill>
                  <a:srgbClr val="0B0C0C"/>
                </a:solidFill>
                <a:highlight>
                  <a:srgbClr val="FFFFFF"/>
                </a:highlight>
                <a:latin typeface="Arial"/>
                <a:ea typeface="Arial"/>
                <a:cs typeface="Arial"/>
                <a:sym typeface="Arial"/>
              </a:rPr>
              <a:t>Ancient Egypt</a:t>
            </a:r>
            <a:r>
              <a:rPr b="1" i="0" lang="en-GB" sz="1450" u="none" cap="none" strike="noStrike">
                <a:solidFill>
                  <a:srgbClr val="0B0C0C"/>
                </a:solidFill>
                <a:highlight>
                  <a:srgbClr val="FFFFFF"/>
                </a:highlight>
              </a:rPr>
              <a:t>, The Shang Dynasty of Ancient China</a:t>
            </a:r>
            <a:endParaRPr b="1" i="0" sz="1200" u="none" cap="none" strike="noStrike">
              <a:solidFill>
                <a:schemeClr val="dk1"/>
              </a:solidFill>
              <a:latin typeface="Comic Sans MS"/>
              <a:ea typeface="Comic Sans MS"/>
              <a:cs typeface="Comic Sans MS"/>
              <a:sym typeface="Comic Sans MS"/>
            </a:endParaRPr>
          </a:p>
          <a:p>
            <a:pPr indent="0" lvl="0" marL="0" marR="0" rtl="0" algn="l">
              <a:lnSpc>
                <a:spcPct val="115000"/>
              </a:lnSpc>
              <a:spcBef>
                <a:spcPts val="1000"/>
              </a:spcBef>
              <a:spcAft>
                <a:spcPts val="0"/>
              </a:spcAft>
              <a:buClr>
                <a:srgbClr val="000000"/>
              </a:buClr>
              <a:buSzPts val="1200"/>
              <a:buFont typeface="Arial"/>
              <a:buNone/>
            </a:pPr>
            <a:r>
              <a:rPr b="1" i="0" lang="en-GB" sz="1200" u="none" cap="none" strike="noStrike">
                <a:solidFill>
                  <a:schemeClr val="dk1"/>
                </a:solidFill>
              </a:rPr>
              <a:t>•Skills</a:t>
            </a:r>
            <a:r>
              <a:rPr b="0" i="0" lang="en-GB" sz="1200" u="none" cap="none" strike="noStrike">
                <a:solidFill>
                  <a:schemeClr val="dk1"/>
                </a:solidFill>
                <a:latin typeface="Arial"/>
                <a:ea typeface="Arial"/>
                <a:cs typeface="Arial"/>
                <a:sym typeface="Arial"/>
              </a:rPr>
              <a:t>:</a:t>
            </a:r>
            <a:endParaRPr b="0" i="0" sz="1200" u="none" cap="none" strike="noStrike">
              <a:solidFill>
                <a:schemeClr val="dk1"/>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1200"/>
              <a:buFont typeface="Arial"/>
              <a:buNone/>
            </a:pPr>
            <a:r>
              <a:rPr b="0" i="0" lang="en-GB" sz="1200" u="none" cap="none" strike="noStrike">
                <a:solidFill>
                  <a:schemeClr val="dk1"/>
                </a:solidFill>
                <a:latin typeface="Arial"/>
                <a:ea typeface="Arial"/>
                <a:cs typeface="Arial"/>
                <a:sym typeface="Arial"/>
              </a:rPr>
              <a:t>Continue to develop a chronologically secure knowledge and understanding of world history, establishing clear narratives within and across the periods they study by learning about where and when the ancient Egyptians lived</a:t>
            </a:r>
            <a:endParaRPr b="0" i="0" sz="1200" u="none" cap="none" strike="noStrike">
              <a:solidFill>
                <a:schemeClr val="dk1"/>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1200"/>
              <a:buFont typeface="Arial"/>
              <a:buNone/>
            </a:pPr>
            <a:r>
              <a:rPr b="0" i="0" lang="en-GB" sz="1200" u="none" cap="none" strike="noStrike">
                <a:solidFill>
                  <a:schemeClr val="dk1"/>
                </a:solidFill>
                <a:latin typeface="Arial"/>
                <a:ea typeface="Arial"/>
                <a:cs typeface="Arial"/>
                <a:sym typeface="Arial"/>
              </a:rPr>
              <a:t>Regularly address and sometimes devise historically valid questions about change, cause, similarity and difference, and significance by learning about the daily lives of many ancient Egyptian people</a:t>
            </a:r>
            <a:endParaRPr b="0" i="0" sz="1200" u="none" cap="none" strike="noStrike">
              <a:solidFill>
                <a:schemeClr val="dk1"/>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1200"/>
              <a:buFont typeface="Arial"/>
              <a:buNone/>
            </a:pPr>
            <a:r>
              <a:rPr b="0" i="0" lang="en-GB" sz="1200" u="none" cap="none" strike="noStrike">
                <a:solidFill>
                  <a:schemeClr val="dk1"/>
                </a:solidFill>
                <a:latin typeface="Tahoma"/>
                <a:ea typeface="Tahoma"/>
                <a:cs typeface="Tahoma"/>
                <a:sym typeface="Tahoma"/>
              </a:rPr>
              <a:t>Construct informed responses that involve thoughtful selection and organisation of relevant historical information by learning the about the mummification process used by the ancient Egyptians </a:t>
            </a:r>
            <a:endParaRPr b="0" i="0" sz="1200" u="none" cap="none" strike="noStrike">
              <a:solidFill>
                <a:schemeClr val="dk1"/>
              </a:solidFill>
              <a:latin typeface="Tahoma"/>
              <a:ea typeface="Tahoma"/>
              <a:cs typeface="Tahoma"/>
              <a:sym typeface="Tahoma"/>
            </a:endParaRPr>
          </a:p>
          <a:p>
            <a:pPr indent="0" lvl="0" marL="0" marR="0" rtl="0" algn="l">
              <a:lnSpc>
                <a:spcPct val="115000"/>
              </a:lnSpc>
              <a:spcBef>
                <a:spcPts val="1000"/>
              </a:spcBef>
              <a:spcAft>
                <a:spcPts val="0"/>
              </a:spcAft>
              <a:buClr>
                <a:srgbClr val="000000"/>
              </a:buClr>
              <a:buSzPts val="1200"/>
              <a:buFont typeface="Arial"/>
              <a:buNone/>
            </a:pPr>
            <a:r>
              <a:rPr b="0" i="0" lang="en-GB" sz="1200" u="none" cap="none" strike="noStrike">
                <a:solidFill>
                  <a:schemeClr val="dk1"/>
                </a:solidFill>
                <a:latin typeface="Tahoma"/>
                <a:ea typeface="Tahoma"/>
                <a:cs typeface="Tahoma"/>
                <a:sym typeface="Tahoma"/>
              </a:rPr>
              <a:t>Understand how our knowledge of the past is constructed from a range of sources and that different versions of past events may exist, giving some reasons for this  by learning about the discovery of the tomb of Tutankhamun</a:t>
            </a:r>
            <a:endParaRPr b="0" i="0" sz="1200" u="none" cap="none" strike="noStrike">
              <a:solidFill>
                <a:schemeClr val="dk1"/>
              </a:solidFill>
              <a:latin typeface="Tahoma"/>
              <a:ea typeface="Tahoma"/>
              <a:cs typeface="Tahoma"/>
              <a:sym typeface="Tahoma"/>
            </a:endParaRPr>
          </a:p>
          <a:p>
            <a:pPr indent="0" lvl="0" marL="0" marR="0" rtl="0" algn="l">
              <a:lnSpc>
                <a:spcPct val="115000"/>
              </a:lnSpc>
              <a:spcBef>
                <a:spcPts val="1000"/>
              </a:spcBef>
              <a:spcAft>
                <a:spcPts val="0"/>
              </a:spcAft>
              <a:buClr>
                <a:srgbClr val="000000"/>
              </a:buClr>
              <a:buSzPts val="1200"/>
              <a:buFont typeface="Arial"/>
              <a:buNone/>
            </a:pPr>
            <a:r>
              <a:rPr b="0" i="0" lang="en-GB" sz="1200" u="none" cap="none" strike="noStrike">
                <a:solidFill>
                  <a:schemeClr val="dk1"/>
                </a:solidFill>
                <a:latin typeface="Tahoma"/>
                <a:ea typeface="Tahoma"/>
                <a:cs typeface="Tahoma"/>
                <a:sym typeface="Tahoma"/>
              </a:rPr>
              <a:t>Note connections, contrasts and trends over time and develop the appropriate use of historical terms by exploring ancient Egyptian writing systems</a:t>
            </a:r>
            <a:endParaRPr b="0" i="0" sz="1200" u="none" cap="none" strike="noStrike">
              <a:solidFill>
                <a:schemeClr val="dk1"/>
              </a:solidFill>
              <a:latin typeface="Tahoma"/>
              <a:ea typeface="Tahoma"/>
              <a:cs typeface="Tahoma"/>
              <a:sym typeface="Tahoma"/>
            </a:endParaRPr>
          </a:p>
          <a:p>
            <a:pPr indent="0" lvl="0" marL="0" marR="0" rtl="0" algn="l">
              <a:lnSpc>
                <a:spcPct val="115000"/>
              </a:lnSpc>
              <a:spcBef>
                <a:spcPts val="1000"/>
              </a:spcBef>
              <a:spcAft>
                <a:spcPts val="0"/>
              </a:spcAft>
              <a:buClr>
                <a:srgbClr val="000000"/>
              </a:buClr>
              <a:buSzPts val="1200"/>
              <a:buFont typeface="Arial"/>
              <a:buNone/>
            </a:pPr>
            <a:r>
              <a:rPr b="0" i="0" lang="en-GB" sz="1200" u="none" cap="none" strike="noStrike">
                <a:solidFill>
                  <a:schemeClr val="dk1"/>
                </a:solidFill>
                <a:latin typeface="Tahoma"/>
                <a:ea typeface="Tahoma"/>
                <a:cs typeface="Tahoma"/>
                <a:sym typeface="Tahoma"/>
              </a:rPr>
              <a:t>Children locate Egypt on a map and learn about the significance of the River Nile. </a:t>
            </a:r>
            <a:endParaRPr b="0" i="0" sz="1200" u="none" cap="none" strike="noStrike">
              <a:solidFill>
                <a:schemeClr val="dk1"/>
              </a:solidFill>
              <a:latin typeface="Tahoma"/>
              <a:ea typeface="Tahoma"/>
              <a:cs typeface="Tahoma"/>
              <a:sym typeface="Tahoma"/>
            </a:endParaRPr>
          </a:p>
          <a:p>
            <a:pPr indent="0" lvl="0" marL="0" marR="0" rtl="0" algn="l">
              <a:lnSpc>
                <a:spcPct val="115000"/>
              </a:lnSpc>
              <a:spcBef>
                <a:spcPts val="1000"/>
              </a:spcBef>
              <a:spcAft>
                <a:spcPts val="0"/>
              </a:spcAft>
              <a:buClr>
                <a:srgbClr val="000000"/>
              </a:buClr>
              <a:buSzPts val="1200"/>
              <a:buFont typeface="Arial"/>
              <a:buNone/>
            </a:pPr>
            <a:r>
              <a:rPr b="0" i="0" lang="en-GB" sz="1200" u="none" cap="none" strike="noStrike">
                <a:solidFill>
                  <a:schemeClr val="dk1"/>
                </a:solidFill>
                <a:latin typeface="Tahoma"/>
                <a:ea typeface="Tahoma"/>
                <a:cs typeface="Tahoma"/>
                <a:sym typeface="Tahoma"/>
              </a:rPr>
              <a:t>They find out about life and beliefs in ancient Egypt by handling artefacts and asking questions. </a:t>
            </a:r>
            <a:endParaRPr b="0" i="0" sz="1200" u="none" cap="none" strike="noStrike">
              <a:solidFill>
                <a:schemeClr val="dk1"/>
              </a:solidFill>
              <a:latin typeface="Tahoma"/>
              <a:ea typeface="Tahoma"/>
              <a:cs typeface="Tahoma"/>
              <a:sym typeface="Tahoma"/>
            </a:endParaRPr>
          </a:p>
          <a:p>
            <a:pPr indent="0" lvl="0" marL="0" marR="0" rtl="0" algn="l">
              <a:lnSpc>
                <a:spcPct val="115000"/>
              </a:lnSpc>
              <a:spcBef>
                <a:spcPts val="1000"/>
              </a:spcBef>
              <a:spcAft>
                <a:spcPts val="0"/>
              </a:spcAft>
              <a:buClr>
                <a:srgbClr val="000000"/>
              </a:buClr>
              <a:buSzPts val="1200"/>
              <a:buFont typeface="Arial"/>
              <a:buNone/>
            </a:pPr>
            <a:r>
              <a:rPr b="0" i="0" lang="en-GB" sz="1200" u="none" cap="none" strike="noStrike">
                <a:solidFill>
                  <a:schemeClr val="dk1"/>
                </a:solidFill>
                <a:latin typeface="Tahoma"/>
                <a:ea typeface="Tahoma"/>
                <a:cs typeface="Tahoma"/>
                <a:sym typeface="Tahoma"/>
              </a:rPr>
              <a:t>They learn about religious beliefs specifically the nature of Egyptian gods and the after life and understand the use of hieroglyphs as a form of communication and recording. </a:t>
            </a:r>
            <a:endParaRPr b="0" i="0" sz="1200" u="none" cap="none" strike="noStrike">
              <a:solidFill>
                <a:schemeClr val="dk1"/>
              </a:solidFill>
              <a:latin typeface="Tahoma"/>
              <a:ea typeface="Tahoma"/>
              <a:cs typeface="Tahoma"/>
              <a:sym typeface="Tahoma"/>
            </a:endParaRPr>
          </a:p>
          <a:p>
            <a:pPr indent="0" lvl="0" marL="0" marR="0" rtl="0" algn="l">
              <a:lnSpc>
                <a:spcPct val="115000"/>
              </a:lnSpc>
              <a:spcBef>
                <a:spcPts val="1000"/>
              </a:spcBef>
              <a:spcAft>
                <a:spcPts val="0"/>
              </a:spcAft>
              <a:buClr>
                <a:srgbClr val="000000"/>
              </a:buClr>
              <a:buSzPts val="1200"/>
              <a:buFont typeface="Arial"/>
              <a:buNone/>
            </a:pPr>
            <a:r>
              <a:rPr b="0" i="0" lang="en-GB" sz="1200" u="none" cap="none" strike="noStrike">
                <a:solidFill>
                  <a:schemeClr val="dk1"/>
                </a:solidFill>
                <a:latin typeface="Tahoma"/>
                <a:ea typeface="Tahoma"/>
                <a:cs typeface="Tahoma"/>
                <a:sym typeface="Tahoma"/>
              </a:rPr>
              <a:t>The children complete a piece of research into an aspect of everyday life that they are interested in.</a:t>
            </a:r>
            <a:endParaRPr b="0" i="0" sz="1200" u="none" cap="none" strike="noStrike">
              <a:solidFill>
                <a:schemeClr val="dk1"/>
              </a:solidFill>
              <a:latin typeface="Tahoma"/>
              <a:ea typeface="Tahoma"/>
              <a:cs typeface="Tahoma"/>
              <a:sym typeface="Tahoma"/>
            </a:endParaRPr>
          </a:p>
          <a:p>
            <a:pPr indent="0" lvl="0" marL="0" marR="0" rtl="0" algn="l">
              <a:lnSpc>
                <a:spcPct val="115000"/>
              </a:lnSpc>
              <a:spcBef>
                <a:spcPts val="1000"/>
              </a:spcBef>
              <a:spcAft>
                <a:spcPts val="0"/>
              </a:spcAft>
              <a:buClr>
                <a:srgbClr val="000000"/>
              </a:buClr>
              <a:buSzPts val="1200"/>
              <a:buFont typeface="Arial"/>
              <a:buNone/>
            </a:pPr>
            <a:r>
              <a:rPr b="0" i="0" lang="en-GB" sz="1200" u="none" cap="none" strike="noStrike">
                <a:solidFill>
                  <a:schemeClr val="dk1"/>
                </a:solidFill>
                <a:latin typeface="Arial"/>
                <a:ea typeface="Arial"/>
                <a:cs typeface="Arial"/>
                <a:sym typeface="Arial"/>
              </a:rPr>
              <a:t>•</a:t>
            </a:r>
            <a:r>
              <a:rPr b="0" i="0" lang="en-GB" sz="1200" u="none" cap="none" strike="noStrike">
                <a:solidFill>
                  <a:schemeClr val="dk1"/>
                </a:solidFill>
                <a:latin typeface="Tahoma"/>
                <a:ea typeface="Tahoma"/>
                <a:cs typeface="Tahoma"/>
                <a:sym typeface="Tahoma"/>
              </a:rPr>
              <a:t>Highlight: Trip to Ashmolean Museum and putting on an Egyptian display for parents.</a:t>
            </a:r>
            <a:endParaRPr b="0" i="0" sz="1200" u="none" cap="none" strike="noStrike">
              <a:solidFill>
                <a:schemeClr val="dk1"/>
              </a:solidFill>
              <a:latin typeface="Tahoma"/>
              <a:ea typeface="Tahoma"/>
              <a:cs typeface="Tahoma"/>
              <a:sym typeface="Tahom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g8224a784fe_0_0"/>
          <p:cNvPicPr preferRelativeResize="0"/>
          <p:nvPr/>
        </p:nvPicPr>
        <p:blipFill rotWithShape="1">
          <a:blip r:embed="rId3">
            <a:alphaModFix/>
          </a:blip>
          <a:srcRect b="0" l="0" r="0" t="0"/>
          <a:stretch/>
        </p:blipFill>
        <p:spPr>
          <a:xfrm>
            <a:off x="476925" y="268288"/>
            <a:ext cx="11715066" cy="6589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115c24a8ac4_0_58"/>
          <p:cNvSpPr txBox="1"/>
          <p:nvPr/>
        </p:nvSpPr>
        <p:spPr>
          <a:xfrm>
            <a:off x="560600" y="261625"/>
            <a:ext cx="439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entury Gothic"/>
                <a:ea typeface="Century Gothic"/>
                <a:cs typeface="Century Gothic"/>
                <a:sym typeface="Century Gothic"/>
              </a:rPr>
              <a:t>Topic Specific KNowledge</a:t>
            </a:r>
            <a:endParaRPr>
              <a:latin typeface="Century Gothic"/>
              <a:ea typeface="Century Gothic"/>
              <a:cs typeface="Century Gothic"/>
              <a:sym typeface="Century Gothic"/>
            </a:endParaRPr>
          </a:p>
        </p:txBody>
      </p:sp>
      <p:graphicFrame>
        <p:nvGraphicFramePr>
          <p:cNvPr id="193" name="Google Shape;193;g115c24a8ac4_0_58"/>
          <p:cNvGraphicFramePr/>
          <p:nvPr/>
        </p:nvGraphicFramePr>
        <p:xfrm>
          <a:off x="152400" y="152400"/>
          <a:ext cx="3000000" cy="3000000"/>
        </p:xfrm>
        <a:graphic>
          <a:graphicData uri="http://schemas.openxmlformats.org/drawingml/2006/table">
            <a:tbl>
              <a:tblPr>
                <a:noFill/>
                <a:tableStyleId>{44C4C3D2-860A-4874-A2B7-7C65D163B0EB}</a:tableStyleId>
              </a:tblPr>
              <a:tblGrid>
                <a:gridCol w="6648450"/>
              </a:tblGrid>
              <a:tr h="142875">
                <a:tc>
                  <a:txBody>
                    <a:bodyPr/>
                    <a:lstStyle/>
                    <a:p>
                      <a:pPr indent="0" lvl="0" marL="0" rtl="0" algn="l">
                        <a:lnSpc>
                          <a:spcPct val="115000"/>
                        </a:lnSpc>
                        <a:spcBef>
                          <a:spcPts val="1200"/>
                        </a:spcBef>
                        <a:spcAft>
                          <a:spcPts val="1200"/>
                        </a:spcAft>
                        <a:buNone/>
                      </a:pPr>
                      <a:r>
                        <a:rPr b="1" lang="en-GB" sz="900"/>
                        <a:t>Topic Specific Knowledge</a:t>
                      </a:r>
                      <a:endParaRPr b="1"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7E79"/>
                    </a:solidFill>
                  </a:tcPr>
                </a:tc>
              </a:tr>
              <a:tr h="276225">
                <a:tc>
                  <a:txBody>
                    <a:bodyPr/>
                    <a:lstStyle/>
                    <a:p>
                      <a:pPr indent="0" lvl="0" marL="0" rtl="0" algn="l">
                        <a:lnSpc>
                          <a:spcPct val="115000"/>
                        </a:lnSpc>
                        <a:spcBef>
                          <a:spcPts val="1200"/>
                        </a:spcBef>
                        <a:spcAft>
                          <a:spcPts val="1200"/>
                        </a:spcAft>
                        <a:buNone/>
                      </a:pPr>
                      <a:r>
                        <a:rPr lang="en-GB" sz="900"/>
                        <a:t>Understand that Stone Age man was a hunter and a gatherer.</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7175">
                <a:tc>
                  <a:txBody>
                    <a:bodyPr/>
                    <a:lstStyle/>
                    <a:p>
                      <a:pPr indent="0" lvl="0" marL="0" rtl="0" algn="l">
                        <a:lnSpc>
                          <a:spcPct val="115000"/>
                        </a:lnSpc>
                        <a:spcBef>
                          <a:spcPts val="1200"/>
                        </a:spcBef>
                        <a:spcAft>
                          <a:spcPts val="1200"/>
                        </a:spcAft>
                        <a:buNone/>
                      </a:pPr>
                      <a:r>
                        <a:rPr lang="en-GB" sz="900"/>
                        <a:t>Understand the differences in Stone Age when farming was introduced.</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6700">
                <a:tc>
                  <a:txBody>
                    <a:bodyPr/>
                    <a:lstStyle/>
                    <a:p>
                      <a:pPr indent="0" lvl="0" marL="0" rtl="0" algn="l">
                        <a:lnSpc>
                          <a:spcPct val="115000"/>
                        </a:lnSpc>
                        <a:spcBef>
                          <a:spcPts val="1200"/>
                        </a:spcBef>
                        <a:spcAft>
                          <a:spcPts val="1200"/>
                        </a:spcAft>
                        <a:buNone/>
                      </a:pPr>
                      <a:r>
                        <a:rPr lang="en-GB" sz="900"/>
                        <a:t>Understand what Skara Brae tells us about life in the Stone Age</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7175">
                <a:tc>
                  <a:txBody>
                    <a:bodyPr/>
                    <a:lstStyle/>
                    <a:p>
                      <a:pPr indent="0" lvl="0" marL="0" rtl="0" algn="l">
                        <a:lnSpc>
                          <a:spcPct val="115000"/>
                        </a:lnSpc>
                        <a:spcBef>
                          <a:spcPts val="1200"/>
                        </a:spcBef>
                        <a:spcAft>
                          <a:spcPts val="1200"/>
                        </a:spcAft>
                        <a:buNone/>
                      </a:pPr>
                      <a:r>
                        <a:rPr lang="en-GB" sz="900"/>
                        <a:t>Understand why it is difficult to know why Stonehenge was built.</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7175">
                <a:tc>
                  <a:txBody>
                    <a:bodyPr/>
                    <a:lstStyle/>
                    <a:p>
                      <a:pPr indent="0" lvl="0" marL="0" rtl="0" algn="l">
                        <a:lnSpc>
                          <a:spcPct val="115000"/>
                        </a:lnSpc>
                        <a:spcBef>
                          <a:spcPts val="1200"/>
                        </a:spcBef>
                        <a:spcAft>
                          <a:spcPts val="1200"/>
                        </a:spcAft>
                        <a:buNone/>
                      </a:pPr>
                      <a:r>
                        <a:rPr lang="en-GB" sz="900"/>
                        <a:t>Understand how much life changed in the Iron Age and how we know.</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7175">
                <a:tc>
                  <a:txBody>
                    <a:bodyPr/>
                    <a:lstStyle/>
                    <a:p>
                      <a:pPr indent="0" lvl="0" marL="0" rtl="0" algn="l">
                        <a:lnSpc>
                          <a:spcPct val="115000"/>
                        </a:lnSpc>
                        <a:spcBef>
                          <a:spcPts val="1200"/>
                        </a:spcBef>
                        <a:spcAft>
                          <a:spcPts val="1200"/>
                        </a:spcAft>
                        <a:buNone/>
                      </a:pPr>
                      <a:r>
                        <a:rPr lang="en-GB" sz="900"/>
                        <a:t>Understand life in an Iron Age hill fort.</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8600">
                <a:tc>
                  <a:txBody>
                    <a:bodyPr/>
                    <a:lstStyle/>
                    <a:p>
                      <a:pPr indent="0" lvl="0" marL="0" rtl="0" algn="l">
                        <a:lnSpc>
                          <a:spcPct val="115000"/>
                        </a:lnSpc>
                        <a:spcBef>
                          <a:spcPts val="1200"/>
                        </a:spcBef>
                        <a:spcAft>
                          <a:spcPts val="1200"/>
                        </a:spcAft>
                        <a:buNone/>
                      </a:pPr>
                      <a:r>
                        <a:rPr lang="en-GB" sz="900"/>
                        <a:t>Understand why we study Ancient Egypt.</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7175">
                <a:tc>
                  <a:txBody>
                    <a:bodyPr/>
                    <a:lstStyle/>
                    <a:p>
                      <a:pPr indent="0" lvl="0" marL="0" rtl="0" algn="l">
                        <a:lnSpc>
                          <a:spcPct val="115000"/>
                        </a:lnSpc>
                        <a:spcBef>
                          <a:spcPts val="1200"/>
                        </a:spcBef>
                        <a:spcAft>
                          <a:spcPts val="1200"/>
                        </a:spcAft>
                        <a:buNone/>
                      </a:pPr>
                      <a:r>
                        <a:rPr lang="en-GB" sz="900"/>
                        <a:t>Understand the importance of the Nile.</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7175">
                <a:tc>
                  <a:txBody>
                    <a:bodyPr/>
                    <a:lstStyle/>
                    <a:p>
                      <a:pPr indent="0" lvl="0" marL="0" rtl="0" algn="l">
                        <a:lnSpc>
                          <a:spcPct val="115000"/>
                        </a:lnSpc>
                        <a:spcBef>
                          <a:spcPts val="1200"/>
                        </a:spcBef>
                        <a:spcAft>
                          <a:spcPts val="1200"/>
                        </a:spcAft>
                        <a:buNone/>
                      </a:pPr>
                      <a:r>
                        <a:rPr lang="en-GB" sz="900"/>
                        <a:t>Understand why and how the pyramids were built.</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7175">
                <a:tc>
                  <a:txBody>
                    <a:bodyPr/>
                    <a:lstStyle/>
                    <a:p>
                      <a:pPr indent="0" lvl="0" marL="0" rtl="0" algn="l">
                        <a:lnSpc>
                          <a:spcPct val="115000"/>
                        </a:lnSpc>
                        <a:spcBef>
                          <a:spcPts val="1200"/>
                        </a:spcBef>
                        <a:spcAft>
                          <a:spcPts val="1200"/>
                        </a:spcAft>
                        <a:buNone/>
                      </a:pPr>
                      <a:r>
                        <a:rPr lang="en-GB" sz="900"/>
                        <a:t>Understand what life was like for men, women and children in Ancient Egypt.</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7175">
                <a:tc>
                  <a:txBody>
                    <a:bodyPr/>
                    <a:lstStyle/>
                    <a:p>
                      <a:pPr indent="0" lvl="0" marL="0" rtl="0" algn="l">
                        <a:lnSpc>
                          <a:spcPct val="115000"/>
                        </a:lnSpc>
                        <a:spcBef>
                          <a:spcPts val="1200"/>
                        </a:spcBef>
                        <a:spcAft>
                          <a:spcPts val="1200"/>
                        </a:spcAft>
                        <a:buNone/>
                      </a:pPr>
                      <a:r>
                        <a:rPr lang="en-GB" sz="900"/>
                        <a:t>Understand the beliefs of Ancient Egyptians</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115c24a8ac4_0_63"/>
          <p:cNvSpPr txBox="1"/>
          <p:nvPr/>
        </p:nvSpPr>
        <p:spPr>
          <a:xfrm>
            <a:off x="355050" y="392425"/>
            <a:ext cx="418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entury Gothic"/>
                <a:ea typeface="Century Gothic"/>
                <a:cs typeface="Century Gothic"/>
                <a:sym typeface="Century Gothic"/>
              </a:rPr>
              <a:t>Historical Skills:</a:t>
            </a:r>
            <a:endParaRPr>
              <a:latin typeface="Century Gothic"/>
              <a:ea typeface="Century Gothic"/>
              <a:cs typeface="Century Gothic"/>
              <a:sym typeface="Century Gothic"/>
            </a:endParaRPr>
          </a:p>
        </p:txBody>
      </p:sp>
      <p:graphicFrame>
        <p:nvGraphicFramePr>
          <p:cNvPr id="200" name="Google Shape;200;g115c24a8ac4_0_63"/>
          <p:cNvGraphicFramePr/>
          <p:nvPr/>
        </p:nvGraphicFramePr>
        <p:xfrm>
          <a:off x="152400" y="152400"/>
          <a:ext cx="3000000" cy="3000000"/>
        </p:xfrm>
        <a:graphic>
          <a:graphicData uri="http://schemas.openxmlformats.org/drawingml/2006/table">
            <a:tbl>
              <a:tblPr>
                <a:noFill/>
                <a:tableStyleId>{44C4C3D2-860A-4874-A2B7-7C65D163B0EB}</a:tableStyleId>
              </a:tblPr>
              <a:tblGrid>
                <a:gridCol w="6648450"/>
              </a:tblGrid>
              <a:tr h="142875">
                <a:tc>
                  <a:txBody>
                    <a:bodyPr/>
                    <a:lstStyle/>
                    <a:p>
                      <a:pPr indent="0" lvl="0" marL="0" rtl="0" algn="l">
                        <a:lnSpc>
                          <a:spcPct val="115000"/>
                        </a:lnSpc>
                        <a:spcBef>
                          <a:spcPts val="1200"/>
                        </a:spcBef>
                        <a:spcAft>
                          <a:spcPts val="1200"/>
                        </a:spcAft>
                        <a:buNone/>
                      </a:pPr>
                      <a:r>
                        <a:rPr b="1" lang="en-GB" sz="900"/>
                        <a:t>Historical Knowledge</a:t>
                      </a:r>
                      <a:endParaRPr b="1"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0CECE"/>
                    </a:solidFill>
                  </a:tcPr>
                </a:tc>
              </a:tr>
              <a:tr h="238125">
                <a:tc>
                  <a:txBody>
                    <a:bodyPr/>
                    <a:lstStyle/>
                    <a:p>
                      <a:pPr indent="0" lvl="0" marL="0" rtl="0" algn="l">
                        <a:lnSpc>
                          <a:spcPct val="115000"/>
                        </a:lnSpc>
                        <a:spcBef>
                          <a:spcPts val="1200"/>
                        </a:spcBef>
                        <a:spcAft>
                          <a:spcPts val="1200"/>
                        </a:spcAft>
                        <a:buNone/>
                      </a:pPr>
                      <a:r>
                        <a:rPr lang="en-GB" sz="900"/>
                        <a:t>I can find out about the life of people in the past and compare it to our own lives.</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7175">
                <a:tc>
                  <a:txBody>
                    <a:bodyPr/>
                    <a:lstStyle/>
                    <a:p>
                      <a:pPr indent="0" lvl="0" marL="0" rtl="0" algn="l">
                        <a:lnSpc>
                          <a:spcPct val="115000"/>
                        </a:lnSpc>
                        <a:spcBef>
                          <a:spcPts val="1200"/>
                        </a:spcBef>
                        <a:spcAft>
                          <a:spcPts val="1200"/>
                        </a:spcAft>
                        <a:buNone/>
                      </a:pPr>
                      <a:r>
                        <a:rPr lang="en-GB" sz="900"/>
                        <a:t>I can identify reasons for and the results of people’s actions.</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6700">
                <a:tc>
                  <a:txBody>
                    <a:bodyPr/>
                    <a:lstStyle/>
                    <a:p>
                      <a:pPr indent="0" lvl="0" marL="0" rtl="0" algn="l">
                        <a:lnSpc>
                          <a:spcPct val="115000"/>
                        </a:lnSpc>
                        <a:spcBef>
                          <a:spcPts val="1200"/>
                        </a:spcBef>
                        <a:spcAft>
                          <a:spcPts val="1200"/>
                        </a:spcAft>
                        <a:buNone/>
                      </a:pPr>
                      <a:r>
                        <a:rPr lang="en-GB" sz="900"/>
                        <a:t>I can show an understanding of what may have led someone to do something.</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42875">
                <a:tc>
                  <a:txBody>
                    <a:bodyPr/>
                    <a:lstStyle/>
                    <a:p>
                      <a:pPr indent="0" lvl="0" marL="0" rtl="0" algn="l">
                        <a:lnSpc>
                          <a:spcPct val="115000"/>
                        </a:lnSpc>
                        <a:spcBef>
                          <a:spcPts val="1200"/>
                        </a:spcBef>
                        <a:spcAft>
                          <a:spcPts val="1200"/>
                        </a:spcAft>
                        <a:buNone/>
                      </a:pPr>
                      <a:r>
                        <a:rPr b="1" lang="en-GB" sz="900"/>
                        <a:t>Chronology</a:t>
                      </a:r>
                      <a:endParaRPr b="1"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EAADB"/>
                    </a:solidFill>
                  </a:tcPr>
                </a:tc>
              </a:tr>
              <a:tr h="285750">
                <a:tc>
                  <a:txBody>
                    <a:bodyPr/>
                    <a:lstStyle/>
                    <a:p>
                      <a:pPr indent="0" lvl="0" marL="0" rtl="0" algn="l">
                        <a:lnSpc>
                          <a:spcPct val="115000"/>
                        </a:lnSpc>
                        <a:spcBef>
                          <a:spcPts val="1200"/>
                        </a:spcBef>
                        <a:spcAft>
                          <a:spcPts val="1200"/>
                        </a:spcAft>
                        <a:buNone/>
                      </a:pPr>
                      <a:r>
                        <a:rPr lang="en-GB" sz="900">
                          <a:highlight>
                            <a:srgbClr val="FFFFFF"/>
                          </a:highlight>
                          <a:latin typeface="Calibri"/>
                          <a:ea typeface="Calibri"/>
                          <a:cs typeface="Calibri"/>
                          <a:sym typeface="Calibri"/>
                        </a:rPr>
                        <a:t>I can place the time period studied onto a timeline</a:t>
                      </a:r>
                      <a:endParaRPr sz="900">
                        <a:highlight>
                          <a:srgbClr val="FFFFFF"/>
                        </a:highlight>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85750">
                <a:tc>
                  <a:txBody>
                    <a:bodyPr/>
                    <a:lstStyle/>
                    <a:p>
                      <a:pPr indent="0" lvl="0" marL="0" rtl="0" algn="l">
                        <a:lnSpc>
                          <a:spcPct val="115000"/>
                        </a:lnSpc>
                        <a:spcBef>
                          <a:spcPts val="1200"/>
                        </a:spcBef>
                        <a:spcAft>
                          <a:spcPts val="1200"/>
                        </a:spcAft>
                        <a:buNone/>
                      </a:pPr>
                      <a:r>
                        <a:rPr lang="en-GB" sz="900">
                          <a:highlight>
                            <a:srgbClr val="FFFFFF"/>
                          </a:highlight>
                          <a:latin typeface="Calibri"/>
                          <a:ea typeface="Calibri"/>
                          <a:cs typeface="Calibri"/>
                          <a:sym typeface="Calibri"/>
                        </a:rPr>
                        <a:t>I can sequence events or artefacts</a:t>
                      </a:r>
                      <a:endParaRPr sz="900">
                        <a:highlight>
                          <a:srgbClr val="FFFFFF"/>
                        </a:highlight>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85750">
                <a:tc>
                  <a:txBody>
                    <a:bodyPr/>
                    <a:lstStyle/>
                    <a:p>
                      <a:pPr indent="0" lvl="0" marL="0" rtl="0" algn="l">
                        <a:lnSpc>
                          <a:spcPct val="115000"/>
                        </a:lnSpc>
                        <a:spcBef>
                          <a:spcPts val="1200"/>
                        </a:spcBef>
                        <a:spcAft>
                          <a:spcPts val="1200"/>
                        </a:spcAft>
                        <a:buNone/>
                      </a:pPr>
                      <a:r>
                        <a:rPr lang="en-GB" sz="900">
                          <a:highlight>
                            <a:srgbClr val="FFFFFF"/>
                          </a:highlight>
                          <a:latin typeface="Calibri"/>
                          <a:ea typeface="Calibri"/>
                          <a:cs typeface="Calibri"/>
                          <a:sym typeface="Calibri"/>
                        </a:rPr>
                        <a:t>I can use dates related to the passing of time.</a:t>
                      </a:r>
                      <a:endParaRPr sz="900">
                        <a:highlight>
                          <a:srgbClr val="FFFFFF"/>
                        </a:highlight>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1450">
                <a:tc>
                  <a:txBody>
                    <a:bodyPr/>
                    <a:lstStyle/>
                    <a:p>
                      <a:pPr indent="0" lvl="0" marL="0" rtl="0" algn="l">
                        <a:lnSpc>
                          <a:spcPct val="115000"/>
                        </a:lnSpc>
                        <a:spcBef>
                          <a:spcPts val="1200"/>
                        </a:spcBef>
                        <a:spcAft>
                          <a:spcPts val="1200"/>
                        </a:spcAft>
                        <a:buNone/>
                      </a:pPr>
                      <a:r>
                        <a:rPr b="1" lang="en-GB" sz="900"/>
                        <a:t>Interpretation of History</a:t>
                      </a:r>
                      <a:endParaRPr b="1"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599"/>
                    </a:solidFill>
                  </a:tcPr>
                </a:tc>
              </a:tr>
              <a:tr h="266700">
                <a:tc>
                  <a:txBody>
                    <a:bodyPr/>
                    <a:lstStyle/>
                    <a:p>
                      <a:pPr indent="0" lvl="0" marL="0" rtl="0" algn="l">
                        <a:lnSpc>
                          <a:spcPct val="115000"/>
                        </a:lnSpc>
                        <a:spcBef>
                          <a:spcPts val="1200"/>
                        </a:spcBef>
                        <a:spcAft>
                          <a:spcPts val="1200"/>
                        </a:spcAft>
                        <a:buNone/>
                      </a:pPr>
                      <a:r>
                        <a:rPr lang="en-GB" sz="900"/>
                        <a:t>I can identify and gives reasons for the way the past is represented. </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6700">
                <a:tc>
                  <a:txBody>
                    <a:bodyPr/>
                    <a:lstStyle/>
                    <a:p>
                      <a:pPr indent="0" lvl="0" marL="0" rtl="0" algn="l">
                        <a:lnSpc>
                          <a:spcPct val="115000"/>
                        </a:lnSpc>
                        <a:spcBef>
                          <a:spcPts val="1200"/>
                        </a:spcBef>
                        <a:spcAft>
                          <a:spcPts val="1200"/>
                        </a:spcAft>
                        <a:buNone/>
                      </a:pPr>
                      <a:r>
                        <a:rPr lang="en-GB" sz="900"/>
                        <a:t>I can distinguish between sources and evaluate their usefulness. </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42875">
                <a:tc>
                  <a:txBody>
                    <a:bodyPr/>
                    <a:lstStyle/>
                    <a:p>
                      <a:pPr indent="0" lvl="0" marL="0" rtl="0" algn="l">
                        <a:lnSpc>
                          <a:spcPct val="115000"/>
                        </a:lnSpc>
                        <a:spcBef>
                          <a:spcPts val="1200"/>
                        </a:spcBef>
                        <a:spcAft>
                          <a:spcPts val="1200"/>
                        </a:spcAft>
                        <a:buNone/>
                      </a:pPr>
                      <a:r>
                        <a:rPr b="1" lang="en-GB" sz="900"/>
                        <a:t>Historical Enquiry</a:t>
                      </a:r>
                      <a:endParaRPr b="1"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5E0B3"/>
                    </a:solidFill>
                  </a:tcPr>
                </a:tc>
              </a:tr>
              <a:tr h="266700">
                <a:tc>
                  <a:txBody>
                    <a:bodyPr/>
                    <a:lstStyle/>
                    <a:p>
                      <a:pPr indent="0" lvl="0" marL="0" rtl="0" algn="l">
                        <a:lnSpc>
                          <a:spcPct val="115000"/>
                        </a:lnSpc>
                        <a:spcBef>
                          <a:spcPts val="1200"/>
                        </a:spcBef>
                        <a:spcAft>
                          <a:spcPts val="1200"/>
                        </a:spcAft>
                        <a:buNone/>
                      </a:pPr>
                      <a:r>
                        <a:rPr lang="en-GB" sz="900"/>
                        <a:t>I can use a range of sources to find out about a time period. </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6700">
                <a:tc>
                  <a:txBody>
                    <a:bodyPr/>
                    <a:lstStyle/>
                    <a:p>
                      <a:pPr indent="0" lvl="0" marL="0" rtl="0" algn="l">
                        <a:lnSpc>
                          <a:spcPct val="115000"/>
                        </a:lnSpc>
                        <a:spcBef>
                          <a:spcPts val="1200"/>
                        </a:spcBef>
                        <a:spcAft>
                          <a:spcPts val="1200"/>
                        </a:spcAft>
                        <a:buNone/>
                      </a:pPr>
                      <a:r>
                        <a:rPr lang="en-GB" sz="900"/>
                        <a:t>I can observe small details in pictures and artefacts.</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6700">
                <a:tc>
                  <a:txBody>
                    <a:bodyPr/>
                    <a:lstStyle/>
                    <a:p>
                      <a:pPr indent="0" lvl="0" marL="0" rtl="0" algn="l">
                        <a:lnSpc>
                          <a:spcPct val="115000"/>
                        </a:lnSpc>
                        <a:spcBef>
                          <a:spcPts val="1200"/>
                        </a:spcBef>
                        <a:spcAft>
                          <a:spcPts val="1200"/>
                        </a:spcAft>
                        <a:buNone/>
                      </a:pPr>
                      <a:r>
                        <a:rPr lang="en-GB" sz="900"/>
                        <a:t>I can select and record the relevant information from sources.</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6700">
                <a:tc>
                  <a:txBody>
                    <a:bodyPr/>
                    <a:lstStyle/>
                    <a:p>
                      <a:pPr indent="0" lvl="0" marL="0" rtl="0" algn="l">
                        <a:lnSpc>
                          <a:spcPct val="115000"/>
                        </a:lnSpc>
                        <a:spcBef>
                          <a:spcPts val="1200"/>
                        </a:spcBef>
                        <a:spcAft>
                          <a:spcPts val="1200"/>
                        </a:spcAft>
                        <a:buNone/>
                      </a:pPr>
                      <a:r>
                        <a:rPr lang="en-GB" sz="900"/>
                        <a:t>I can ask and answer questions related to the time period studied.</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42875">
                <a:tc>
                  <a:txBody>
                    <a:bodyPr/>
                    <a:lstStyle/>
                    <a:p>
                      <a:pPr indent="0" lvl="0" marL="0" rtl="0" algn="l">
                        <a:lnSpc>
                          <a:spcPct val="115000"/>
                        </a:lnSpc>
                        <a:spcBef>
                          <a:spcPts val="1200"/>
                        </a:spcBef>
                        <a:spcAft>
                          <a:spcPts val="1200"/>
                        </a:spcAft>
                        <a:buNone/>
                      </a:pPr>
                      <a:r>
                        <a:rPr b="1" lang="en-GB" sz="900"/>
                        <a:t>Organising, Evaluating and Communicating Information</a:t>
                      </a:r>
                      <a:endParaRPr b="1"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7CAAC"/>
                    </a:solidFill>
                  </a:tcPr>
                </a:tc>
              </a:tr>
              <a:tr h="390525">
                <a:tc>
                  <a:txBody>
                    <a:bodyPr/>
                    <a:lstStyle/>
                    <a:p>
                      <a:pPr indent="0" lvl="0" marL="0" rtl="0" algn="l">
                        <a:lnSpc>
                          <a:spcPct val="115000"/>
                        </a:lnSpc>
                        <a:spcBef>
                          <a:spcPts val="1200"/>
                        </a:spcBef>
                        <a:spcAft>
                          <a:spcPts val="1200"/>
                        </a:spcAft>
                        <a:buNone/>
                      </a:pPr>
                      <a:r>
                        <a:rPr lang="en-GB" sz="900"/>
                        <a:t>I can communicate my understanding in a variety of ways – discussions, pictures, writing, annotations, drama.</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8bb2efd1bc_0_0"/>
          <p:cNvSpPr txBox="1"/>
          <p:nvPr/>
        </p:nvSpPr>
        <p:spPr>
          <a:xfrm>
            <a:off x="541925" y="1214650"/>
            <a:ext cx="74187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National Curriculum Links: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T</a:t>
            </a:r>
            <a:r>
              <a:rPr b="1" lang="en-GB"/>
              <a:t>he Roman Empire and its impact on Britain</a:t>
            </a:r>
            <a:endParaRPr b="1"/>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Julius Caesar’s attempted invasion in 55-54 BC  the Roman Empire by AD 42 and the power of its army</a:t>
            </a:r>
            <a:endParaRPr/>
          </a:p>
          <a:p>
            <a:pPr indent="0" lvl="0" marL="0" rtl="0" algn="l">
              <a:spcBef>
                <a:spcPts val="0"/>
              </a:spcBef>
              <a:spcAft>
                <a:spcPts val="0"/>
              </a:spcAft>
              <a:buNone/>
            </a:pPr>
            <a:r>
              <a:rPr lang="en-GB"/>
              <a:t>British resistance, for example, Boudica  ‘Romanisation’ of Britain: sites such as Caerwent and the impact of technology, culture and beliefs, including early Christianity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GB"/>
              <a:t>Local History link</a:t>
            </a:r>
            <a:r>
              <a:rPr lang="en-GB"/>
              <a:t>: </a:t>
            </a:r>
            <a:r>
              <a:rPr b="1" lang="en-GB" sz="800">
                <a:solidFill>
                  <a:schemeClr val="dk1"/>
                </a:solidFill>
                <a:latin typeface="Tahoma"/>
                <a:ea typeface="Tahoma"/>
                <a:cs typeface="Tahoma"/>
                <a:sym typeface="Tahoma"/>
              </a:rPr>
              <a:t> </a:t>
            </a:r>
            <a:r>
              <a:rPr lang="en-GB">
                <a:solidFill>
                  <a:schemeClr val="dk1"/>
                </a:solidFill>
                <a:latin typeface="Tahoma"/>
                <a:ea typeface="Tahoma"/>
                <a:cs typeface="Tahoma"/>
                <a:sym typeface="Tahoma"/>
              </a:rPr>
              <a:t>HS2 finds in Fleet Marston , Aylesbury Roman town decapitated skeleton, spoons, coins</a:t>
            </a:r>
            <a:endParaRPr>
              <a:solidFill>
                <a:schemeClr val="dk1"/>
              </a:solidFill>
              <a:latin typeface="Tahoma"/>
              <a:ea typeface="Tahoma"/>
              <a:cs typeface="Tahoma"/>
              <a:sym typeface="Tahoma"/>
            </a:endParaRPr>
          </a:p>
          <a:p>
            <a:pPr indent="0" lvl="0" marL="0" rtl="0" algn="l">
              <a:spcBef>
                <a:spcPts val="0"/>
              </a:spcBef>
              <a:spcAft>
                <a:spcPts val="0"/>
              </a:spcAft>
              <a:buClr>
                <a:schemeClr val="dk1"/>
              </a:buClr>
              <a:buSzPts val="800"/>
              <a:buFont typeface="Arial"/>
              <a:buNone/>
            </a:pPr>
            <a:r>
              <a:rPr lang="en-GB">
                <a:solidFill>
                  <a:schemeClr val="dk1"/>
                </a:solidFill>
                <a:latin typeface="Tahoma"/>
                <a:ea typeface="Tahoma"/>
                <a:cs typeface="Tahoma"/>
                <a:sym typeface="Tahoma"/>
              </a:rPr>
              <a:t>Roman wooden figure found Tyford  Evidence of Roman settlement </a:t>
            </a:r>
            <a:endParaRPr>
              <a:solidFill>
                <a:schemeClr val="dk1"/>
              </a:solidFill>
              <a:latin typeface="Tahoma"/>
              <a:ea typeface="Tahoma"/>
              <a:cs typeface="Tahoma"/>
              <a:sym typeface="Tahoma"/>
            </a:endParaRPr>
          </a:p>
          <a:p>
            <a:pPr indent="0" lvl="0" marL="0" rtl="0" algn="l">
              <a:spcBef>
                <a:spcPts val="0"/>
              </a:spcBef>
              <a:spcAft>
                <a:spcPts val="0"/>
              </a:spcAft>
              <a:buNone/>
            </a:pPr>
            <a:r>
              <a:t/>
            </a:r>
            <a:endParaRPr/>
          </a:p>
        </p:txBody>
      </p:sp>
      <p:sp>
        <p:nvSpPr>
          <p:cNvPr id="207" name="Google Shape;207;g8bb2efd1bc_0_0"/>
          <p:cNvSpPr txBox="1"/>
          <p:nvPr/>
        </p:nvSpPr>
        <p:spPr>
          <a:xfrm>
            <a:off x="541925" y="616650"/>
            <a:ext cx="8558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entury Gothic"/>
                <a:ea typeface="Century Gothic"/>
                <a:cs typeface="Century Gothic"/>
                <a:sym typeface="Century Gothic"/>
              </a:rPr>
              <a:t>Year 4 </a:t>
            </a:r>
            <a:endParaRPr>
              <a:latin typeface="Century Gothic"/>
              <a:ea typeface="Century Gothic"/>
              <a:cs typeface="Century Gothic"/>
              <a:sym typeface="Century Gothic"/>
            </a:endParaRPr>
          </a:p>
        </p:txBody>
      </p:sp>
      <p:sp>
        <p:nvSpPr>
          <p:cNvPr id="208" name="Google Shape;208;g8bb2efd1bc_0_0"/>
          <p:cNvSpPr txBox="1"/>
          <p:nvPr/>
        </p:nvSpPr>
        <p:spPr>
          <a:xfrm>
            <a:off x="485825" y="4521650"/>
            <a:ext cx="8670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t>Ancient Greece – a study of Greek life and achievements and their influence on the western world</a:t>
            </a:r>
            <a:endParaRPr b="1"/>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115c24a8ac4_0_73"/>
          <p:cNvSpPr txBox="1"/>
          <p:nvPr/>
        </p:nvSpPr>
        <p:spPr>
          <a:xfrm>
            <a:off x="579275" y="298975"/>
            <a:ext cx="532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entury Gothic"/>
                <a:ea typeface="Century Gothic"/>
                <a:cs typeface="Century Gothic"/>
                <a:sym typeface="Century Gothic"/>
              </a:rPr>
              <a:t>Topic Specific Knowledge</a:t>
            </a:r>
            <a:endParaRPr>
              <a:latin typeface="Century Gothic"/>
              <a:ea typeface="Century Gothic"/>
              <a:cs typeface="Century Gothic"/>
              <a:sym typeface="Century Gothic"/>
            </a:endParaRPr>
          </a:p>
        </p:txBody>
      </p:sp>
      <p:graphicFrame>
        <p:nvGraphicFramePr>
          <p:cNvPr id="215" name="Google Shape;215;g115c24a8ac4_0_73"/>
          <p:cNvGraphicFramePr/>
          <p:nvPr/>
        </p:nvGraphicFramePr>
        <p:xfrm>
          <a:off x="152400" y="152400"/>
          <a:ext cx="3000000" cy="3000000"/>
        </p:xfrm>
        <a:graphic>
          <a:graphicData uri="http://schemas.openxmlformats.org/drawingml/2006/table">
            <a:tbl>
              <a:tblPr>
                <a:noFill/>
                <a:tableStyleId>{44C4C3D2-860A-4874-A2B7-7C65D163B0EB}</a:tableStyleId>
              </a:tblPr>
              <a:tblGrid>
                <a:gridCol w="6648450"/>
              </a:tblGrid>
              <a:tr h="142875">
                <a:tc>
                  <a:txBody>
                    <a:bodyPr/>
                    <a:lstStyle/>
                    <a:p>
                      <a:pPr indent="0" lvl="0" marL="0" rtl="0" algn="l">
                        <a:lnSpc>
                          <a:spcPct val="115000"/>
                        </a:lnSpc>
                        <a:spcBef>
                          <a:spcPts val="1200"/>
                        </a:spcBef>
                        <a:spcAft>
                          <a:spcPts val="1200"/>
                        </a:spcAft>
                        <a:buNone/>
                      </a:pPr>
                      <a:r>
                        <a:rPr b="1" lang="en-GB" sz="900"/>
                        <a:t>Topic Specific Knowledge</a:t>
                      </a:r>
                      <a:endParaRPr b="1"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7E79"/>
                    </a:solidFill>
                  </a:tcPr>
                </a:tc>
              </a:tr>
              <a:tr h="276225">
                <a:tc>
                  <a:txBody>
                    <a:bodyPr/>
                    <a:lstStyle/>
                    <a:p>
                      <a:pPr indent="0" lvl="0" marL="0" rtl="0" algn="l">
                        <a:lnSpc>
                          <a:spcPct val="115000"/>
                        </a:lnSpc>
                        <a:spcBef>
                          <a:spcPts val="1200"/>
                        </a:spcBef>
                        <a:spcAft>
                          <a:spcPts val="1200"/>
                        </a:spcAft>
                        <a:buNone/>
                      </a:pPr>
                      <a:r>
                        <a:rPr lang="en-GB" sz="900"/>
                        <a:t>Understand why the Romans invaded Britain.</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7175">
                <a:tc>
                  <a:txBody>
                    <a:bodyPr/>
                    <a:lstStyle/>
                    <a:p>
                      <a:pPr indent="0" lvl="0" marL="0" rtl="0" algn="l">
                        <a:lnSpc>
                          <a:spcPct val="115000"/>
                        </a:lnSpc>
                        <a:spcBef>
                          <a:spcPts val="1200"/>
                        </a:spcBef>
                        <a:spcAft>
                          <a:spcPts val="1200"/>
                        </a:spcAft>
                        <a:buNone/>
                      </a:pPr>
                      <a:r>
                        <a:rPr lang="en-GB" sz="900"/>
                        <a:t>Understand why Boudicca stood up to the Romans.</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6700">
                <a:tc>
                  <a:txBody>
                    <a:bodyPr/>
                    <a:lstStyle/>
                    <a:p>
                      <a:pPr indent="0" lvl="0" marL="0" rtl="0" algn="l">
                        <a:lnSpc>
                          <a:spcPct val="115000"/>
                        </a:lnSpc>
                        <a:spcBef>
                          <a:spcPts val="1200"/>
                        </a:spcBef>
                        <a:spcAft>
                          <a:spcPts val="1200"/>
                        </a:spcAft>
                        <a:buNone/>
                      </a:pPr>
                      <a:r>
                        <a:rPr lang="en-GB" sz="900"/>
                        <a:t>Understand how the Romans kept control of their empire.</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7175">
                <a:tc>
                  <a:txBody>
                    <a:bodyPr/>
                    <a:lstStyle/>
                    <a:p>
                      <a:pPr indent="0" lvl="0" marL="0" rtl="0" algn="l">
                        <a:lnSpc>
                          <a:spcPct val="115000"/>
                        </a:lnSpc>
                        <a:spcBef>
                          <a:spcPts val="1200"/>
                        </a:spcBef>
                        <a:spcAft>
                          <a:spcPts val="1200"/>
                        </a:spcAft>
                        <a:buNone/>
                      </a:pPr>
                      <a:r>
                        <a:rPr lang="en-GB" sz="900"/>
                        <a:t>Understand how the Roman and Celtic lifestyles were different.</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7175">
                <a:tc>
                  <a:txBody>
                    <a:bodyPr/>
                    <a:lstStyle/>
                    <a:p>
                      <a:pPr indent="0" lvl="0" marL="0" rtl="0" algn="l">
                        <a:lnSpc>
                          <a:spcPct val="115000"/>
                        </a:lnSpc>
                        <a:spcBef>
                          <a:spcPts val="1200"/>
                        </a:spcBef>
                        <a:spcAft>
                          <a:spcPts val="1200"/>
                        </a:spcAft>
                        <a:buNone/>
                      </a:pPr>
                      <a:r>
                        <a:rPr lang="en-GB" sz="900"/>
                        <a:t>Understand how the Roman Empire ended.</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7175">
                <a:tc>
                  <a:txBody>
                    <a:bodyPr/>
                    <a:lstStyle/>
                    <a:p>
                      <a:pPr indent="0" lvl="0" marL="0" rtl="0" algn="l">
                        <a:lnSpc>
                          <a:spcPct val="115000"/>
                        </a:lnSpc>
                        <a:spcBef>
                          <a:spcPts val="1200"/>
                        </a:spcBef>
                        <a:spcAft>
                          <a:spcPts val="1200"/>
                        </a:spcAft>
                        <a:buNone/>
                      </a:pPr>
                      <a:r>
                        <a:rPr lang="en-GB" sz="900"/>
                        <a:t>Understand how the Roman Empire still influences our lives today.</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8600">
                <a:tc>
                  <a:txBody>
                    <a:bodyPr/>
                    <a:lstStyle/>
                    <a:p>
                      <a:pPr indent="0" lvl="0" marL="0" rtl="0" algn="l">
                        <a:lnSpc>
                          <a:spcPct val="115000"/>
                        </a:lnSpc>
                        <a:spcBef>
                          <a:spcPts val="1200"/>
                        </a:spcBef>
                        <a:spcAft>
                          <a:spcPts val="1200"/>
                        </a:spcAft>
                        <a:buNone/>
                      </a:pPr>
                      <a:r>
                        <a:rPr lang="en-GB" sz="900"/>
                        <a:t>Understand the Ancient Greeks on a timeline and that Greece was made of city states.</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7175">
                <a:tc>
                  <a:txBody>
                    <a:bodyPr/>
                    <a:lstStyle/>
                    <a:p>
                      <a:pPr indent="0" lvl="0" marL="0" rtl="0" algn="l">
                        <a:lnSpc>
                          <a:spcPct val="115000"/>
                        </a:lnSpc>
                        <a:spcBef>
                          <a:spcPts val="1200"/>
                        </a:spcBef>
                        <a:spcAft>
                          <a:spcPts val="1200"/>
                        </a:spcAft>
                        <a:buNone/>
                      </a:pPr>
                      <a:r>
                        <a:rPr lang="en-GB" sz="900"/>
                        <a:t>Understand about everyday life in Ancient Greece e.g. warfare, mythology, slavery.</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7175">
                <a:tc>
                  <a:txBody>
                    <a:bodyPr/>
                    <a:lstStyle/>
                    <a:p>
                      <a:pPr indent="0" lvl="0" marL="0" rtl="0" algn="l">
                        <a:lnSpc>
                          <a:spcPct val="115000"/>
                        </a:lnSpc>
                        <a:spcBef>
                          <a:spcPts val="1200"/>
                        </a:spcBef>
                        <a:spcAft>
                          <a:spcPts val="1200"/>
                        </a:spcAft>
                        <a:buNone/>
                      </a:pPr>
                      <a:r>
                        <a:rPr lang="en-GB" sz="900"/>
                        <a:t>Understand why Athens was such a strong city and compare it another city such as Sparta.</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7175">
                <a:tc>
                  <a:txBody>
                    <a:bodyPr/>
                    <a:lstStyle/>
                    <a:p>
                      <a:pPr indent="0" lvl="0" marL="0" rtl="0" algn="l">
                        <a:lnSpc>
                          <a:spcPct val="115000"/>
                        </a:lnSpc>
                        <a:spcBef>
                          <a:spcPts val="1200"/>
                        </a:spcBef>
                        <a:spcAft>
                          <a:spcPts val="1200"/>
                        </a:spcAft>
                        <a:buNone/>
                      </a:pPr>
                      <a:r>
                        <a:rPr lang="en-GB" sz="900"/>
                        <a:t>Understand the role Ancient Greece played in democracy.</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7175">
                <a:tc>
                  <a:txBody>
                    <a:bodyPr/>
                    <a:lstStyle/>
                    <a:p>
                      <a:pPr indent="0" lvl="0" marL="0" rtl="0" algn="l">
                        <a:lnSpc>
                          <a:spcPct val="115000"/>
                        </a:lnSpc>
                        <a:spcBef>
                          <a:spcPts val="1200"/>
                        </a:spcBef>
                        <a:spcAft>
                          <a:spcPts val="1200"/>
                        </a:spcAft>
                        <a:buNone/>
                      </a:pPr>
                      <a:r>
                        <a:rPr lang="en-GB" sz="900"/>
                        <a:t>Understand Greek culture, such as the Olympics and other festivals.</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7175">
                <a:tc>
                  <a:txBody>
                    <a:bodyPr/>
                    <a:lstStyle/>
                    <a:p>
                      <a:pPr indent="0" lvl="0" marL="0" rtl="0" algn="l">
                        <a:lnSpc>
                          <a:spcPct val="115000"/>
                        </a:lnSpc>
                        <a:spcBef>
                          <a:spcPts val="1200"/>
                        </a:spcBef>
                        <a:spcAft>
                          <a:spcPts val="1200"/>
                        </a:spcAft>
                        <a:buNone/>
                      </a:pPr>
                      <a:r>
                        <a:rPr lang="en-GB" sz="900"/>
                        <a:t>Understand how the Ancient Greeks have influenced our lives today.</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g115c24a8ac4_0_78"/>
          <p:cNvSpPr txBox="1"/>
          <p:nvPr/>
        </p:nvSpPr>
        <p:spPr>
          <a:xfrm>
            <a:off x="205550" y="429800"/>
            <a:ext cx="4353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entury Gothic"/>
                <a:ea typeface="Century Gothic"/>
                <a:cs typeface="Century Gothic"/>
                <a:sym typeface="Century Gothic"/>
              </a:rPr>
              <a:t>Historical Skills:</a:t>
            </a:r>
            <a:endParaRPr>
              <a:latin typeface="Century Gothic"/>
              <a:ea typeface="Century Gothic"/>
              <a:cs typeface="Century Gothic"/>
              <a:sym typeface="Century Gothic"/>
            </a:endParaRPr>
          </a:p>
          <a:p>
            <a:pPr indent="0" lvl="0" marL="0" rtl="0" algn="l">
              <a:spcBef>
                <a:spcPts val="0"/>
              </a:spcBef>
              <a:spcAft>
                <a:spcPts val="0"/>
              </a:spcAft>
              <a:buNone/>
            </a:pPr>
            <a:r>
              <a:t/>
            </a:r>
            <a:endParaRPr>
              <a:latin typeface="Century Gothic"/>
              <a:ea typeface="Century Gothic"/>
              <a:cs typeface="Century Gothic"/>
              <a:sym typeface="Century Gothic"/>
            </a:endParaRPr>
          </a:p>
        </p:txBody>
      </p:sp>
      <p:graphicFrame>
        <p:nvGraphicFramePr>
          <p:cNvPr id="222" name="Google Shape;222;g115c24a8ac4_0_78"/>
          <p:cNvGraphicFramePr/>
          <p:nvPr/>
        </p:nvGraphicFramePr>
        <p:xfrm>
          <a:off x="152400" y="152400"/>
          <a:ext cx="3000000" cy="3000000"/>
        </p:xfrm>
        <a:graphic>
          <a:graphicData uri="http://schemas.openxmlformats.org/drawingml/2006/table">
            <a:tbl>
              <a:tblPr>
                <a:noFill/>
                <a:tableStyleId>{44C4C3D2-860A-4874-A2B7-7C65D163B0EB}</a:tableStyleId>
              </a:tblPr>
              <a:tblGrid>
                <a:gridCol w="6648450"/>
              </a:tblGrid>
              <a:tr h="142875">
                <a:tc>
                  <a:txBody>
                    <a:bodyPr/>
                    <a:lstStyle/>
                    <a:p>
                      <a:pPr indent="0" lvl="0" marL="0" rtl="0" algn="l">
                        <a:lnSpc>
                          <a:spcPct val="115000"/>
                        </a:lnSpc>
                        <a:spcBef>
                          <a:spcPts val="1200"/>
                        </a:spcBef>
                        <a:spcAft>
                          <a:spcPts val="1200"/>
                        </a:spcAft>
                        <a:buNone/>
                      </a:pPr>
                      <a:r>
                        <a:rPr b="1" lang="en-GB" sz="900"/>
                        <a:t>Historical Knowledge</a:t>
                      </a:r>
                      <a:endParaRPr b="1"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0CECE"/>
                    </a:solidFill>
                  </a:tcPr>
                </a:tc>
              </a:tr>
              <a:tr h="257175">
                <a:tc>
                  <a:txBody>
                    <a:bodyPr/>
                    <a:lstStyle/>
                    <a:p>
                      <a:pPr indent="0" lvl="0" marL="0" rtl="0" algn="l">
                        <a:lnSpc>
                          <a:spcPct val="115000"/>
                        </a:lnSpc>
                        <a:spcBef>
                          <a:spcPts val="1200"/>
                        </a:spcBef>
                        <a:spcAft>
                          <a:spcPts val="1200"/>
                        </a:spcAft>
                        <a:buNone/>
                      </a:pPr>
                      <a:r>
                        <a:rPr lang="en-GB" sz="900"/>
                        <a:t>I can use evidence to reconstruct life in the time studied.</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7175">
                <a:tc>
                  <a:txBody>
                    <a:bodyPr/>
                    <a:lstStyle/>
                    <a:p>
                      <a:pPr indent="0" lvl="0" marL="0" rtl="0" algn="l">
                        <a:lnSpc>
                          <a:spcPct val="115000"/>
                        </a:lnSpc>
                        <a:spcBef>
                          <a:spcPts val="1200"/>
                        </a:spcBef>
                        <a:spcAft>
                          <a:spcPts val="1200"/>
                        </a:spcAft>
                        <a:buNone/>
                      </a:pPr>
                      <a:r>
                        <a:rPr lang="en-GB" sz="900"/>
                        <a:t>I can identify key features and events and offer some explanations for these.</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7175">
                <a:tc>
                  <a:txBody>
                    <a:bodyPr/>
                    <a:lstStyle/>
                    <a:p>
                      <a:pPr indent="0" lvl="0" marL="0" rtl="0" algn="l">
                        <a:lnSpc>
                          <a:spcPct val="115000"/>
                        </a:lnSpc>
                        <a:spcBef>
                          <a:spcPts val="1200"/>
                        </a:spcBef>
                        <a:spcAft>
                          <a:spcPts val="1200"/>
                        </a:spcAft>
                        <a:buNone/>
                      </a:pPr>
                      <a:r>
                        <a:rPr lang="en-GB" sz="900"/>
                        <a:t>I can look for links within the time period studied.  </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42875">
                <a:tc>
                  <a:txBody>
                    <a:bodyPr/>
                    <a:lstStyle/>
                    <a:p>
                      <a:pPr indent="0" lvl="0" marL="0" rtl="0" algn="l">
                        <a:lnSpc>
                          <a:spcPct val="115000"/>
                        </a:lnSpc>
                        <a:spcBef>
                          <a:spcPts val="1200"/>
                        </a:spcBef>
                        <a:spcAft>
                          <a:spcPts val="1200"/>
                        </a:spcAft>
                        <a:buNone/>
                      </a:pPr>
                      <a:r>
                        <a:rPr b="1" lang="en-GB" sz="900"/>
                        <a:t>Chronology</a:t>
                      </a:r>
                      <a:endParaRPr b="1"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EAADB"/>
                    </a:solidFill>
                  </a:tcPr>
                </a:tc>
              </a:tr>
              <a:tr h="285750">
                <a:tc>
                  <a:txBody>
                    <a:bodyPr/>
                    <a:lstStyle/>
                    <a:p>
                      <a:pPr indent="0" lvl="0" marL="0" rtl="0" algn="l">
                        <a:lnSpc>
                          <a:spcPct val="115000"/>
                        </a:lnSpc>
                        <a:spcBef>
                          <a:spcPts val="1200"/>
                        </a:spcBef>
                        <a:spcAft>
                          <a:spcPts val="1200"/>
                        </a:spcAft>
                        <a:buNone/>
                      </a:pPr>
                      <a:r>
                        <a:rPr lang="en-GB" sz="900">
                          <a:highlight>
                            <a:srgbClr val="FFFFFF"/>
                          </a:highlight>
                          <a:latin typeface="Calibri"/>
                          <a:ea typeface="Calibri"/>
                          <a:cs typeface="Calibri"/>
                          <a:sym typeface="Calibri"/>
                        </a:rPr>
                        <a:t>I can place the events from the time period studied onto a timeline</a:t>
                      </a:r>
                      <a:endParaRPr sz="900">
                        <a:highlight>
                          <a:srgbClr val="FFFFFF"/>
                        </a:highlight>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85750">
                <a:tc>
                  <a:txBody>
                    <a:bodyPr/>
                    <a:lstStyle/>
                    <a:p>
                      <a:pPr indent="0" lvl="0" marL="0" rtl="0" algn="l">
                        <a:lnSpc>
                          <a:spcPct val="115000"/>
                        </a:lnSpc>
                        <a:spcBef>
                          <a:spcPts val="1200"/>
                        </a:spcBef>
                        <a:spcAft>
                          <a:spcPts val="1200"/>
                        </a:spcAft>
                        <a:buNone/>
                      </a:pPr>
                      <a:r>
                        <a:rPr lang="en-GB" sz="900">
                          <a:highlight>
                            <a:srgbClr val="FFFFFF"/>
                          </a:highlight>
                          <a:latin typeface="Calibri"/>
                          <a:ea typeface="Calibri"/>
                          <a:cs typeface="Calibri"/>
                          <a:sym typeface="Calibri"/>
                        </a:rPr>
                        <a:t>I can understand more complex terms such as BCE/AD</a:t>
                      </a:r>
                      <a:endParaRPr sz="900">
                        <a:highlight>
                          <a:srgbClr val="FFFFFF"/>
                        </a:highlight>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85750">
                <a:tc>
                  <a:txBody>
                    <a:bodyPr/>
                    <a:lstStyle/>
                    <a:p>
                      <a:pPr indent="0" lvl="0" marL="0" rtl="0" algn="l">
                        <a:lnSpc>
                          <a:spcPct val="115000"/>
                        </a:lnSpc>
                        <a:spcBef>
                          <a:spcPts val="1200"/>
                        </a:spcBef>
                        <a:spcAft>
                          <a:spcPts val="1200"/>
                        </a:spcAft>
                        <a:buNone/>
                      </a:pPr>
                      <a:r>
                        <a:rPr lang="en-GB" sz="900">
                          <a:highlight>
                            <a:srgbClr val="FFFFFF"/>
                          </a:highlight>
                          <a:latin typeface="Calibri"/>
                          <a:ea typeface="Calibri"/>
                          <a:cs typeface="Calibri"/>
                          <a:sym typeface="Calibri"/>
                        </a:rPr>
                        <a:t>I can use terms related to the time period and begin to date events.</a:t>
                      </a:r>
                      <a:endParaRPr sz="900">
                        <a:highlight>
                          <a:srgbClr val="FFFFFF"/>
                        </a:highlight>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1450">
                <a:tc>
                  <a:txBody>
                    <a:bodyPr/>
                    <a:lstStyle/>
                    <a:p>
                      <a:pPr indent="0" lvl="0" marL="0" rtl="0" algn="l">
                        <a:lnSpc>
                          <a:spcPct val="115000"/>
                        </a:lnSpc>
                        <a:spcBef>
                          <a:spcPts val="1200"/>
                        </a:spcBef>
                        <a:spcAft>
                          <a:spcPts val="1200"/>
                        </a:spcAft>
                        <a:buNone/>
                      </a:pPr>
                      <a:r>
                        <a:rPr b="1" lang="en-GB" sz="900"/>
                        <a:t>Interpretation of History</a:t>
                      </a:r>
                      <a:endParaRPr b="1"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599"/>
                    </a:solidFill>
                  </a:tcPr>
                </a:tc>
              </a:tr>
              <a:tr h="266700">
                <a:tc>
                  <a:txBody>
                    <a:bodyPr/>
                    <a:lstStyle/>
                    <a:p>
                      <a:pPr indent="0" lvl="0" marL="0" rtl="0" algn="l">
                        <a:lnSpc>
                          <a:spcPct val="115000"/>
                        </a:lnSpc>
                        <a:spcBef>
                          <a:spcPts val="1200"/>
                        </a:spcBef>
                        <a:spcAft>
                          <a:spcPts val="1200"/>
                        </a:spcAft>
                        <a:buNone/>
                      </a:pPr>
                      <a:r>
                        <a:rPr lang="en-GB" sz="900"/>
                        <a:t>I can look at the evidence available and begin to evaluate the usefulness of different sources.  </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6700">
                <a:tc>
                  <a:txBody>
                    <a:bodyPr/>
                    <a:lstStyle/>
                    <a:p>
                      <a:pPr indent="0" lvl="0" marL="0" rtl="0" algn="l">
                        <a:lnSpc>
                          <a:spcPct val="115000"/>
                        </a:lnSpc>
                        <a:spcBef>
                          <a:spcPts val="1200"/>
                        </a:spcBef>
                        <a:spcAft>
                          <a:spcPts val="1200"/>
                        </a:spcAft>
                        <a:buNone/>
                      </a:pPr>
                      <a:r>
                        <a:rPr lang="en-GB" sz="900"/>
                        <a:t>I can use a range of sources of historical information and my own historical knowledge.  </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42875">
                <a:tc>
                  <a:txBody>
                    <a:bodyPr/>
                    <a:lstStyle/>
                    <a:p>
                      <a:pPr indent="0" lvl="0" marL="0" rtl="0" algn="l">
                        <a:lnSpc>
                          <a:spcPct val="115000"/>
                        </a:lnSpc>
                        <a:spcBef>
                          <a:spcPts val="1200"/>
                        </a:spcBef>
                        <a:spcAft>
                          <a:spcPts val="1200"/>
                        </a:spcAft>
                        <a:buNone/>
                      </a:pPr>
                      <a:r>
                        <a:rPr b="1" lang="en-GB" sz="900"/>
                        <a:t>Historical Enquiry</a:t>
                      </a:r>
                      <a:endParaRPr b="1"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5E0B3"/>
                    </a:solidFill>
                  </a:tcPr>
                </a:tc>
              </a:tr>
              <a:tr h="266700">
                <a:tc>
                  <a:txBody>
                    <a:bodyPr/>
                    <a:lstStyle/>
                    <a:p>
                      <a:pPr indent="0" lvl="0" marL="0" rtl="0" algn="l">
                        <a:lnSpc>
                          <a:spcPct val="115000"/>
                        </a:lnSpc>
                        <a:spcBef>
                          <a:spcPts val="1200"/>
                        </a:spcBef>
                        <a:spcAft>
                          <a:spcPts val="1200"/>
                        </a:spcAft>
                        <a:buNone/>
                      </a:pPr>
                      <a:r>
                        <a:rPr lang="en-GB" sz="900"/>
                        <a:t>I can use evidence to build a picture of the past </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6700">
                <a:tc>
                  <a:txBody>
                    <a:bodyPr/>
                    <a:lstStyle/>
                    <a:p>
                      <a:pPr indent="0" lvl="0" marL="0" rtl="0" algn="l">
                        <a:lnSpc>
                          <a:spcPct val="115000"/>
                        </a:lnSpc>
                        <a:spcBef>
                          <a:spcPts val="1200"/>
                        </a:spcBef>
                        <a:spcAft>
                          <a:spcPts val="1200"/>
                        </a:spcAft>
                        <a:buNone/>
                      </a:pPr>
                      <a:r>
                        <a:rPr lang="en-GB" sz="900"/>
                        <a:t>I can choose relevant material to present about an aspect of a time in the past.</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6700">
                <a:tc>
                  <a:txBody>
                    <a:bodyPr/>
                    <a:lstStyle/>
                    <a:p>
                      <a:pPr indent="0" lvl="0" marL="0" rtl="0" algn="l">
                        <a:lnSpc>
                          <a:spcPct val="115000"/>
                        </a:lnSpc>
                        <a:spcBef>
                          <a:spcPts val="1200"/>
                        </a:spcBef>
                        <a:spcAft>
                          <a:spcPts val="1200"/>
                        </a:spcAft>
                        <a:buNone/>
                      </a:pPr>
                      <a:r>
                        <a:rPr lang="en-GB" sz="900"/>
                        <a:t>I can ask a variety of questions about a time period.</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42875">
                <a:tc>
                  <a:txBody>
                    <a:bodyPr/>
                    <a:lstStyle/>
                    <a:p>
                      <a:pPr indent="0" lvl="0" marL="0" rtl="0" algn="l">
                        <a:lnSpc>
                          <a:spcPct val="115000"/>
                        </a:lnSpc>
                        <a:spcBef>
                          <a:spcPts val="1200"/>
                        </a:spcBef>
                        <a:spcAft>
                          <a:spcPts val="1200"/>
                        </a:spcAft>
                        <a:buNone/>
                      </a:pPr>
                      <a:r>
                        <a:rPr b="1" lang="en-GB" sz="900"/>
                        <a:t>Organising, Evaluating and Communicating Information</a:t>
                      </a:r>
                      <a:endParaRPr b="1"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7CAAC"/>
                    </a:solidFill>
                  </a:tcPr>
                </a:tc>
              </a:tr>
              <a:tr h="295275">
                <a:tc>
                  <a:txBody>
                    <a:bodyPr/>
                    <a:lstStyle/>
                    <a:p>
                      <a:pPr indent="0" lvl="0" marL="0" rtl="0" algn="l">
                        <a:lnSpc>
                          <a:spcPct val="115000"/>
                        </a:lnSpc>
                        <a:spcBef>
                          <a:spcPts val="1200"/>
                        </a:spcBef>
                        <a:spcAft>
                          <a:spcPts val="1200"/>
                        </a:spcAft>
                        <a:buNone/>
                      </a:pPr>
                      <a:r>
                        <a:rPr lang="en-GB" sz="900"/>
                        <a:t>I can select and organise data to answer historical questions.</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5275">
                <a:tc>
                  <a:txBody>
                    <a:bodyPr/>
                    <a:lstStyle/>
                    <a:p>
                      <a:pPr indent="0" lvl="0" marL="0" rtl="0" algn="l">
                        <a:lnSpc>
                          <a:spcPct val="115000"/>
                        </a:lnSpc>
                        <a:spcBef>
                          <a:spcPts val="1200"/>
                        </a:spcBef>
                        <a:spcAft>
                          <a:spcPts val="1200"/>
                        </a:spcAft>
                        <a:buNone/>
                      </a:pPr>
                      <a:r>
                        <a:rPr lang="en-GB" sz="900"/>
                        <a:t>I can display my findings in a variety of ways.</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82238ddb76_0_53"/>
          <p:cNvSpPr txBox="1"/>
          <p:nvPr/>
        </p:nvSpPr>
        <p:spPr>
          <a:xfrm>
            <a:off x="446175" y="347025"/>
            <a:ext cx="8808000" cy="79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229" name="Google Shape;229;g82238ddb76_0_53"/>
          <p:cNvSpPr txBox="1"/>
          <p:nvPr/>
        </p:nvSpPr>
        <p:spPr>
          <a:xfrm>
            <a:off x="452550" y="115900"/>
            <a:ext cx="7370400" cy="46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Century Gothic"/>
                <a:ea typeface="Century Gothic"/>
                <a:cs typeface="Century Gothic"/>
                <a:sym typeface="Century Gothic"/>
              </a:rPr>
              <a:t>Year 5 - Topic 1 - </a:t>
            </a:r>
            <a:r>
              <a:rPr b="1" i="0" lang="en-GB" sz="1700" u="none" cap="none" strike="noStrike">
                <a:solidFill>
                  <a:schemeClr val="dk1"/>
                </a:solidFill>
                <a:latin typeface="Tahoma"/>
                <a:ea typeface="Tahoma"/>
                <a:cs typeface="Tahoma"/>
                <a:sym typeface="Tahoma"/>
              </a:rPr>
              <a:t>Britain’s settlements by Anglo Saxons and Scots</a:t>
            </a:r>
            <a:endParaRPr b="0" i="0" sz="2300" u="none" cap="none" strike="noStrike">
              <a:solidFill>
                <a:srgbClr val="000000"/>
              </a:solidFill>
              <a:latin typeface="Century Gothic"/>
              <a:ea typeface="Century Gothic"/>
              <a:cs typeface="Century Gothic"/>
              <a:sym typeface="Century Gothic"/>
            </a:endParaRPr>
          </a:p>
        </p:txBody>
      </p:sp>
      <p:sp>
        <p:nvSpPr>
          <p:cNvPr id="230" name="Google Shape;230;g82238ddb76_0_53"/>
          <p:cNvSpPr txBox="1"/>
          <p:nvPr/>
        </p:nvSpPr>
        <p:spPr>
          <a:xfrm>
            <a:off x="452550" y="578500"/>
            <a:ext cx="11286900" cy="566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Century Gothic"/>
                <a:ea typeface="Century Gothic"/>
                <a:cs typeface="Century Gothic"/>
                <a:sym typeface="Century Gothic"/>
              </a:rPr>
              <a:t>National Curriculum:</a:t>
            </a:r>
            <a:endParaRPr>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a:latin typeface="Century Gothic"/>
              <a:ea typeface="Century Gothic"/>
              <a:cs typeface="Century Gothic"/>
              <a:sym typeface="Century Gothic"/>
            </a:endParaRPr>
          </a:p>
          <a:p>
            <a:pPr indent="-320675" lvl="0" marL="647700" marR="0" rtl="0" algn="l">
              <a:lnSpc>
                <a:spcPct val="131579"/>
              </a:lnSpc>
              <a:spcBef>
                <a:spcPts val="0"/>
              </a:spcBef>
              <a:spcAft>
                <a:spcPts val="0"/>
              </a:spcAft>
              <a:buClr>
                <a:srgbClr val="0B0C0C"/>
              </a:buClr>
              <a:buSzPts val="1450"/>
              <a:buFont typeface="Arial"/>
              <a:buChar char="●"/>
            </a:pPr>
            <a:r>
              <a:rPr b="0" i="0" lang="en-GB" sz="1450" u="none" cap="none" strike="noStrike">
                <a:solidFill>
                  <a:srgbClr val="0B0C0C"/>
                </a:solidFill>
                <a:latin typeface="Arial"/>
                <a:ea typeface="Arial"/>
                <a:cs typeface="Arial"/>
                <a:sym typeface="Arial"/>
              </a:rPr>
              <a:t>Scots invasions from Ireland to north Britain (now Scotland)</a:t>
            </a:r>
            <a:endParaRPr b="0" i="0" sz="1450" u="none" cap="none" strike="noStrike">
              <a:solidFill>
                <a:srgbClr val="0B0C0C"/>
              </a:solidFill>
              <a:latin typeface="Arial"/>
              <a:ea typeface="Arial"/>
              <a:cs typeface="Arial"/>
              <a:sym typeface="Arial"/>
            </a:endParaRPr>
          </a:p>
          <a:p>
            <a:pPr indent="-320675" lvl="0" marL="647700" marR="0" rtl="0" algn="l">
              <a:lnSpc>
                <a:spcPct val="131579"/>
              </a:lnSpc>
              <a:spcBef>
                <a:spcPts val="0"/>
              </a:spcBef>
              <a:spcAft>
                <a:spcPts val="0"/>
              </a:spcAft>
              <a:buClr>
                <a:srgbClr val="0B0C0C"/>
              </a:buClr>
              <a:buSzPts val="1450"/>
              <a:buFont typeface="Arial"/>
              <a:buChar char="●"/>
            </a:pPr>
            <a:r>
              <a:rPr b="0" i="0" lang="en-GB" sz="1450" u="none" cap="none" strike="noStrike">
                <a:solidFill>
                  <a:srgbClr val="0B0C0C"/>
                </a:solidFill>
                <a:latin typeface="Arial"/>
                <a:ea typeface="Arial"/>
                <a:cs typeface="Arial"/>
                <a:sym typeface="Arial"/>
              </a:rPr>
              <a:t>Anglo-Saxon invasions, settlements and kingdoms: place names and village life</a:t>
            </a:r>
            <a:endParaRPr b="0" i="0" sz="1450" u="none" cap="none" strike="noStrike">
              <a:solidFill>
                <a:srgbClr val="0B0C0C"/>
              </a:solidFill>
              <a:latin typeface="Arial"/>
              <a:ea typeface="Arial"/>
              <a:cs typeface="Arial"/>
              <a:sym typeface="Arial"/>
            </a:endParaRPr>
          </a:p>
          <a:p>
            <a:pPr indent="-320675" lvl="0" marL="647700" marR="0" rtl="0" algn="l">
              <a:lnSpc>
                <a:spcPct val="131579"/>
              </a:lnSpc>
              <a:spcBef>
                <a:spcPts val="0"/>
              </a:spcBef>
              <a:spcAft>
                <a:spcPts val="0"/>
              </a:spcAft>
              <a:buClr>
                <a:srgbClr val="0B0C0C"/>
              </a:buClr>
              <a:buSzPts val="1450"/>
              <a:buFont typeface="Arial"/>
              <a:buChar char="●"/>
            </a:pPr>
            <a:r>
              <a:rPr b="0" i="0" lang="en-GB" sz="1450" u="none" cap="none" strike="noStrike">
                <a:solidFill>
                  <a:srgbClr val="0B0C0C"/>
                </a:solidFill>
                <a:latin typeface="Arial"/>
                <a:ea typeface="Arial"/>
                <a:cs typeface="Arial"/>
                <a:sym typeface="Arial"/>
              </a:rPr>
              <a:t>Anglo-Saxon art and culture</a:t>
            </a:r>
            <a:endParaRPr b="0" i="0" sz="1450" u="none" cap="none" strike="noStrike">
              <a:solidFill>
                <a:srgbClr val="0B0C0C"/>
              </a:solidFill>
              <a:latin typeface="Arial"/>
              <a:ea typeface="Arial"/>
              <a:cs typeface="Arial"/>
              <a:sym typeface="Arial"/>
            </a:endParaRPr>
          </a:p>
          <a:p>
            <a:pPr indent="-320675" lvl="0" marL="457200" rtl="0" algn="l">
              <a:lnSpc>
                <a:spcPct val="131579"/>
              </a:lnSpc>
              <a:spcBef>
                <a:spcPts val="0"/>
              </a:spcBef>
              <a:spcAft>
                <a:spcPts val="0"/>
              </a:spcAft>
              <a:buClr>
                <a:srgbClr val="0B0C0C"/>
              </a:buClr>
              <a:buSzPts val="1450"/>
              <a:buChar char="●"/>
            </a:pPr>
            <a:r>
              <a:rPr lang="en-GB" sz="1450">
                <a:solidFill>
                  <a:srgbClr val="0B0C0C"/>
                </a:solidFill>
              </a:rPr>
              <a:t>Anglo-Saxon laws and justice</a:t>
            </a:r>
            <a:endParaRPr sz="1450">
              <a:solidFill>
                <a:srgbClr val="0B0C0C"/>
              </a:solidFill>
            </a:endParaRPr>
          </a:p>
          <a:p>
            <a:pPr indent="-320675" lvl="0" marL="647700" marR="0" rtl="0" algn="l">
              <a:lnSpc>
                <a:spcPct val="131579"/>
              </a:lnSpc>
              <a:spcBef>
                <a:spcPts val="0"/>
              </a:spcBef>
              <a:spcAft>
                <a:spcPts val="0"/>
              </a:spcAft>
              <a:buClr>
                <a:srgbClr val="0B0C0C"/>
              </a:buClr>
              <a:buSzPts val="1450"/>
              <a:buFont typeface="Arial"/>
              <a:buChar char="●"/>
            </a:pPr>
            <a:r>
              <a:rPr b="0" i="0" lang="en-GB" sz="1450" u="none" cap="none" strike="noStrike">
                <a:solidFill>
                  <a:srgbClr val="0B0C0C"/>
                </a:solidFill>
                <a:latin typeface="Arial"/>
                <a:ea typeface="Arial"/>
                <a:cs typeface="Arial"/>
                <a:sym typeface="Arial"/>
              </a:rPr>
              <a:t>Christian conversion – Canterbury, Iona and Lindisfarne</a:t>
            </a:r>
            <a:endParaRPr b="0" i="0" sz="14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400"/>
              </a:spcBef>
              <a:spcAft>
                <a:spcPts val="0"/>
              </a:spcAft>
              <a:buClr>
                <a:srgbClr val="000000"/>
              </a:buClr>
              <a:buSzPts val="1400"/>
              <a:buFont typeface="Arial"/>
              <a:buNone/>
            </a:pPr>
            <a:r>
              <a:rPr b="0" i="0" lang="en-GB" sz="1400" u="none" cap="none" strike="noStrike">
                <a:solidFill>
                  <a:srgbClr val="000000"/>
                </a:solidFill>
                <a:latin typeface="Century Gothic"/>
                <a:ea typeface="Century Gothic"/>
                <a:cs typeface="Century Gothic"/>
                <a:sym typeface="Century Gothic"/>
              </a:rPr>
              <a:t>Skills:</a:t>
            </a:r>
            <a:endParaRPr b="0" i="0" sz="1400" u="none" cap="none" strike="noStrike">
              <a:solidFill>
                <a:srgbClr val="000000"/>
              </a:solidFill>
              <a:latin typeface="Century Gothic"/>
              <a:ea typeface="Century Gothic"/>
              <a:cs typeface="Century Gothic"/>
              <a:sym typeface="Century Gothic"/>
            </a:endParaRPr>
          </a:p>
          <a:p>
            <a:pPr indent="-317500" lvl="0" marL="457200" marR="0" rtl="0" algn="l">
              <a:lnSpc>
                <a:spcPct val="100000"/>
              </a:lnSpc>
              <a:spcBef>
                <a:spcPts val="0"/>
              </a:spcBef>
              <a:spcAft>
                <a:spcPts val="0"/>
              </a:spcAft>
              <a:buClr>
                <a:srgbClr val="000000"/>
              </a:buClr>
              <a:buSzPts val="1400"/>
              <a:buFont typeface="Century Gothic"/>
              <a:buChar char="●"/>
            </a:pPr>
            <a:r>
              <a:rPr b="0" i="0" lang="en-GB" sz="1400" u="none" cap="none" strike="noStrike">
                <a:solidFill>
                  <a:srgbClr val="000000"/>
                </a:solidFill>
                <a:latin typeface="Century Gothic"/>
                <a:ea typeface="Century Gothic"/>
                <a:cs typeface="Century Gothic"/>
                <a:sym typeface="Century Gothic"/>
              </a:rPr>
              <a:t>Continue to develop a chronologically secure knowledge and understanding of British and world history, establishing key narratives within and across the periods they study by learning why, where and how the invasions of Britain took place after the Roman withdrawal.</a:t>
            </a:r>
            <a:endParaRPr b="0" i="0" sz="1400" u="none" cap="none" strike="noStrike">
              <a:solidFill>
                <a:srgbClr val="000000"/>
              </a:solidFill>
              <a:latin typeface="Century Gothic"/>
              <a:ea typeface="Century Gothic"/>
              <a:cs typeface="Century Gothic"/>
              <a:sym typeface="Century Gothic"/>
            </a:endParaRPr>
          </a:p>
          <a:p>
            <a:pPr indent="-317500" lvl="0" marL="457200" marR="0" rtl="0" algn="l">
              <a:lnSpc>
                <a:spcPct val="100000"/>
              </a:lnSpc>
              <a:spcBef>
                <a:spcPts val="0"/>
              </a:spcBef>
              <a:spcAft>
                <a:spcPts val="0"/>
              </a:spcAft>
              <a:buClr>
                <a:srgbClr val="000000"/>
              </a:buClr>
              <a:buSzPts val="1400"/>
              <a:buFont typeface="Century Gothic"/>
              <a:buChar char="●"/>
            </a:pPr>
            <a:r>
              <a:rPr b="0" i="0" lang="en-GB" sz="1400" u="none" cap="none" strike="noStrike">
                <a:solidFill>
                  <a:srgbClr val="000000"/>
                </a:solidFill>
                <a:latin typeface="Century Gothic"/>
                <a:ea typeface="Century Gothic"/>
                <a:cs typeface="Century Gothic"/>
                <a:sym typeface="Century Gothic"/>
              </a:rPr>
              <a:t>Construct informed responses that involve thoughtful selection and organisation of historical information by knowing where the Anglo-Saxons settled and what they named the places they settled in</a:t>
            </a:r>
            <a:endParaRPr b="0" i="0" sz="1400" u="none" cap="none" strike="noStrike">
              <a:solidFill>
                <a:srgbClr val="000000"/>
              </a:solidFill>
              <a:latin typeface="Century Gothic"/>
              <a:ea typeface="Century Gothic"/>
              <a:cs typeface="Century Gothic"/>
              <a:sym typeface="Century Gothic"/>
            </a:endParaRPr>
          </a:p>
          <a:p>
            <a:pPr indent="-317500" lvl="0" marL="457200" marR="0" rtl="0" algn="l">
              <a:lnSpc>
                <a:spcPct val="100000"/>
              </a:lnSpc>
              <a:spcBef>
                <a:spcPts val="0"/>
              </a:spcBef>
              <a:spcAft>
                <a:spcPts val="0"/>
              </a:spcAft>
              <a:buClr>
                <a:srgbClr val="000000"/>
              </a:buClr>
              <a:buSzPts val="1400"/>
              <a:buFont typeface="Century Gothic"/>
              <a:buChar char="●"/>
            </a:pPr>
            <a:r>
              <a:rPr b="0" i="0" lang="en-GB" sz="1400" u="none" cap="none" strike="noStrike">
                <a:solidFill>
                  <a:srgbClr val="000000"/>
                </a:solidFill>
                <a:latin typeface="Century Gothic"/>
                <a:ea typeface="Century Gothic"/>
                <a:cs typeface="Century Gothic"/>
                <a:sym typeface="Century Gothic"/>
              </a:rPr>
              <a:t>Construct informed responses that involve thoughtful selection and organisation of historical information by learning about Anglo-Saxon settlements and village life.</a:t>
            </a:r>
            <a:endParaRPr b="0" i="0" sz="1400" u="none" cap="none" strike="noStrike">
              <a:solidFill>
                <a:srgbClr val="000000"/>
              </a:solidFill>
              <a:latin typeface="Century Gothic"/>
              <a:ea typeface="Century Gothic"/>
              <a:cs typeface="Century Gothic"/>
              <a:sym typeface="Century Gothic"/>
            </a:endParaRPr>
          </a:p>
          <a:p>
            <a:pPr indent="-317500" lvl="0" marL="457200" marR="0" rtl="0" algn="l">
              <a:lnSpc>
                <a:spcPct val="100000"/>
              </a:lnSpc>
              <a:spcBef>
                <a:spcPts val="0"/>
              </a:spcBef>
              <a:spcAft>
                <a:spcPts val="0"/>
              </a:spcAft>
              <a:buClr>
                <a:srgbClr val="000000"/>
              </a:buClr>
              <a:buSzPts val="1400"/>
              <a:buFont typeface="Century Gothic"/>
              <a:buChar char="●"/>
            </a:pPr>
            <a:r>
              <a:rPr b="0" i="0" lang="en-GB" sz="1400" u="none" cap="none" strike="noStrike">
                <a:solidFill>
                  <a:srgbClr val="000000"/>
                </a:solidFill>
                <a:latin typeface="Century Gothic"/>
                <a:ea typeface="Century Gothic"/>
                <a:cs typeface="Century Gothic"/>
                <a:sym typeface="Century Gothic"/>
              </a:rPr>
              <a:t>Understand how our knowledge of the past is constructed from a range of sources and that different versions of past events may exist, giving some reasons for this by examining and learning about Anglo-Saxon artefacts and deducing what they can teach us about Anglo-Saxon culture</a:t>
            </a:r>
            <a:endParaRPr b="0" i="0" sz="1400" u="none" cap="none" strike="noStrike">
              <a:solidFill>
                <a:srgbClr val="000000"/>
              </a:solidFill>
              <a:latin typeface="Century Gothic"/>
              <a:ea typeface="Century Gothic"/>
              <a:cs typeface="Century Gothic"/>
              <a:sym typeface="Century Gothic"/>
            </a:endParaRPr>
          </a:p>
          <a:p>
            <a:pPr indent="-317500" lvl="0" marL="457200" marR="0" rtl="0" algn="l">
              <a:lnSpc>
                <a:spcPct val="100000"/>
              </a:lnSpc>
              <a:spcBef>
                <a:spcPts val="0"/>
              </a:spcBef>
              <a:spcAft>
                <a:spcPts val="0"/>
              </a:spcAft>
              <a:buClr>
                <a:srgbClr val="000000"/>
              </a:buClr>
              <a:buSzPts val="1400"/>
              <a:buFont typeface="Century Gothic"/>
              <a:buChar char="●"/>
            </a:pPr>
            <a:r>
              <a:rPr b="0" i="0" lang="en-GB" sz="1400" u="none" cap="none" strike="noStrike">
                <a:solidFill>
                  <a:srgbClr val="000000"/>
                </a:solidFill>
                <a:latin typeface="Century Gothic"/>
                <a:ea typeface="Century Gothic"/>
                <a:cs typeface="Century Gothic"/>
                <a:sym typeface="Century Gothic"/>
              </a:rPr>
              <a:t>Construct informed responses that involve thoughtful selection and organisation of historical information by learning about Anglo-Saxon religious beliefs and the gods they worshipped.</a:t>
            </a:r>
            <a:endParaRPr b="0" i="0" sz="1400" u="none" cap="none" strike="noStrike">
              <a:solidFill>
                <a:srgbClr val="000000"/>
              </a:solidFill>
              <a:latin typeface="Century Gothic"/>
              <a:ea typeface="Century Gothic"/>
              <a:cs typeface="Century Gothic"/>
              <a:sym typeface="Century Gothic"/>
            </a:endParaRPr>
          </a:p>
          <a:p>
            <a:pPr indent="-317500" lvl="0" marL="457200" marR="0" rtl="0" algn="l">
              <a:lnSpc>
                <a:spcPct val="100000"/>
              </a:lnSpc>
              <a:spcBef>
                <a:spcPts val="0"/>
              </a:spcBef>
              <a:spcAft>
                <a:spcPts val="0"/>
              </a:spcAft>
              <a:buClr>
                <a:srgbClr val="000000"/>
              </a:buClr>
              <a:buSzPts val="1400"/>
              <a:buFont typeface="Century Gothic"/>
              <a:buChar char="●"/>
            </a:pPr>
            <a:r>
              <a:rPr b="0" i="0" lang="en-GB" sz="1400" u="none" cap="none" strike="noStrike">
                <a:solidFill>
                  <a:srgbClr val="000000"/>
                </a:solidFill>
                <a:latin typeface="Century Gothic"/>
                <a:ea typeface="Century Gothic"/>
                <a:cs typeface="Century Gothic"/>
                <a:sym typeface="Century Gothic"/>
              </a:rPr>
              <a:t>Regularly address and sometimes devise historically valid questions about change, cause, similarity and difference and significance by learning about how the Anglo-Saxons were converted to Christianity in Britain.</a:t>
            </a:r>
            <a:endParaRPr b="0" i="0" sz="14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t/>
            </a:r>
            <a:endParaRPr>
              <a:latin typeface="Century Gothic"/>
              <a:ea typeface="Century Gothic"/>
              <a:cs typeface="Century Gothic"/>
              <a:sym typeface="Century Gothic"/>
            </a:endParaRPr>
          </a:p>
          <a:p>
            <a:pPr indent="0" lvl="0" marL="0" rtl="0" algn="l">
              <a:spcBef>
                <a:spcPts val="0"/>
              </a:spcBef>
              <a:spcAft>
                <a:spcPts val="0"/>
              </a:spcAft>
              <a:buClr>
                <a:schemeClr val="dk1"/>
              </a:buClr>
              <a:buSzPts val="800"/>
              <a:buFont typeface="Arial"/>
              <a:buNone/>
            </a:pPr>
            <a:r>
              <a:rPr b="1" lang="en-GB" sz="1900">
                <a:solidFill>
                  <a:schemeClr val="dk1"/>
                </a:solidFill>
                <a:latin typeface="Tahoma"/>
                <a:ea typeface="Tahoma"/>
                <a:cs typeface="Tahoma"/>
                <a:sym typeface="Tahoma"/>
              </a:rPr>
              <a:t>Local History Link - HS2 finds Anglo Saxon Church in Stoke Mandeville</a:t>
            </a:r>
            <a:endParaRPr sz="2500">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a:latin typeface="Century Gothic"/>
              <a:ea typeface="Century Gothic"/>
              <a:cs typeface="Century Gothic"/>
              <a:sym typeface="Century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82238ddb76_0_61"/>
          <p:cNvSpPr txBox="1"/>
          <p:nvPr/>
        </p:nvSpPr>
        <p:spPr>
          <a:xfrm>
            <a:off x="446175" y="347025"/>
            <a:ext cx="8808000" cy="79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237" name="Google Shape;237;g82238ddb76_0_61"/>
          <p:cNvSpPr txBox="1"/>
          <p:nvPr/>
        </p:nvSpPr>
        <p:spPr>
          <a:xfrm>
            <a:off x="748750" y="115900"/>
            <a:ext cx="7370400" cy="67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Century Gothic"/>
                <a:ea typeface="Century Gothic"/>
                <a:cs typeface="Century Gothic"/>
                <a:sym typeface="Century Gothic"/>
              </a:rPr>
              <a:t>Year 5 - Topic 2  - </a:t>
            </a:r>
            <a:r>
              <a:rPr b="0" i="0" lang="en-GB" sz="1450" u="none" cap="none" strike="noStrike">
                <a:solidFill>
                  <a:srgbClr val="0B0C0C"/>
                </a:solidFill>
                <a:highlight>
                  <a:srgbClr val="FFFFFF"/>
                </a:highlight>
                <a:latin typeface="Arial"/>
                <a:ea typeface="Arial"/>
                <a:cs typeface="Arial"/>
                <a:sym typeface="Arial"/>
              </a:rPr>
              <a:t>the Viking and Anglo-Saxon struggle for the Kingdom of England to the time of Edward the Confessor</a:t>
            </a:r>
            <a:endParaRPr b="0" i="0" sz="1700" u="none" cap="none" strike="noStrike">
              <a:solidFill>
                <a:srgbClr val="000000"/>
              </a:solidFill>
              <a:latin typeface="Century Gothic"/>
              <a:ea typeface="Century Gothic"/>
              <a:cs typeface="Century Gothic"/>
              <a:sym typeface="Century Gothic"/>
            </a:endParaRPr>
          </a:p>
        </p:txBody>
      </p:sp>
      <p:sp>
        <p:nvSpPr>
          <p:cNvPr id="238" name="Google Shape;238;g82238ddb76_0_61"/>
          <p:cNvSpPr txBox="1"/>
          <p:nvPr/>
        </p:nvSpPr>
        <p:spPr>
          <a:xfrm>
            <a:off x="627950" y="875700"/>
            <a:ext cx="11286900" cy="586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Century Gothic"/>
                <a:ea typeface="Century Gothic"/>
                <a:cs typeface="Century Gothic"/>
                <a:sym typeface="Century Gothic"/>
              </a:rPr>
              <a:t>National Curriculum:</a:t>
            </a:r>
            <a:endParaRPr b="0" i="0" sz="1400" u="none" cap="none" strike="noStrike">
              <a:solidFill>
                <a:srgbClr val="000000"/>
              </a:solidFill>
              <a:latin typeface="Century Gothic"/>
              <a:ea typeface="Century Gothic"/>
              <a:cs typeface="Century Gothic"/>
              <a:sym typeface="Century Gothic"/>
            </a:endParaRPr>
          </a:p>
          <a:p>
            <a:pPr indent="-320675" lvl="0" marL="457200" marR="0" rtl="0" algn="l">
              <a:lnSpc>
                <a:spcPct val="131579"/>
              </a:lnSpc>
              <a:spcBef>
                <a:spcPts val="3000"/>
              </a:spcBef>
              <a:spcAft>
                <a:spcPts val="0"/>
              </a:spcAft>
              <a:buClr>
                <a:srgbClr val="0B0C0C"/>
              </a:buClr>
              <a:buSzPts val="1450"/>
              <a:buFont typeface="Arial"/>
              <a:buChar char="●"/>
            </a:pPr>
            <a:r>
              <a:rPr b="0" i="0" lang="en-GB" sz="1450" u="none" cap="none" strike="noStrike">
                <a:solidFill>
                  <a:srgbClr val="0B0C0C"/>
                </a:solidFill>
                <a:latin typeface="Arial"/>
                <a:ea typeface="Arial"/>
                <a:cs typeface="Arial"/>
                <a:sym typeface="Arial"/>
              </a:rPr>
              <a:t>Viking raids and invasion</a:t>
            </a:r>
            <a:endParaRPr b="0" i="0" sz="1450" u="none" cap="none" strike="noStrike">
              <a:solidFill>
                <a:srgbClr val="0B0C0C"/>
              </a:solidFill>
              <a:latin typeface="Arial"/>
              <a:ea typeface="Arial"/>
              <a:cs typeface="Arial"/>
              <a:sym typeface="Arial"/>
            </a:endParaRPr>
          </a:p>
          <a:p>
            <a:pPr indent="-320675" lvl="0" marL="457200" marR="0" rtl="0" algn="l">
              <a:lnSpc>
                <a:spcPct val="131579"/>
              </a:lnSpc>
              <a:spcBef>
                <a:spcPts val="0"/>
              </a:spcBef>
              <a:spcAft>
                <a:spcPts val="0"/>
              </a:spcAft>
              <a:buClr>
                <a:srgbClr val="0B0C0C"/>
              </a:buClr>
              <a:buSzPts val="1450"/>
              <a:buFont typeface="Arial"/>
              <a:buChar char="●"/>
            </a:pPr>
            <a:r>
              <a:rPr b="0" i="0" lang="en-GB" sz="1450" u="none" cap="none" strike="noStrike">
                <a:solidFill>
                  <a:srgbClr val="0B0C0C"/>
                </a:solidFill>
                <a:latin typeface="Arial"/>
                <a:ea typeface="Arial"/>
                <a:cs typeface="Arial"/>
                <a:sym typeface="Arial"/>
              </a:rPr>
              <a:t>resistance by Alfred the Great and Athelstan, first king of England</a:t>
            </a:r>
            <a:endParaRPr b="0" i="0" sz="1450" u="none" cap="none" strike="noStrike">
              <a:solidFill>
                <a:srgbClr val="0B0C0C"/>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Century Gothic"/>
                <a:ea typeface="Century Gothic"/>
                <a:cs typeface="Century Gothic"/>
                <a:sym typeface="Century Gothic"/>
              </a:rPr>
              <a:t>Skills:</a:t>
            </a:r>
            <a:endParaRPr b="0" i="0" sz="1400" u="none" cap="none" strike="noStrike">
              <a:solidFill>
                <a:srgbClr val="000000"/>
              </a:solidFill>
              <a:latin typeface="Century Gothic"/>
              <a:ea typeface="Century Gothic"/>
              <a:cs typeface="Century Gothic"/>
              <a:sym typeface="Century Gothic"/>
            </a:endParaRPr>
          </a:p>
          <a:p>
            <a:pPr indent="-317500" lvl="0" marL="457200" marR="0" rtl="0" algn="l">
              <a:lnSpc>
                <a:spcPct val="100000"/>
              </a:lnSpc>
              <a:spcBef>
                <a:spcPts val="0"/>
              </a:spcBef>
              <a:spcAft>
                <a:spcPts val="0"/>
              </a:spcAft>
              <a:buClr>
                <a:schemeClr val="dk1"/>
              </a:buClr>
              <a:buSzPts val="1400"/>
              <a:buFont typeface="Century Gothic"/>
              <a:buChar char="●"/>
            </a:pPr>
            <a:r>
              <a:rPr b="0" i="0" lang="en-GB" sz="1400" u="none" cap="none" strike="noStrike">
                <a:solidFill>
                  <a:schemeClr val="dk1"/>
                </a:solidFill>
                <a:latin typeface="Century Gothic"/>
                <a:ea typeface="Century Gothic"/>
                <a:cs typeface="Century Gothic"/>
                <a:sym typeface="Century Gothic"/>
              </a:rPr>
              <a:t>Develop a chronologically secure knowledge and understanding of British and world history, establishing clear narratives within and across the periods they study by knowing who the Vikings were and when and why they raided and invaded Britain.</a:t>
            </a:r>
            <a:endParaRPr b="0" i="0" sz="1400" u="none" cap="none" strike="noStrike">
              <a:solidFill>
                <a:schemeClr val="dk1"/>
              </a:solidFill>
              <a:latin typeface="Century Gothic"/>
              <a:ea typeface="Century Gothic"/>
              <a:cs typeface="Century Gothic"/>
              <a:sym typeface="Century Gothic"/>
            </a:endParaRPr>
          </a:p>
          <a:p>
            <a:pPr indent="-317500" lvl="0" marL="457200" marR="0" rtl="0" algn="l">
              <a:lnSpc>
                <a:spcPct val="100000"/>
              </a:lnSpc>
              <a:spcBef>
                <a:spcPts val="0"/>
              </a:spcBef>
              <a:spcAft>
                <a:spcPts val="0"/>
              </a:spcAft>
              <a:buClr>
                <a:schemeClr val="dk1"/>
              </a:buClr>
              <a:buSzPts val="1400"/>
              <a:buFont typeface="Century Gothic"/>
              <a:buChar char="●"/>
            </a:pPr>
            <a:r>
              <a:rPr b="0" i="0" lang="en-GB" sz="1400" u="none" cap="none" strike="noStrike">
                <a:solidFill>
                  <a:schemeClr val="dk1"/>
                </a:solidFill>
                <a:latin typeface="Century Gothic"/>
                <a:ea typeface="Century Gothic"/>
                <a:cs typeface="Century Gothic"/>
                <a:sym typeface="Century Gothic"/>
              </a:rPr>
              <a:t>Be able to address and sometimes devise historically valid questions about change, cause, similarity and difference and significance by learning about some Anglo-Saxon kings, how they influenced Britain and how they fought against the Vikings</a:t>
            </a:r>
            <a:endParaRPr b="0" i="0" sz="1400" u="none" cap="none" strike="noStrike">
              <a:solidFill>
                <a:schemeClr val="dk1"/>
              </a:solidFill>
              <a:latin typeface="Century Gothic"/>
              <a:ea typeface="Century Gothic"/>
              <a:cs typeface="Century Gothic"/>
              <a:sym typeface="Century Gothic"/>
            </a:endParaRPr>
          </a:p>
          <a:p>
            <a:pPr indent="-317500" lvl="0" marL="457200" marR="0" rtl="0" algn="l">
              <a:lnSpc>
                <a:spcPct val="100000"/>
              </a:lnSpc>
              <a:spcBef>
                <a:spcPts val="0"/>
              </a:spcBef>
              <a:spcAft>
                <a:spcPts val="0"/>
              </a:spcAft>
              <a:buClr>
                <a:schemeClr val="dk1"/>
              </a:buClr>
              <a:buSzPts val="1400"/>
              <a:buFont typeface="Century Gothic"/>
              <a:buChar char="●"/>
            </a:pPr>
            <a:r>
              <a:rPr b="0" i="0" lang="en-GB" sz="1400" u="none" cap="none" strike="noStrike">
                <a:solidFill>
                  <a:schemeClr val="dk1"/>
                </a:solidFill>
                <a:latin typeface="Century Gothic"/>
                <a:ea typeface="Century Gothic"/>
                <a:cs typeface="Century Gothic"/>
                <a:sym typeface="Century Gothic"/>
              </a:rPr>
              <a:t>Be able to construct informed responses that involve thoughtful selection and organisation of relevant historical information by learning about the later Viking raids, the actions of King Ethelred II and the introduction of Danegeld</a:t>
            </a:r>
            <a:endParaRPr b="0" i="0" sz="1400" u="none" cap="none" strike="noStrike">
              <a:solidFill>
                <a:schemeClr val="dk1"/>
              </a:solidFill>
              <a:latin typeface="Century Gothic"/>
              <a:ea typeface="Century Gothic"/>
              <a:cs typeface="Century Gothic"/>
              <a:sym typeface="Century Gothic"/>
            </a:endParaRPr>
          </a:p>
          <a:p>
            <a:pPr indent="-317500" lvl="0" marL="457200" marR="0" rtl="0" algn="l">
              <a:lnSpc>
                <a:spcPct val="100000"/>
              </a:lnSpc>
              <a:spcBef>
                <a:spcPts val="0"/>
              </a:spcBef>
              <a:spcAft>
                <a:spcPts val="0"/>
              </a:spcAft>
              <a:buClr>
                <a:schemeClr val="dk1"/>
              </a:buClr>
              <a:buSzPts val="1400"/>
              <a:buFont typeface="Century Gothic"/>
              <a:buChar char="●"/>
            </a:pPr>
            <a:r>
              <a:rPr b="0" i="0" lang="en-GB" sz="1400" u="none" cap="none" strike="noStrike">
                <a:solidFill>
                  <a:schemeClr val="dk1"/>
                </a:solidFill>
                <a:latin typeface="Century Gothic"/>
                <a:ea typeface="Century Gothic"/>
                <a:cs typeface="Century Gothic"/>
                <a:sym typeface="Century Gothic"/>
              </a:rPr>
              <a:t>Be able to construct informed responses that involve thoughtful selection and organisation of relevant historical information by learning about and organising information about Viking life</a:t>
            </a:r>
            <a:endParaRPr b="0" i="0" sz="1400" u="none" cap="none" strike="noStrike">
              <a:solidFill>
                <a:schemeClr val="dk1"/>
              </a:solidFill>
              <a:latin typeface="Century Gothic"/>
              <a:ea typeface="Century Gothic"/>
              <a:cs typeface="Century Gothic"/>
              <a:sym typeface="Century Gothic"/>
            </a:endParaRPr>
          </a:p>
          <a:p>
            <a:pPr indent="-317500" lvl="0" marL="457200" marR="0" rtl="0" algn="l">
              <a:lnSpc>
                <a:spcPct val="100000"/>
              </a:lnSpc>
              <a:spcBef>
                <a:spcPts val="0"/>
              </a:spcBef>
              <a:spcAft>
                <a:spcPts val="0"/>
              </a:spcAft>
              <a:buClr>
                <a:schemeClr val="dk1"/>
              </a:buClr>
              <a:buSzPts val="1400"/>
              <a:buFont typeface="Century Gothic"/>
              <a:buChar char="●"/>
            </a:pPr>
            <a:r>
              <a:rPr b="0" i="0" lang="en-GB" sz="1400" u="none" cap="none" strike="noStrike">
                <a:solidFill>
                  <a:schemeClr val="dk1"/>
                </a:solidFill>
                <a:latin typeface="Century Gothic"/>
                <a:ea typeface="Century Gothic"/>
                <a:cs typeface="Century Gothic"/>
                <a:sym typeface="Century Gothic"/>
              </a:rPr>
              <a:t>Be able to address historically valid questions about change, cause, similarity and difference and significance by learning about the Anglo-Saxon legal system and how it is similar and different to the modern legal system in Britain.</a:t>
            </a:r>
            <a:endParaRPr b="0" i="0" sz="1400" u="none" cap="none" strike="noStrike">
              <a:solidFill>
                <a:schemeClr val="dk1"/>
              </a:solidFill>
              <a:latin typeface="Century Gothic"/>
              <a:ea typeface="Century Gothic"/>
              <a:cs typeface="Century Gothic"/>
              <a:sym typeface="Century Gothic"/>
            </a:endParaRPr>
          </a:p>
          <a:p>
            <a:pPr indent="-317500" lvl="0" marL="457200" marR="0" rtl="0" algn="l">
              <a:lnSpc>
                <a:spcPct val="100000"/>
              </a:lnSpc>
              <a:spcBef>
                <a:spcPts val="0"/>
              </a:spcBef>
              <a:spcAft>
                <a:spcPts val="0"/>
              </a:spcAft>
              <a:buClr>
                <a:schemeClr val="dk1"/>
              </a:buClr>
              <a:buSzPts val="1400"/>
              <a:buFont typeface="Century Gothic"/>
              <a:buChar char="●"/>
            </a:pPr>
            <a:r>
              <a:rPr b="0" i="0" lang="en-GB" sz="1400" u="none" cap="none" strike="noStrike">
                <a:solidFill>
                  <a:schemeClr val="dk1"/>
                </a:solidFill>
                <a:latin typeface="Century Gothic"/>
                <a:ea typeface="Century Gothic"/>
                <a:cs typeface="Century Gothic"/>
                <a:sym typeface="Century Gothic"/>
              </a:rPr>
              <a:t>Develop a chronologically secure knowledge and understanding of British and world history, establishing clear narratives within and across the periods they study by learning about the last Anglo-Saxon Kings of England and what happened in Britain during their reign</a:t>
            </a:r>
            <a:endParaRPr b="0"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800"/>
              <a:buFont typeface="Arial"/>
              <a:buNone/>
            </a:pPr>
            <a:r>
              <a:rPr b="1" lang="en-GB">
                <a:solidFill>
                  <a:schemeClr val="dk1"/>
                </a:solidFill>
                <a:latin typeface="Century Gothic"/>
                <a:ea typeface="Century Gothic"/>
                <a:cs typeface="Century Gothic"/>
                <a:sym typeface="Century Gothic"/>
              </a:rPr>
              <a:t>Local History link: </a:t>
            </a:r>
            <a:r>
              <a:rPr b="1" lang="en-GB" sz="1950">
                <a:solidFill>
                  <a:srgbClr val="212529"/>
                </a:solidFill>
                <a:highlight>
                  <a:srgbClr val="FFFFFF"/>
                </a:highlight>
              </a:rPr>
              <a:t>s</a:t>
            </a:r>
            <a:r>
              <a:rPr b="1" lang="en-GB" sz="1350">
                <a:solidFill>
                  <a:srgbClr val="212529"/>
                </a:solidFill>
                <a:highlight>
                  <a:srgbClr val="FFFFFF"/>
                </a:highlight>
              </a:rPr>
              <a:t>pearheads at the </a:t>
            </a:r>
            <a:r>
              <a:rPr b="1" lang="en-GB" sz="1350">
                <a:solidFill>
                  <a:srgbClr val="3245A8"/>
                </a:solidFill>
                <a:highlight>
                  <a:srgbClr val="FFFFFF"/>
                </a:highlight>
                <a:uFill>
                  <a:noFill/>
                </a:uFill>
                <a:hlinkClick r:id="rId3">
                  <a:extLst>
                    <a:ext uri="{A12FA001-AC4F-418D-AE19-62706E023703}">
                      <ahyp:hlinkClr val="tx"/>
                    </a:ext>
                  </a:extLst>
                </a:hlinkClick>
              </a:rPr>
              <a:t>Stone Bridge on Bicester Road</a:t>
            </a:r>
            <a:r>
              <a:rPr b="1" lang="en-GB" sz="1350">
                <a:solidFill>
                  <a:srgbClr val="212529"/>
                </a:solidFill>
                <a:highlight>
                  <a:srgbClr val="FFFFFF"/>
                </a:highlight>
              </a:rPr>
              <a:t> outside Aylesbury, and </a:t>
            </a:r>
            <a:r>
              <a:rPr b="1" lang="en-GB" sz="1350">
                <a:solidFill>
                  <a:srgbClr val="3245A8"/>
                </a:solidFill>
                <a:highlight>
                  <a:srgbClr val="FFFFFF"/>
                </a:highlight>
                <a:uFill>
                  <a:noFill/>
                </a:uFill>
                <a:hlinkClick r:id="rId4">
                  <a:extLst>
                    <a:ext uri="{A12FA001-AC4F-418D-AE19-62706E023703}">
                      <ahyp:hlinkClr val="tx"/>
                    </a:ext>
                  </a:extLst>
                </a:hlinkClick>
              </a:rPr>
              <a:t>near the burh at Buckingham</a:t>
            </a:r>
            <a:r>
              <a:rPr b="1" lang="en-GB" sz="1350">
                <a:solidFill>
                  <a:srgbClr val="212529"/>
                </a:solidFill>
                <a:highlight>
                  <a:srgbClr val="FFFFFF"/>
                </a:highlight>
              </a:rPr>
              <a:t>, possibly suggesting loss in battle or Viking burials in these areas https://heritageportal.buckinghamshire.gov.uk/Monument/MBC834</a:t>
            </a:r>
            <a:endParaRPr b="1" sz="800">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t/>
            </a:r>
            <a:endParaRPr>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g115c24a8ac4_0_9"/>
          <p:cNvSpPr txBox="1"/>
          <p:nvPr/>
        </p:nvSpPr>
        <p:spPr>
          <a:xfrm>
            <a:off x="411125" y="896950"/>
            <a:ext cx="300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chemeClr val="dk1"/>
                </a:solidFill>
                <a:latin typeface="Century Gothic"/>
                <a:ea typeface="Century Gothic"/>
                <a:cs typeface="Century Gothic"/>
                <a:sym typeface="Century Gothic"/>
              </a:rPr>
              <a:t>National Curriculum Links</a:t>
            </a:r>
            <a:endParaRPr>
              <a:solidFill>
                <a:schemeClr val="dk1"/>
              </a:solidFill>
            </a:endParaRPr>
          </a:p>
        </p:txBody>
      </p:sp>
      <p:sp>
        <p:nvSpPr>
          <p:cNvPr id="104" name="Google Shape;104;g115c24a8ac4_0_9"/>
          <p:cNvSpPr txBox="1"/>
          <p:nvPr/>
        </p:nvSpPr>
        <p:spPr>
          <a:xfrm>
            <a:off x="523225" y="224250"/>
            <a:ext cx="101094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200">
                <a:latin typeface="Century Gothic"/>
                <a:ea typeface="Century Gothic"/>
                <a:cs typeface="Century Gothic"/>
                <a:sym typeface="Century Gothic"/>
              </a:rPr>
              <a:t>Year 1</a:t>
            </a:r>
            <a:endParaRPr sz="2200">
              <a:latin typeface="Century Gothic"/>
              <a:ea typeface="Century Gothic"/>
              <a:cs typeface="Century Gothic"/>
              <a:sym typeface="Century Gothic"/>
            </a:endParaRPr>
          </a:p>
        </p:txBody>
      </p:sp>
      <p:sp>
        <p:nvSpPr>
          <p:cNvPr id="105" name="Google Shape;105;g115c24a8ac4_0_9"/>
          <p:cNvSpPr txBox="1"/>
          <p:nvPr/>
        </p:nvSpPr>
        <p:spPr>
          <a:xfrm>
            <a:off x="676950" y="1508150"/>
            <a:ext cx="108381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Toys - old and New </a:t>
            </a:r>
            <a:endParaRPr/>
          </a:p>
          <a:p>
            <a:pPr indent="0" lvl="0" marL="0" rtl="0" algn="l">
              <a:spcBef>
                <a:spcPts val="0"/>
              </a:spcBef>
              <a:spcAft>
                <a:spcPts val="0"/>
              </a:spcAft>
              <a:buNone/>
            </a:pPr>
            <a:r>
              <a:rPr b="1" lang="en-GB"/>
              <a:t>changes within living memory</a:t>
            </a:r>
            <a:r>
              <a:rPr lang="en-GB"/>
              <a:t>. Where appropriate, these should be used to reveal aspects of change in national life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Local History link - Chiltern Toy Works (changes to toy production over the past 100 years) </a:t>
            </a:r>
            <a:endParaRPr/>
          </a:p>
        </p:txBody>
      </p:sp>
      <p:sp>
        <p:nvSpPr>
          <p:cNvPr id="106" name="Google Shape;106;g115c24a8ac4_0_9"/>
          <p:cNvSpPr txBox="1"/>
          <p:nvPr/>
        </p:nvSpPr>
        <p:spPr>
          <a:xfrm>
            <a:off x="411125" y="3013350"/>
            <a:ext cx="10557900" cy="160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Sinking of the Titanic - </a:t>
            </a:r>
            <a:endParaRPr/>
          </a:p>
          <a:p>
            <a:pPr indent="0" lvl="0" marL="0" rtl="0" algn="l">
              <a:spcBef>
                <a:spcPts val="0"/>
              </a:spcBef>
              <a:spcAft>
                <a:spcPts val="0"/>
              </a:spcAft>
              <a:buNone/>
            </a:pPr>
            <a:r>
              <a:rPr b="1" lang="en-GB"/>
              <a:t>events beyond living memory that are significant nationally or globally</a:t>
            </a:r>
            <a:r>
              <a:rPr lang="en-GB"/>
              <a:t> [for example, the Great Fire of London, the first aeroplane flight or events commemorated through festivals or anniversaries]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Local History Link: l</a:t>
            </a:r>
            <a:r>
              <a:rPr lang="en-GB" sz="1500">
                <a:solidFill>
                  <a:schemeClr val="dk1"/>
                </a:solidFill>
                <a:latin typeface="Tahoma"/>
                <a:ea typeface="Tahoma"/>
                <a:cs typeface="Tahoma"/>
                <a:sym typeface="Tahoma"/>
              </a:rPr>
              <a:t>ocal History -Newspaper article 26th April 1912 Charles Edward Judd survivor lived in High Wycombe</a:t>
            </a:r>
            <a:endParaRPr sz="1500">
              <a:solidFill>
                <a:schemeClr val="dk1"/>
              </a:solidFill>
              <a:latin typeface="Tahoma"/>
              <a:ea typeface="Tahoma"/>
              <a:cs typeface="Tahoma"/>
              <a:sym typeface="Tahoma"/>
            </a:endParaRPr>
          </a:p>
          <a:p>
            <a:pPr indent="0" lvl="0" marL="0" rtl="0" algn="l">
              <a:spcBef>
                <a:spcPts val="0"/>
              </a:spcBef>
              <a:spcAft>
                <a:spcPts val="0"/>
              </a:spcAft>
              <a:buNone/>
            </a:pPr>
            <a:r>
              <a:rPr lang="en-GB" sz="2100"/>
              <a:t> </a:t>
            </a:r>
            <a:endParaRPr sz="2100"/>
          </a:p>
        </p:txBody>
      </p:sp>
      <p:sp>
        <p:nvSpPr>
          <p:cNvPr id="107" name="Google Shape;107;g115c24a8ac4_0_9"/>
          <p:cNvSpPr txBox="1"/>
          <p:nvPr/>
        </p:nvSpPr>
        <p:spPr>
          <a:xfrm>
            <a:off x="336375" y="4616275"/>
            <a:ext cx="7867200" cy="1277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Mary Anning </a:t>
            </a:r>
            <a:endParaRPr/>
          </a:p>
          <a:p>
            <a:pPr indent="0" lvl="0" marL="0" rtl="0" algn="l">
              <a:spcBef>
                <a:spcPts val="0"/>
              </a:spcBef>
              <a:spcAft>
                <a:spcPts val="0"/>
              </a:spcAft>
              <a:buNone/>
            </a:pPr>
            <a:r>
              <a:rPr lang="en-GB"/>
              <a:t>t</a:t>
            </a:r>
            <a:r>
              <a:rPr b="1" lang="en-GB"/>
              <a:t>he lives of significant individuals in the past who have contributed to national and international achievements. </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GB"/>
              <a:t>Local History </a:t>
            </a:r>
            <a:r>
              <a:rPr lang="en-GB" sz="1500"/>
              <a:t>L</a:t>
            </a:r>
            <a:r>
              <a:rPr lang="en-GB" sz="900">
                <a:solidFill>
                  <a:schemeClr val="dk1"/>
                </a:solidFill>
                <a:latin typeface="Century Gothic"/>
                <a:ea typeface="Century Gothic"/>
                <a:cs typeface="Century Gothic"/>
                <a:sym typeface="Century Gothic"/>
              </a:rPr>
              <a:t>o</a:t>
            </a:r>
            <a:r>
              <a:rPr lang="en-GB">
                <a:solidFill>
                  <a:schemeClr val="dk1"/>
                </a:solidFill>
                <a:latin typeface="Century Gothic"/>
                <a:ea typeface="Century Gothic"/>
                <a:cs typeface="Century Gothic"/>
                <a:sym typeface="Century Gothic"/>
              </a:rPr>
              <a:t>cal </a:t>
            </a:r>
            <a:r>
              <a:rPr lang="en-GB" sz="1300">
                <a:solidFill>
                  <a:schemeClr val="dk1"/>
                </a:solidFill>
                <a:latin typeface="Century Gothic"/>
                <a:ea typeface="Century Gothic"/>
                <a:cs typeface="Century Gothic"/>
                <a:sym typeface="Century Gothic"/>
              </a:rPr>
              <a:t>History - sold a fossil to the Duke of Buckinghamshire</a:t>
            </a:r>
            <a:endParaRPr sz="15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115c24a8ac4_0_121"/>
          <p:cNvSpPr txBox="1"/>
          <p:nvPr/>
        </p:nvSpPr>
        <p:spPr>
          <a:xfrm>
            <a:off x="467175" y="224250"/>
            <a:ext cx="553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entury Gothic"/>
                <a:ea typeface="Century Gothic"/>
                <a:cs typeface="Century Gothic"/>
                <a:sym typeface="Century Gothic"/>
              </a:rPr>
              <a:t>Year 5 - The Mayan Civilisation</a:t>
            </a:r>
            <a:endParaRPr>
              <a:latin typeface="Century Gothic"/>
              <a:ea typeface="Century Gothic"/>
              <a:cs typeface="Century Gothic"/>
              <a:sym typeface="Century Gothic"/>
            </a:endParaRPr>
          </a:p>
        </p:txBody>
      </p:sp>
      <p:sp>
        <p:nvSpPr>
          <p:cNvPr id="245" name="Google Shape;245;g115c24a8ac4_0_121"/>
          <p:cNvSpPr txBox="1"/>
          <p:nvPr/>
        </p:nvSpPr>
        <p:spPr>
          <a:xfrm>
            <a:off x="485850" y="1046450"/>
            <a:ext cx="65964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entury Gothic"/>
                <a:ea typeface="Century Gothic"/>
                <a:cs typeface="Century Gothic"/>
                <a:sym typeface="Century Gothic"/>
              </a:rPr>
              <a:t>National Curriculum links:</a:t>
            </a:r>
            <a:endParaRPr>
              <a:latin typeface="Century Gothic"/>
              <a:ea typeface="Century Gothic"/>
              <a:cs typeface="Century Gothic"/>
              <a:sym typeface="Century Gothic"/>
            </a:endParaRPr>
          </a:p>
          <a:p>
            <a:pPr indent="0" lvl="0" marL="0" rtl="0" algn="l">
              <a:spcBef>
                <a:spcPts val="0"/>
              </a:spcBef>
              <a:spcAft>
                <a:spcPts val="0"/>
              </a:spcAft>
              <a:buNone/>
            </a:pPr>
            <a:r>
              <a:rPr lang="en-GB">
                <a:latin typeface="Century Gothic"/>
                <a:ea typeface="Century Gothic"/>
                <a:cs typeface="Century Gothic"/>
                <a:sym typeface="Century Gothic"/>
              </a:rPr>
              <a:t>a non-European society that provides contrasts with British history – one study chosen from: early Islamic civilization, including a study of Baghdad c. AD 900; </a:t>
            </a:r>
            <a:r>
              <a:rPr b="1" lang="en-GB">
                <a:latin typeface="Century Gothic"/>
                <a:ea typeface="Century Gothic"/>
                <a:cs typeface="Century Gothic"/>
                <a:sym typeface="Century Gothic"/>
              </a:rPr>
              <a:t>Mayan civilization c. AD 900</a:t>
            </a:r>
            <a:r>
              <a:rPr lang="en-GB">
                <a:latin typeface="Century Gothic"/>
                <a:ea typeface="Century Gothic"/>
                <a:cs typeface="Century Gothic"/>
                <a:sym typeface="Century Gothic"/>
              </a:rPr>
              <a:t>; Benin (West Africa) c. AD 900-1300.</a:t>
            </a:r>
            <a:endParaRPr>
              <a:latin typeface="Century Gothic"/>
              <a:ea typeface="Century Gothic"/>
              <a:cs typeface="Century Gothic"/>
              <a:sym typeface="Century Gothic"/>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g115c24a8ac4_0_103"/>
          <p:cNvSpPr txBox="1"/>
          <p:nvPr/>
        </p:nvSpPr>
        <p:spPr>
          <a:xfrm>
            <a:off x="560600" y="261625"/>
            <a:ext cx="439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entury Gothic"/>
                <a:ea typeface="Century Gothic"/>
                <a:cs typeface="Century Gothic"/>
                <a:sym typeface="Century Gothic"/>
              </a:rPr>
              <a:t>Topic Specific KNowledge</a:t>
            </a:r>
            <a:endParaRPr>
              <a:latin typeface="Century Gothic"/>
              <a:ea typeface="Century Gothic"/>
              <a:cs typeface="Century Gothic"/>
              <a:sym typeface="Century Gothic"/>
            </a:endParaRPr>
          </a:p>
        </p:txBody>
      </p:sp>
      <p:graphicFrame>
        <p:nvGraphicFramePr>
          <p:cNvPr id="252" name="Google Shape;252;g115c24a8ac4_0_103"/>
          <p:cNvGraphicFramePr/>
          <p:nvPr/>
        </p:nvGraphicFramePr>
        <p:xfrm>
          <a:off x="155575" y="152400"/>
          <a:ext cx="3000000" cy="3000000"/>
        </p:xfrm>
        <a:graphic>
          <a:graphicData uri="http://schemas.openxmlformats.org/drawingml/2006/table">
            <a:tbl>
              <a:tblPr>
                <a:noFill/>
                <a:tableStyleId>{44C4C3D2-860A-4874-A2B7-7C65D163B0EB}</a:tableStyleId>
              </a:tblPr>
              <a:tblGrid>
                <a:gridCol w="6645275"/>
              </a:tblGrid>
              <a:tr h="114300">
                <a:tc>
                  <a:txBody>
                    <a:bodyPr/>
                    <a:lstStyle/>
                    <a:p>
                      <a:pPr indent="0" lvl="0" marL="0" rtl="0" algn="l">
                        <a:lnSpc>
                          <a:spcPct val="115000"/>
                        </a:lnSpc>
                        <a:spcBef>
                          <a:spcPts val="1200"/>
                        </a:spcBef>
                        <a:spcAft>
                          <a:spcPts val="1200"/>
                        </a:spcAft>
                        <a:buNone/>
                      </a:pPr>
                      <a:r>
                        <a:rPr b="1" lang="en-GB" sz="700"/>
                        <a:t>Historical Knowledge</a:t>
                      </a:r>
                      <a:endParaRPr b="1" sz="7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0CECE"/>
                    </a:solidFill>
                  </a:tcPr>
                </a:tc>
              </a:tr>
              <a:tr h="257175">
                <a:tc>
                  <a:txBody>
                    <a:bodyPr/>
                    <a:lstStyle/>
                    <a:p>
                      <a:pPr indent="0" lvl="0" marL="0" rtl="0" algn="l">
                        <a:lnSpc>
                          <a:spcPct val="115000"/>
                        </a:lnSpc>
                        <a:spcBef>
                          <a:spcPts val="1200"/>
                        </a:spcBef>
                        <a:spcAft>
                          <a:spcPts val="1200"/>
                        </a:spcAft>
                        <a:buNone/>
                      </a:pPr>
                      <a:r>
                        <a:rPr lang="en-GB" sz="700"/>
                        <a:t>I can study different aspects of the life of difference people e.g. differences between men and women.</a:t>
                      </a:r>
                      <a:endParaRPr sz="7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7175">
                <a:tc>
                  <a:txBody>
                    <a:bodyPr/>
                    <a:lstStyle/>
                    <a:p>
                      <a:pPr indent="0" lvl="0" marL="0" rtl="0" algn="l">
                        <a:lnSpc>
                          <a:spcPct val="115000"/>
                        </a:lnSpc>
                        <a:spcBef>
                          <a:spcPts val="1200"/>
                        </a:spcBef>
                        <a:spcAft>
                          <a:spcPts val="1200"/>
                        </a:spcAft>
                        <a:buNone/>
                      </a:pPr>
                      <a:r>
                        <a:rPr lang="en-GB" sz="700"/>
                        <a:t>I can compare life at the beginning and end of a time period studied and examine the cause and effect of events.</a:t>
                      </a:r>
                      <a:endParaRPr sz="7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7175">
                <a:tc>
                  <a:txBody>
                    <a:bodyPr/>
                    <a:lstStyle/>
                    <a:p>
                      <a:pPr indent="0" lvl="0" marL="0" rtl="0" algn="l">
                        <a:lnSpc>
                          <a:spcPct val="115000"/>
                        </a:lnSpc>
                        <a:spcBef>
                          <a:spcPts val="1200"/>
                        </a:spcBef>
                        <a:spcAft>
                          <a:spcPts val="1200"/>
                        </a:spcAft>
                        <a:buNone/>
                      </a:pPr>
                      <a:r>
                        <a:rPr lang="en-GB" sz="700"/>
                        <a:t>I compare life in one time period with that of life in another.   </a:t>
                      </a:r>
                      <a:endParaRPr sz="7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14300">
                <a:tc>
                  <a:txBody>
                    <a:bodyPr/>
                    <a:lstStyle/>
                    <a:p>
                      <a:pPr indent="0" lvl="0" marL="0" rtl="0" algn="l">
                        <a:lnSpc>
                          <a:spcPct val="115000"/>
                        </a:lnSpc>
                        <a:spcBef>
                          <a:spcPts val="1200"/>
                        </a:spcBef>
                        <a:spcAft>
                          <a:spcPts val="1200"/>
                        </a:spcAft>
                        <a:buNone/>
                      </a:pPr>
                      <a:r>
                        <a:rPr b="1" lang="en-GB" sz="700"/>
                        <a:t>Chronology</a:t>
                      </a:r>
                      <a:endParaRPr b="1" sz="7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EAADB"/>
                    </a:solidFill>
                  </a:tcPr>
                </a:tc>
              </a:tr>
              <a:tr h="285750">
                <a:tc>
                  <a:txBody>
                    <a:bodyPr/>
                    <a:lstStyle/>
                    <a:p>
                      <a:pPr indent="0" lvl="0" marL="0" rtl="0" algn="l">
                        <a:lnSpc>
                          <a:spcPct val="115000"/>
                        </a:lnSpc>
                        <a:spcBef>
                          <a:spcPts val="1200"/>
                        </a:spcBef>
                        <a:spcAft>
                          <a:spcPts val="1200"/>
                        </a:spcAft>
                        <a:buNone/>
                      </a:pPr>
                      <a:r>
                        <a:rPr lang="en-GB" sz="700">
                          <a:highlight>
                            <a:srgbClr val="FFFFFF"/>
                          </a:highlight>
                          <a:latin typeface="Calibri"/>
                          <a:ea typeface="Calibri"/>
                          <a:cs typeface="Calibri"/>
                          <a:sym typeface="Calibri"/>
                        </a:rPr>
                        <a:t>I can place current studies on a timeline in relation to other time periods.</a:t>
                      </a:r>
                      <a:endParaRPr sz="700">
                        <a:highlight>
                          <a:srgbClr val="FFFFFF"/>
                        </a:highlight>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85750">
                <a:tc>
                  <a:txBody>
                    <a:bodyPr/>
                    <a:lstStyle/>
                    <a:p>
                      <a:pPr indent="0" lvl="0" marL="0" rtl="0" algn="l">
                        <a:lnSpc>
                          <a:spcPct val="115000"/>
                        </a:lnSpc>
                        <a:spcBef>
                          <a:spcPts val="1200"/>
                        </a:spcBef>
                        <a:spcAft>
                          <a:spcPts val="1200"/>
                        </a:spcAft>
                        <a:buNone/>
                      </a:pPr>
                      <a:r>
                        <a:rPr lang="en-GB" sz="700">
                          <a:highlight>
                            <a:srgbClr val="FFFFFF"/>
                          </a:highlight>
                          <a:latin typeface="Calibri"/>
                          <a:ea typeface="Calibri"/>
                          <a:cs typeface="Calibri"/>
                          <a:sym typeface="Calibri"/>
                        </a:rPr>
                        <a:t>I know and can sequence key events of the time studied using the relevant terms.</a:t>
                      </a:r>
                      <a:endParaRPr sz="700">
                        <a:highlight>
                          <a:srgbClr val="FFFFFF"/>
                        </a:highlight>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85750">
                <a:tc>
                  <a:txBody>
                    <a:bodyPr/>
                    <a:lstStyle/>
                    <a:p>
                      <a:pPr indent="0" lvl="0" marL="0" rtl="0" algn="l">
                        <a:lnSpc>
                          <a:spcPct val="115000"/>
                        </a:lnSpc>
                        <a:spcBef>
                          <a:spcPts val="1200"/>
                        </a:spcBef>
                        <a:spcAft>
                          <a:spcPts val="1200"/>
                        </a:spcAft>
                        <a:buNone/>
                      </a:pPr>
                      <a:r>
                        <a:rPr lang="en-GB" sz="700">
                          <a:highlight>
                            <a:srgbClr val="FFFFFF"/>
                          </a:highlight>
                          <a:latin typeface="Calibri"/>
                          <a:ea typeface="Calibri"/>
                          <a:cs typeface="Calibri"/>
                          <a:sym typeface="Calibri"/>
                        </a:rPr>
                        <a:t>I can late current studies to previous time periods studied and make comparisons between them.  </a:t>
                      </a:r>
                      <a:endParaRPr sz="700">
                        <a:highlight>
                          <a:srgbClr val="FFFFFF"/>
                        </a:highlight>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05925">
                <a:tc>
                  <a:txBody>
                    <a:bodyPr/>
                    <a:lstStyle/>
                    <a:p>
                      <a:pPr indent="0" lvl="0" marL="0" rtl="0" algn="l">
                        <a:lnSpc>
                          <a:spcPct val="115000"/>
                        </a:lnSpc>
                        <a:spcBef>
                          <a:spcPts val="1200"/>
                        </a:spcBef>
                        <a:spcAft>
                          <a:spcPts val="1200"/>
                        </a:spcAft>
                        <a:buNone/>
                      </a:pPr>
                      <a:r>
                        <a:rPr b="1" lang="en-GB" sz="700"/>
                        <a:t>Interpretation of History</a:t>
                      </a:r>
                      <a:endParaRPr b="1" sz="7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599"/>
                    </a:solidFill>
                  </a:tcPr>
                </a:tc>
              </a:tr>
              <a:tr h="368550">
                <a:tc>
                  <a:txBody>
                    <a:bodyPr/>
                    <a:lstStyle/>
                    <a:p>
                      <a:pPr indent="0" lvl="0" marL="0" rtl="0" algn="l">
                        <a:lnSpc>
                          <a:spcPct val="115000"/>
                        </a:lnSpc>
                        <a:spcBef>
                          <a:spcPts val="1200"/>
                        </a:spcBef>
                        <a:spcAft>
                          <a:spcPts val="1200"/>
                        </a:spcAft>
                        <a:buNone/>
                      </a:pPr>
                      <a:r>
                        <a:rPr lang="en-GB" sz="700"/>
                        <a:t>I can compare accounts of events from different sources.</a:t>
                      </a:r>
                      <a:endParaRPr sz="7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6700">
                <a:tc>
                  <a:txBody>
                    <a:bodyPr/>
                    <a:lstStyle/>
                    <a:p>
                      <a:pPr indent="0" lvl="0" marL="0" rtl="0" algn="l">
                        <a:lnSpc>
                          <a:spcPct val="115000"/>
                        </a:lnSpc>
                        <a:spcBef>
                          <a:spcPts val="1200"/>
                        </a:spcBef>
                        <a:spcAft>
                          <a:spcPts val="1200"/>
                        </a:spcAft>
                        <a:buNone/>
                      </a:pPr>
                      <a:r>
                        <a:rPr lang="en-GB" sz="700"/>
                        <a:t>I can offer reasons for different versions of events.</a:t>
                      </a:r>
                      <a:endParaRPr sz="7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14300">
                <a:tc>
                  <a:txBody>
                    <a:bodyPr/>
                    <a:lstStyle/>
                    <a:p>
                      <a:pPr indent="0" lvl="0" marL="0" rtl="0" algn="l">
                        <a:lnSpc>
                          <a:spcPct val="115000"/>
                        </a:lnSpc>
                        <a:spcBef>
                          <a:spcPts val="1200"/>
                        </a:spcBef>
                        <a:spcAft>
                          <a:spcPts val="1200"/>
                        </a:spcAft>
                        <a:buNone/>
                      </a:pPr>
                      <a:r>
                        <a:rPr b="1" lang="en-GB" sz="700"/>
                        <a:t>Historical Enquiry</a:t>
                      </a:r>
                      <a:endParaRPr b="1" sz="7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5E0B3"/>
                    </a:solidFill>
                  </a:tcPr>
                </a:tc>
              </a:tr>
              <a:tr h="266700">
                <a:tc>
                  <a:txBody>
                    <a:bodyPr/>
                    <a:lstStyle/>
                    <a:p>
                      <a:pPr indent="0" lvl="0" marL="0" rtl="0" algn="l">
                        <a:lnSpc>
                          <a:spcPct val="115000"/>
                        </a:lnSpc>
                        <a:spcBef>
                          <a:spcPts val="1200"/>
                        </a:spcBef>
                        <a:spcAft>
                          <a:spcPts val="1200"/>
                        </a:spcAft>
                        <a:buNone/>
                      </a:pPr>
                      <a:r>
                        <a:rPr lang="en-GB" sz="700"/>
                        <a:t>I can begin to identify primary and secondary sources.   </a:t>
                      </a:r>
                      <a:endParaRPr sz="7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6700">
                <a:tc>
                  <a:txBody>
                    <a:bodyPr/>
                    <a:lstStyle/>
                    <a:p>
                      <a:pPr indent="0" lvl="0" marL="0" rtl="0" algn="l">
                        <a:lnSpc>
                          <a:spcPct val="115000"/>
                        </a:lnSpc>
                        <a:spcBef>
                          <a:spcPts val="1200"/>
                        </a:spcBef>
                        <a:spcAft>
                          <a:spcPts val="1200"/>
                        </a:spcAft>
                        <a:buNone/>
                      </a:pPr>
                      <a:r>
                        <a:rPr lang="en-GB" sz="700"/>
                        <a:t>I can use evidence to build a picture of life in the time studied, selecting relevant information.</a:t>
                      </a:r>
                      <a:endParaRPr sz="7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6700">
                <a:tc>
                  <a:txBody>
                    <a:bodyPr/>
                    <a:lstStyle/>
                    <a:p>
                      <a:pPr indent="0" lvl="0" marL="0" rtl="0" algn="l">
                        <a:lnSpc>
                          <a:spcPct val="115000"/>
                        </a:lnSpc>
                        <a:spcBef>
                          <a:spcPts val="1200"/>
                        </a:spcBef>
                        <a:spcAft>
                          <a:spcPts val="1200"/>
                        </a:spcAft>
                        <a:buNone/>
                      </a:pPr>
                      <a:r>
                        <a:rPr lang="en-GB" sz="700"/>
                        <a:t>I can use books, the internet and other resources for research.  </a:t>
                      </a:r>
                      <a:endParaRPr sz="7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14300">
                <a:tc>
                  <a:txBody>
                    <a:bodyPr/>
                    <a:lstStyle/>
                    <a:p>
                      <a:pPr indent="0" lvl="0" marL="0" rtl="0" algn="l">
                        <a:lnSpc>
                          <a:spcPct val="115000"/>
                        </a:lnSpc>
                        <a:spcBef>
                          <a:spcPts val="1200"/>
                        </a:spcBef>
                        <a:spcAft>
                          <a:spcPts val="1200"/>
                        </a:spcAft>
                        <a:buNone/>
                      </a:pPr>
                      <a:r>
                        <a:rPr b="1" lang="en-GB" sz="700"/>
                        <a:t>Organising, Evaluating and Communicating Information</a:t>
                      </a:r>
                      <a:endParaRPr b="1" sz="7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7CAAC"/>
                    </a:solidFill>
                  </a:tcPr>
                </a:tc>
              </a:tr>
              <a:tr h="295275">
                <a:tc>
                  <a:txBody>
                    <a:bodyPr/>
                    <a:lstStyle/>
                    <a:p>
                      <a:pPr indent="0" lvl="0" marL="0" rtl="0" algn="l">
                        <a:lnSpc>
                          <a:spcPct val="115000"/>
                        </a:lnSpc>
                        <a:spcBef>
                          <a:spcPts val="1200"/>
                        </a:spcBef>
                        <a:spcAft>
                          <a:spcPts val="1200"/>
                        </a:spcAft>
                        <a:buNone/>
                      </a:pPr>
                      <a:r>
                        <a:rPr lang="en-GB" sz="700"/>
                        <a:t>I can use appropriate terms and dates.</a:t>
                      </a:r>
                      <a:endParaRPr sz="7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5275">
                <a:tc>
                  <a:txBody>
                    <a:bodyPr/>
                    <a:lstStyle/>
                    <a:p>
                      <a:pPr indent="0" lvl="0" marL="0" rtl="0" algn="l">
                        <a:lnSpc>
                          <a:spcPct val="115000"/>
                        </a:lnSpc>
                        <a:spcBef>
                          <a:spcPts val="1200"/>
                        </a:spcBef>
                        <a:spcAft>
                          <a:spcPts val="1200"/>
                        </a:spcAft>
                        <a:buNone/>
                      </a:pPr>
                      <a:r>
                        <a:rPr lang="en-GB" sz="700"/>
                        <a:t>I can record and communicate my knowledge in different forms, alone or in a group.  </a:t>
                      </a:r>
                      <a:endParaRPr sz="7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115c24a8ac4_0_93"/>
          <p:cNvSpPr txBox="1"/>
          <p:nvPr/>
        </p:nvSpPr>
        <p:spPr>
          <a:xfrm>
            <a:off x="355050" y="392425"/>
            <a:ext cx="418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entury Gothic"/>
                <a:ea typeface="Century Gothic"/>
                <a:cs typeface="Century Gothic"/>
                <a:sym typeface="Century Gothic"/>
              </a:rPr>
              <a:t>Historical Skills:</a:t>
            </a:r>
            <a:endParaRPr>
              <a:latin typeface="Century Gothic"/>
              <a:ea typeface="Century Gothic"/>
              <a:cs typeface="Century Gothic"/>
              <a:sym typeface="Century Gothic"/>
            </a:endParaRPr>
          </a:p>
        </p:txBody>
      </p:sp>
      <p:graphicFrame>
        <p:nvGraphicFramePr>
          <p:cNvPr id="259" name="Google Shape;259;g115c24a8ac4_0_93"/>
          <p:cNvGraphicFramePr/>
          <p:nvPr/>
        </p:nvGraphicFramePr>
        <p:xfrm>
          <a:off x="152400" y="152400"/>
          <a:ext cx="3000000" cy="3000000"/>
        </p:xfrm>
        <a:graphic>
          <a:graphicData uri="http://schemas.openxmlformats.org/drawingml/2006/table">
            <a:tbl>
              <a:tblPr>
                <a:noFill/>
                <a:tableStyleId>{44C4C3D2-860A-4874-A2B7-7C65D163B0EB}</a:tableStyleId>
              </a:tblPr>
              <a:tblGrid>
                <a:gridCol w="6648450"/>
              </a:tblGrid>
              <a:tr h="142875">
                <a:tc>
                  <a:txBody>
                    <a:bodyPr/>
                    <a:lstStyle/>
                    <a:p>
                      <a:pPr indent="0" lvl="0" marL="0" rtl="0" algn="l">
                        <a:lnSpc>
                          <a:spcPct val="115000"/>
                        </a:lnSpc>
                        <a:spcBef>
                          <a:spcPts val="1200"/>
                        </a:spcBef>
                        <a:spcAft>
                          <a:spcPts val="1200"/>
                        </a:spcAft>
                        <a:buNone/>
                      </a:pPr>
                      <a:r>
                        <a:rPr b="1" lang="en-GB" sz="900"/>
                        <a:t>Topic Specific Knowledge</a:t>
                      </a:r>
                      <a:endParaRPr b="1"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7E79"/>
                    </a:solidFill>
                  </a:tcPr>
                </a:tc>
              </a:tr>
              <a:tr h="276225">
                <a:tc>
                  <a:txBody>
                    <a:bodyPr/>
                    <a:lstStyle/>
                    <a:p>
                      <a:pPr indent="0" lvl="0" marL="0" rtl="0" algn="l">
                        <a:lnSpc>
                          <a:spcPct val="115000"/>
                        </a:lnSpc>
                        <a:spcBef>
                          <a:spcPts val="1200"/>
                        </a:spcBef>
                        <a:spcAft>
                          <a:spcPts val="1200"/>
                        </a:spcAft>
                        <a:buNone/>
                      </a:pPr>
                      <a:r>
                        <a:rPr lang="en-GB" sz="900"/>
                        <a:t>Understand why the Anglo Saxon’s invaded and where they settled.</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7175">
                <a:tc>
                  <a:txBody>
                    <a:bodyPr/>
                    <a:lstStyle/>
                    <a:p>
                      <a:pPr indent="0" lvl="0" marL="0" rtl="0" algn="l">
                        <a:lnSpc>
                          <a:spcPct val="115000"/>
                        </a:lnSpc>
                        <a:spcBef>
                          <a:spcPts val="1200"/>
                        </a:spcBef>
                        <a:spcAft>
                          <a:spcPts val="1200"/>
                        </a:spcAft>
                        <a:buNone/>
                      </a:pPr>
                      <a:r>
                        <a:rPr lang="en-GB" sz="900"/>
                        <a:t>Understand about different aspects of life in Anglo Saxon Britain.</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6700">
                <a:tc>
                  <a:txBody>
                    <a:bodyPr/>
                    <a:lstStyle/>
                    <a:p>
                      <a:pPr indent="0" lvl="0" marL="0" rtl="0" algn="l">
                        <a:lnSpc>
                          <a:spcPct val="115000"/>
                        </a:lnSpc>
                        <a:spcBef>
                          <a:spcPts val="1200"/>
                        </a:spcBef>
                        <a:spcAft>
                          <a:spcPts val="1200"/>
                        </a:spcAft>
                        <a:buNone/>
                      </a:pPr>
                      <a:r>
                        <a:rPr lang="en-GB" sz="900"/>
                        <a:t>Understand how Christianity changed people’s lives.</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7175">
                <a:tc>
                  <a:txBody>
                    <a:bodyPr/>
                    <a:lstStyle/>
                    <a:p>
                      <a:pPr indent="0" lvl="0" marL="0" rtl="0" algn="l">
                        <a:lnSpc>
                          <a:spcPct val="115000"/>
                        </a:lnSpc>
                        <a:spcBef>
                          <a:spcPts val="1200"/>
                        </a:spcBef>
                        <a:spcAft>
                          <a:spcPts val="1200"/>
                        </a:spcAft>
                        <a:buNone/>
                      </a:pPr>
                      <a:r>
                        <a:rPr lang="en-GB" sz="900"/>
                        <a:t>Understand how the Saxons defeated the threat of the Vikings.</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7175">
                <a:tc>
                  <a:txBody>
                    <a:bodyPr/>
                    <a:lstStyle/>
                    <a:p>
                      <a:pPr indent="0" lvl="0" marL="0" rtl="0" algn="l">
                        <a:lnSpc>
                          <a:spcPct val="115000"/>
                        </a:lnSpc>
                        <a:spcBef>
                          <a:spcPts val="1200"/>
                        </a:spcBef>
                        <a:spcAft>
                          <a:spcPts val="1200"/>
                        </a:spcAft>
                        <a:buNone/>
                      </a:pPr>
                      <a:r>
                        <a:rPr lang="en-GB" sz="900"/>
                        <a:t>Understand and question the achievements of Alfred the Great</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7175">
                <a:tc>
                  <a:txBody>
                    <a:bodyPr/>
                    <a:lstStyle/>
                    <a:p>
                      <a:pPr indent="0" lvl="0" marL="0" rtl="0" algn="l">
                        <a:lnSpc>
                          <a:spcPct val="115000"/>
                        </a:lnSpc>
                        <a:spcBef>
                          <a:spcPts val="1200"/>
                        </a:spcBef>
                        <a:spcAft>
                          <a:spcPts val="1200"/>
                        </a:spcAft>
                        <a:buNone/>
                      </a:pPr>
                      <a:r>
                        <a:rPr lang="en-GB" sz="900"/>
                        <a:t>Understand how Anglo Saxons kept law and order.</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8600">
                <a:tc>
                  <a:txBody>
                    <a:bodyPr/>
                    <a:lstStyle/>
                    <a:p>
                      <a:pPr indent="0" lvl="0" marL="0" rtl="0" algn="l">
                        <a:lnSpc>
                          <a:spcPct val="115000"/>
                        </a:lnSpc>
                        <a:spcBef>
                          <a:spcPts val="1200"/>
                        </a:spcBef>
                        <a:spcAft>
                          <a:spcPts val="1200"/>
                        </a:spcAft>
                        <a:buNone/>
                      </a:pPr>
                      <a:r>
                        <a:rPr lang="en-GB" sz="900"/>
                        <a:t>Understand who the Vikings were and why they attacked.</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7175">
                <a:tc>
                  <a:txBody>
                    <a:bodyPr/>
                    <a:lstStyle/>
                    <a:p>
                      <a:pPr indent="0" lvl="0" marL="0" rtl="0" algn="l">
                        <a:lnSpc>
                          <a:spcPct val="115000"/>
                        </a:lnSpc>
                        <a:spcBef>
                          <a:spcPts val="1200"/>
                        </a:spcBef>
                        <a:spcAft>
                          <a:spcPts val="1200"/>
                        </a:spcAft>
                        <a:buNone/>
                      </a:pPr>
                      <a:r>
                        <a:rPr lang="en-GB" sz="900"/>
                        <a:t>Understand why the Vikings have a bad reputation.</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7175">
                <a:tc>
                  <a:txBody>
                    <a:bodyPr/>
                    <a:lstStyle/>
                    <a:p>
                      <a:pPr indent="0" lvl="0" marL="0" rtl="0" algn="l">
                        <a:lnSpc>
                          <a:spcPct val="115000"/>
                        </a:lnSpc>
                        <a:spcBef>
                          <a:spcPts val="1200"/>
                        </a:spcBef>
                        <a:spcAft>
                          <a:spcPts val="1200"/>
                        </a:spcAft>
                        <a:buNone/>
                      </a:pPr>
                      <a:r>
                        <a:rPr lang="en-GB" sz="900"/>
                        <a:t>Understand how the Vikings attempted to conquer Britain</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7175">
                <a:tc>
                  <a:txBody>
                    <a:bodyPr/>
                    <a:lstStyle/>
                    <a:p>
                      <a:pPr indent="0" lvl="0" marL="0" rtl="0" algn="l">
                        <a:lnSpc>
                          <a:spcPct val="115000"/>
                        </a:lnSpc>
                        <a:spcBef>
                          <a:spcPts val="1200"/>
                        </a:spcBef>
                        <a:spcAft>
                          <a:spcPts val="1200"/>
                        </a:spcAft>
                        <a:buNone/>
                      </a:pPr>
                      <a:r>
                        <a:rPr lang="en-GB" sz="900"/>
                        <a:t>Understand how our view on the Vikings has changed over time.</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7175">
                <a:tc>
                  <a:txBody>
                    <a:bodyPr/>
                    <a:lstStyle/>
                    <a:p>
                      <a:pPr indent="0" lvl="0" marL="0" rtl="0" algn="l">
                        <a:lnSpc>
                          <a:spcPct val="115000"/>
                        </a:lnSpc>
                        <a:spcBef>
                          <a:spcPts val="1200"/>
                        </a:spcBef>
                        <a:spcAft>
                          <a:spcPts val="1200"/>
                        </a:spcAft>
                        <a:buNone/>
                      </a:pPr>
                      <a:r>
                        <a:rPr lang="en-GB" sz="900"/>
                        <a:t>Understand and question whether the Vikings were raiders or settlers.</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7175">
                <a:tc>
                  <a:txBody>
                    <a:bodyPr/>
                    <a:lstStyle/>
                    <a:p>
                      <a:pPr indent="0" lvl="0" marL="0" rtl="0" algn="l">
                        <a:lnSpc>
                          <a:spcPct val="115000"/>
                        </a:lnSpc>
                        <a:spcBef>
                          <a:spcPts val="1200"/>
                        </a:spcBef>
                        <a:spcAft>
                          <a:spcPts val="1200"/>
                        </a:spcAft>
                        <a:buNone/>
                      </a:pPr>
                      <a:r>
                        <a:rPr lang="en-GB" sz="900"/>
                        <a:t>Understand, describe and appreciate the significant Mayan achievements</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7175">
                <a:tc>
                  <a:txBody>
                    <a:bodyPr/>
                    <a:lstStyle/>
                    <a:p>
                      <a:pPr indent="0" lvl="0" marL="0" rtl="0" algn="l">
                        <a:lnSpc>
                          <a:spcPct val="115000"/>
                        </a:lnSpc>
                        <a:spcBef>
                          <a:spcPts val="1200"/>
                        </a:spcBef>
                        <a:spcAft>
                          <a:spcPts val="1200"/>
                        </a:spcAft>
                        <a:buNone/>
                      </a:pPr>
                      <a:r>
                        <a:rPr lang="en-GB" sz="900"/>
                        <a:t>Understand how the Mayans managed to become a strong civilisation.</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7175">
                <a:tc>
                  <a:txBody>
                    <a:bodyPr/>
                    <a:lstStyle/>
                    <a:p>
                      <a:pPr indent="0" lvl="0" marL="0" rtl="0" algn="l">
                        <a:lnSpc>
                          <a:spcPct val="115000"/>
                        </a:lnSpc>
                        <a:spcBef>
                          <a:spcPts val="1200"/>
                        </a:spcBef>
                        <a:spcAft>
                          <a:spcPts val="1200"/>
                        </a:spcAft>
                        <a:buNone/>
                      </a:pPr>
                      <a:r>
                        <a:rPr lang="en-GB" sz="900"/>
                        <a:t>Understand what life was like in the Mayan civilisation.</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7175">
                <a:tc>
                  <a:txBody>
                    <a:bodyPr/>
                    <a:lstStyle/>
                    <a:p>
                      <a:pPr indent="0" lvl="0" marL="0" rtl="0" algn="l">
                        <a:lnSpc>
                          <a:spcPct val="115000"/>
                        </a:lnSpc>
                        <a:spcBef>
                          <a:spcPts val="1200"/>
                        </a:spcBef>
                        <a:spcAft>
                          <a:spcPts val="1200"/>
                        </a:spcAft>
                        <a:buNone/>
                      </a:pPr>
                      <a:r>
                        <a:rPr lang="en-GB" sz="900"/>
                        <a:t>Understand how we know what life was like in the Mayan civilisation.</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7175">
                <a:tc>
                  <a:txBody>
                    <a:bodyPr/>
                    <a:lstStyle/>
                    <a:p>
                      <a:pPr indent="0" lvl="0" marL="0" rtl="0" algn="l">
                        <a:lnSpc>
                          <a:spcPct val="115000"/>
                        </a:lnSpc>
                        <a:spcBef>
                          <a:spcPts val="1200"/>
                        </a:spcBef>
                        <a:spcAft>
                          <a:spcPts val="1200"/>
                        </a:spcAft>
                        <a:buNone/>
                      </a:pPr>
                      <a:r>
                        <a:rPr lang="en-GB" sz="900"/>
                        <a:t>Understand why the Matan’s believed in human sacrifice.</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7175">
                <a:tc>
                  <a:txBody>
                    <a:bodyPr/>
                    <a:lstStyle/>
                    <a:p>
                      <a:pPr indent="0" lvl="0" marL="0" rtl="0" algn="l">
                        <a:lnSpc>
                          <a:spcPct val="115000"/>
                        </a:lnSpc>
                        <a:spcBef>
                          <a:spcPts val="1200"/>
                        </a:spcBef>
                        <a:spcAft>
                          <a:spcPts val="1200"/>
                        </a:spcAft>
                        <a:buNone/>
                      </a:pPr>
                      <a:r>
                        <a:rPr lang="en-GB" sz="900"/>
                        <a:t>Understand why the Mayan empire ended so quickly.</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
          <p:cNvSpPr txBox="1"/>
          <p:nvPr/>
        </p:nvSpPr>
        <p:spPr>
          <a:xfrm>
            <a:off x="205484" y="636997"/>
            <a:ext cx="11558427"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entury Gothic"/>
                <a:ea typeface="Century Gothic"/>
                <a:cs typeface="Century Gothic"/>
                <a:sym typeface="Century Gothic"/>
              </a:rPr>
              <a:t>National Curriculum Links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800"/>
              <a:buFont typeface="Century Gothic"/>
              <a:buAutoNum type="arabicPeriod"/>
            </a:pPr>
            <a:r>
              <a:rPr b="0" i="0" lang="en-GB" sz="1800" u="none" cap="none" strike="noStrike">
                <a:solidFill>
                  <a:schemeClr val="dk1"/>
                </a:solidFill>
                <a:latin typeface="Century Gothic"/>
                <a:ea typeface="Century Gothic"/>
                <a:cs typeface="Century Gothic"/>
                <a:sym typeface="Century Gothic"/>
              </a:rPr>
              <a:t>Ancient Islamic Civilisation – a non-European society that provides contrasts with British society:</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800"/>
              <a:buFont typeface="Century Gothic"/>
              <a:buAutoNum type="arabicPeriod"/>
            </a:pPr>
            <a:r>
              <a:rPr b="0" i="0" lang="en-GB" sz="1800" u="none" cap="none" strike="noStrike">
                <a:solidFill>
                  <a:schemeClr val="dk1"/>
                </a:solidFill>
                <a:latin typeface="Century Gothic"/>
                <a:ea typeface="Century Gothic"/>
                <a:cs typeface="Century Gothic"/>
                <a:sym typeface="Century Gothic"/>
              </a:rPr>
              <a:t>A study of Baghdad c. AD 900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65" name="Google Shape;265;p4"/>
          <p:cNvSpPr txBox="1"/>
          <p:nvPr/>
        </p:nvSpPr>
        <p:spPr>
          <a:xfrm>
            <a:off x="205483" y="2228671"/>
            <a:ext cx="11558400" cy="1477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entury Gothic"/>
                <a:ea typeface="Century Gothic"/>
                <a:cs typeface="Century Gothic"/>
                <a:sym typeface="Century Gothic"/>
              </a:rPr>
              <a:t>Skills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800"/>
              <a:buFont typeface="Century Gothic"/>
              <a:buAutoNum type="arabicPeriod"/>
            </a:pPr>
            <a:r>
              <a:rPr b="0" i="0" lang="en-GB" sz="1800" u="none" cap="none" strike="noStrike">
                <a:solidFill>
                  <a:schemeClr val="dk1"/>
                </a:solidFill>
                <a:latin typeface="Century Gothic"/>
                <a:ea typeface="Century Gothic"/>
                <a:cs typeface="Century Gothic"/>
                <a:sym typeface="Century Gothic"/>
              </a:rPr>
              <a:t>Describe the social, ethnic, cultural or religious diversity of past society.</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800"/>
              <a:buFont typeface="Century Gothic"/>
              <a:buAutoNum type="arabicPeriod"/>
            </a:pPr>
            <a:r>
              <a:rPr b="0" i="0" lang="en-GB" sz="1800" u="none" cap="none" strike="noStrike">
                <a:solidFill>
                  <a:schemeClr val="dk1"/>
                </a:solidFill>
                <a:latin typeface="Century Gothic"/>
                <a:ea typeface="Century Gothic"/>
                <a:cs typeface="Century Gothic"/>
                <a:sym typeface="Century Gothic"/>
              </a:rPr>
              <a:t>Understand the concepts of continuity and change over time, representing them, along with evidence, on a timeline</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66" name="Google Shape;266;p4"/>
          <p:cNvSpPr txBox="1"/>
          <p:nvPr/>
        </p:nvSpPr>
        <p:spPr>
          <a:xfrm>
            <a:off x="390418" y="133796"/>
            <a:ext cx="1058238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Century Gothic"/>
                <a:ea typeface="Century Gothic"/>
                <a:cs typeface="Century Gothic"/>
                <a:sym typeface="Century Gothic"/>
              </a:rPr>
              <a:t>Year 6 Topic 1: Ancient Islamic Civilisation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5"/>
          <p:cNvSpPr txBox="1"/>
          <p:nvPr/>
        </p:nvSpPr>
        <p:spPr>
          <a:xfrm>
            <a:off x="205484" y="636997"/>
            <a:ext cx="1155842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entury Gothic"/>
                <a:ea typeface="Century Gothic"/>
                <a:cs typeface="Century Gothic"/>
                <a:sym typeface="Century Gothic"/>
              </a:rPr>
              <a:t>National Curriculum Links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800"/>
              <a:buFont typeface="Century Gothic"/>
              <a:buAutoNum type="arabicPeriod"/>
            </a:pPr>
            <a:r>
              <a:rPr b="0" i="0" lang="en-GB" sz="1800" u="none" cap="none" strike="noStrike">
                <a:solidFill>
                  <a:schemeClr val="dk1"/>
                </a:solidFill>
                <a:latin typeface="Century Gothic"/>
                <a:ea typeface="Century Gothic"/>
                <a:cs typeface="Century Gothic"/>
                <a:sym typeface="Century Gothic"/>
              </a:rPr>
              <a:t>A significant turning point in British history, e.g. the Battle of Britain</a:t>
            </a:r>
            <a:endParaRPr b="0" i="0" sz="1400" u="none" cap="none" strike="noStrike">
              <a:solidFill>
                <a:srgbClr val="000000"/>
              </a:solidFill>
              <a:latin typeface="Arial"/>
              <a:ea typeface="Arial"/>
              <a:cs typeface="Arial"/>
              <a:sym typeface="Arial"/>
            </a:endParaRPr>
          </a:p>
        </p:txBody>
      </p:sp>
      <p:sp>
        <p:nvSpPr>
          <p:cNvPr id="272" name="Google Shape;272;p5"/>
          <p:cNvSpPr txBox="1"/>
          <p:nvPr/>
        </p:nvSpPr>
        <p:spPr>
          <a:xfrm>
            <a:off x="205483" y="2228671"/>
            <a:ext cx="11558427" cy="2031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entury Gothic"/>
                <a:ea typeface="Century Gothic"/>
                <a:cs typeface="Century Gothic"/>
                <a:sym typeface="Century Gothic"/>
              </a:rPr>
              <a:t>Skills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800"/>
              <a:buFont typeface="Century Gothic"/>
              <a:buAutoNum type="arabicPeriod"/>
            </a:pPr>
            <a:r>
              <a:rPr b="0" i="0" lang="en-GB" sz="1800" u="none" cap="none" strike="noStrike">
                <a:solidFill>
                  <a:schemeClr val="dk1"/>
                </a:solidFill>
                <a:latin typeface="Century Gothic"/>
                <a:ea typeface="Century Gothic"/>
                <a:cs typeface="Century Gothic"/>
                <a:sym typeface="Century Gothic"/>
              </a:rPr>
              <a:t>Use evidence to ask questions and find answers to questions about the past.</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800"/>
              <a:buFont typeface="Century Gothic"/>
              <a:buAutoNum type="arabicPeriod"/>
            </a:pPr>
            <a:r>
              <a:rPr b="0" i="0" lang="en-GB" sz="1800" u="none" cap="none" strike="noStrike">
                <a:solidFill>
                  <a:schemeClr val="dk1"/>
                </a:solidFill>
                <a:latin typeface="Century Gothic"/>
                <a:ea typeface="Century Gothic"/>
                <a:cs typeface="Century Gothic"/>
                <a:sym typeface="Century Gothic"/>
              </a:rPr>
              <a:t>Use more than one source of evidence for historical enquiry in order to gain a more accurate understanding of history.</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800"/>
              <a:buFont typeface="Century Gothic"/>
              <a:buAutoNum type="arabicPeriod"/>
            </a:pPr>
            <a:r>
              <a:rPr b="0" i="0" lang="en-GB" sz="1800" u="none" cap="none" strike="noStrike">
                <a:solidFill>
                  <a:schemeClr val="dk1"/>
                </a:solidFill>
                <a:latin typeface="Century Gothic"/>
                <a:ea typeface="Century Gothic"/>
                <a:cs typeface="Century Gothic"/>
                <a:sym typeface="Century Gothic"/>
              </a:rPr>
              <a:t>Suggest causes and consequences of some of the main events and changes in history.</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800"/>
              <a:buFont typeface="Century Gothic"/>
              <a:buAutoNum type="arabicPeriod"/>
            </a:pPr>
            <a:r>
              <a:rPr b="0" i="0" lang="en-GB" sz="1800" u="none" cap="none" strike="noStrike">
                <a:solidFill>
                  <a:schemeClr val="dk1"/>
                </a:solidFill>
                <a:latin typeface="Century Gothic"/>
                <a:ea typeface="Century Gothic"/>
                <a:cs typeface="Century Gothic"/>
                <a:sym typeface="Century Gothic"/>
              </a:rPr>
              <a:t>Place events, artefacts and historical figures on a timeline using dates.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800"/>
              <a:buFont typeface="Century Gothic"/>
              <a:buAutoNum type="arabicPeriod"/>
            </a:pPr>
            <a:r>
              <a:rPr b="0" i="0" lang="en-GB" sz="1800" u="none" cap="none" strike="noStrike">
                <a:solidFill>
                  <a:schemeClr val="dk1"/>
                </a:solidFill>
                <a:latin typeface="Century Gothic"/>
                <a:ea typeface="Century Gothic"/>
                <a:cs typeface="Century Gothic"/>
                <a:sym typeface="Century Gothic"/>
              </a:rPr>
              <a:t>Use dates and terms to describe events</a:t>
            </a:r>
            <a:endParaRPr b="0" i="0" sz="1400" u="none" cap="none" strike="noStrike">
              <a:solidFill>
                <a:srgbClr val="000000"/>
              </a:solidFill>
              <a:latin typeface="Arial"/>
              <a:ea typeface="Arial"/>
              <a:cs typeface="Arial"/>
              <a:sym typeface="Arial"/>
            </a:endParaRPr>
          </a:p>
        </p:txBody>
      </p:sp>
      <p:sp>
        <p:nvSpPr>
          <p:cNvPr id="273" name="Google Shape;273;p5"/>
          <p:cNvSpPr txBox="1"/>
          <p:nvPr/>
        </p:nvSpPr>
        <p:spPr>
          <a:xfrm>
            <a:off x="390418" y="133796"/>
            <a:ext cx="1058238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Century Gothic"/>
                <a:ea typeface="Century Gothic"/>
                <a:cs typeface="Century Gothic"/>
                <a:sym typeface="Century Gothic"/>
              </a:rPr>
              <a:t>Year 6 Topic 2: Everything Changes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g82238ddb76_0_47"/>
          <p:cNvSpPr txBox="1"/>
          <p:nvPr/>
        </p:nvSpPr>
        <p:spPr>
          <a:xfrm>
            <a:off x="314325" y="257175"/>
            <a:ext cx="7328400" cy="30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900" u="none" cap="none" strike="noStrike">
                <a:solidFill>
                  <a:srgbClr val="000000"/>
                </a:solidFill>
                <a:latin typeface="Century Gothic"/>
                <a:ea typeface="Century Gothic"/>
                <a:cs typeface="Century Gothic"/>
                <a:sym typeface="Century Gothic"/>
              </a:rPr>
              <a:t>Year 6 - Local History Project - new for Spring 202</a:t>
            </a:r>
            <a:r>
              <a:rPr b="1" lang="en-GB" sz="1900">
                <a:latin typeface="Century Gothic"/>
                <a:ea typeface="Century Gothic"/>
                <a:cs typeface="Century Gothic"/>
                <a:sym typeface="Century Gothic"/>
              </a:rPr>
              <a:t>2</a:t>
            </a:r>
            <a:endParaRPr b="1" i="0" sz="19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Century Gothic"/>
                <a:ea typeface="Century Gothic"/>
                <a:cs typeface="Century Gothic"/>
                <a:sym typeface="Century Gothic"/>
              </a:rPr>
              <a:t>New for Easter 202</a:t>
            </a:r>
            <a:r>
              <a:rPr lang="en-GB" sz="1600">
                <a:latin typeface="Century Gothic"/>
                <a:ea typeface="Century Gothic"/>
                <a:cs typeface="Century Gothic"/>
                <a:sym typeface="Century Gothic"/>
              </a:rPr>
              <a:t>2</a:t>
            </a:r>
            <a:r>
              <a:rPr b="0" i="0" lang="en-GB" sz="1600" u="none" cap="none" strike="noStrike">
                <a:solidFill>
                  <a:srgbClr val="000000"/>
                </a:solidFill>
                <a:latin typeface="Century Gothic"/>
                <a:ea typeface="Century Gothic"/>
                <a:cs typeface="Century Gothic"/>
                <a:sym typeface="Century Gothic"/>
              </a:rPr>
              <a:t> - Linked to ‘Changes’ topic - </a:t>
            </a:r>
            <a:endParaRPr b="0" i="0" sz="16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600"/>
              <a:buFont typeface="Arial"/>
              <a:buNone/>
            </a:pPr>
            <a:r>
              <a:t/>
            </a:r>
            <a:endParaRPr sz="1600">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600"/>
              <a:buFont typeface="Arial"/>
              <a:buNone/>
            </a:pPr>
            <a:r>
              <a:t/>
            </a:r>
            <a:endParaRPr sz="1600">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Century Gothic"/>
                <a:ea typeface="Century Gothic"/>
                <a:cs typeface="Century Gothic"/>
                <a:sym typeface="Century Gothic"/>
              </a:rPr>
              <a:t>Possible ideas: </a:t>
            </a:r>
            <a:endParaRPr b="0" i="0" sz="16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Century Gothic"/>
                <a:ea typeface="Century Gothic"/>
                <a:cs typeface="Century Gothic"/>
                <a:sym typeface="Century Gothic"/>
              </a:rPr>
              <a:t>introduction of the vote for women.</a:t>
            </a:r>
            <a:endParaRPr b="0" i="0" sz="16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Century Gothic"/>
                <a:ea typeface="Century Gothic"/>
                <a:cs typeface="Century Gothic"/>
                <a:sym typeface="Century Gothic"/>
              </a:rPr>
              <a:t>Changes to government locally and nationally</a:t>
            </a:r>
            <a:endParaRPr b="0" i="0" sz="16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Century Gothic"/>
                <a:ea typeface="Century Gothic"/>
                <a:cs typeface="Century Gothic"/>
                <a:sym typeface="Century Gothic"/>
              </a:rPr>
              <a:t>Slavery - locally and globally and nationally</a:t>
            </a:r>
            <a:endParaRPr b="0" i="0" sz="16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Century Gothic"/>
                <a:ea typeface="Century Gothic"/>
                <a:cs typeface="Century Gothic"/>
                <a:sym typeface="Century Gothic"/>
              </a:rPr>
              <a:t>TBC  </a:t>
            </a:r>
            <a:endParaRPr b="0" i="0" sz="16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b="1" lang="en-GB">
                <a:latin typeface="Century Gothic"/>
                <a:ea typeface="Century Gothic"/>
                <a:cs typeface="Century Gothic"/>
                <a:sym typeface="Century Gothic"/>
              </a:rPr>
              <a:t>National Curriculum Links:</a:t>
            </a:r>
            <a:endParaRPr b="1">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lang="en-GB">
                <a:latin typeface="Century Gothic"/>
                <a:ea typeface="Century Gothic"/>
                <a:cs typeface="Century Gothic"/>
                <a:sym typeface="Century Gothic"/>
              </a:rPr>
              <a:t>a local history study Examples (non-statutory)  a depth study linked to one of the British areas of study listed above  a study over time tracing how several aspects of national history are reflected in the locality (this can go beyond 1066)  a study of an aspect of history or a site dating from a period beyond 1066 that is significant in the locality.</a:t>
            </a:r>
            <a:endParaRPr>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115c24a8ac4_0_88"/>
          <p:cNvSpPr txBox="1"/>
          <p:nvPr/>
        </p:nvSpPr>
        <p:spPr>
          <a:xfrm>
            <a:off x="560600" y="261625"/>
            <a:ext cx="439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entury Gothic"/>
                <a:ea typeface="Century Gothic"/>
                <a:cs typeface="Century Gothic"/>
                <a:sym typeface="Century Gothic"/>
              </a:rPr>
              <a:t>Topic Specific KNowledge</a:t>
            </a:r>
            <a:endParaRPr>
              <a:latin typeface="Century Gothic"/>
              <a:ea typeface="Century Gothic"/>
              <a:cs typeface="Century Gothic"/>
              <a:sym typeface="Century Gothic"/>
            </a:endParaRPr>
          </a:p>
        </p:txBody>
      </p:sp>
      <p:graphicFrame>
        <p:nvGraphicFramePr>
          <p:cNvPr id="286" name="Google Shape;286;g115c24a8ac4_0_88"/>
          <p:cNvGraphicFramePr/>
          <p:nvPr/>
        </p:nvGraphicFramePr>
        <p:xfrm>
          <a:off x="152400" y="152400"/>
          <a:ext cx="3000000" cy="3000000"/>
        </p:xfrm>
        <a:graphic>
          <a:graphicData uri="http://schemas.openxmlformats.org/drawingml/2006/table">
            <a:tbl>
              <a:tblPr>
                <a:noFill/>
                <a:tableStyleId>{44C4C3D2-860A-4874-A2B7-7C65D163B0EB}</a:tableStyleId>
              </a:tblPr>
              <a:tblGrid>
                <a:gridCol w="6648450"/>
              </a:tblGrid>
              <a:tr h="142875">
                <a:tc>
                  <a:txBody>
                    <a:bodyPr/>
                    <a:lstStyle/>
                    <a:p>
                      <a:pPr indent="0" lvl="0" marL="0" rtl="0" algn="l">
                        <a:lnSpc>
                          <a:spcPct val="115000"/>
                        </a:lnSpc>
                        <a:spcBef>
                          <a:spcPts val="1200"/>
                        </a:spcBef>
                        <a:spcAft>
                          <a:spcPts val="1200"/>
                        </a:spcAft>
                        <a:buNone/>
                      </a:pPr>
                      <a:r>
                        <a:rPr b="1" lang="en-GB" sz="900"/>
                        <a:t>Historical Knowledge</a:t>
                      </a:r>
                      <a:endParaRPr b="1"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0CECE"/>
                    </a:solidFill>
                  </a:tcPr>
                </a:tc>
              </a:tr>
              <a:tr h="257175">
                <a:tc>
                  <a:txBody>
                    <a:bodyPr/>
                    <a:lstStyle/>
                    <a:p>
                      <a:pPr indent="0" lvl="0" marL="0" rtl="0" algn="l">
                        <a:lnSpc>
                          <a:spcPct val="115000"/>
                        </a:lnSpc>
                        <a:spcBef>
                          <a:spcPts val="1200"/>
                        </a:spcBef>
                        <a:spcAft>
                          <a:spcPts val="1200"/>
                        </a:spcAft>
                        <a:buNone/>
                      </a:pPr>
                      <a:r>
                        <a:rPr lang="en-GB" sz="900"/>
                        <a:t>I can find out about the beliefs, behaviour and characteristics of people and compare this with another period.  </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7175">
                <a:tc>
                  <a:txBody>
                    <a:bodyPr/>
                    <a:lstStyle/>
                    <a:p>
                      <a:pPr indent="0" lvl="0" marL="0" rtl="0" algn="l">
                        <a:lnSpc>
                          <a:spcPct val="115000"/>
                        </a:lnSpc>
                        <a:spcBef>
                          <a:spcPts val="1200"/>
                        </a:spcBef>
                        <a:spcAft>
                          <a:spcPts val="1200"/>
                        </a:spcAft>
                        <a:buNone/>
                      </a:pPr>
                      <a:r>
                        <a:rPr lang="en-GB" sz="900"/>
                        <a:t>I can write an explanation of a past event giving evidence, dates and key characters to help support my explanation.</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7175">
                <a:tc>
                  <a:txBody>
                    <a:bodyPr/>
                    <a:lstStyle/>
                    <a:p>
                      <a:pPr indent="0" lvl="0" marL="0" rtl="0" algn="l">
                        <a:lnSpc>
                          <a:spcPct val="115000"/>
                        </a:lnSpc>
                        <a:spcBef>
                          <a:spcPts val="1200"/>
                        </a:spcBef>
                        <a:spcAft>
                          <a:spcPts val="1200"/>
                        </a:spcAft>
                        <a:buNone/>
                      </a:pPr>
                      <a:r>
                        <a:rPr lang="en-GB" sz="900"/>
                        <a:t>I can compare and contrast ancient civilisations.    </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42875">
                <a:tc>
                  <a:txBody>
                    <a:bodyPr/>
                    <a:lstStyle/>
                    <a:p>
                      <a:pPr indent="0" lvl="0" marL="0" rtl="0" algn="l">
                        <a:lnSpc>
                          <a:spcPct val="115000"/>
                        </a:lnSpc>
                        <a:spcBef>
                          <a:spcPts val="1200"/>
                        </a:spcBef>
                        <a:spcAft>
                          <a:spcPts val="1200"/>
                        </a:spcAft>
                        <a:buNone/>
                      </a:pPr>
                      <a:r>
                        <a:rPr b="1" lang="en-GB" sz="900"/>
                        <a:t>Chronology</a:t>
                      </a:r>
                      <a:endParaRPr b="1"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EAADB"/>
                    </a:solidFill>
                  </a:tcPr>
                </a:tc>
              </a:tr>
              <a:tr h="285750">
                <a:tc>
                  <a:txBody>
                    <a:bodyPr/>
                    <a:lstStyle/>
                    <a:p>
                      <a:pPr indent="0" lvl="0" marL="0" rtl="0" algn="l">
                        <a:lnSpc>
                          <a:spcPct val="115000"/>
                        </a:lnSpc>
                        <a:spcBef>
                          <a:spcPts val="1200"/>
                        </a:spcBef>
                        <a:spcAft>
                          <a:spcPts val="1200"/>
                        </a:spcAft>
                        <a:buNone/>
                      </a:pPr>
                      <a:r>
                        <a:rPr lang="en-GB" sz="900">
                          <a:highlight>
                            <a:srgbClr val="FFFFFF"/>
                          </a:highlight>
                          <a:latin typeface="Calibri"/>
                          <a:ea typeface="Calibri"/>
                          <a:cs typeface="Calibri"/>
                          <a:sym typeface="Calibri"/>
                        </a:rPr>
                        <a:t>I can place current studies on a timeline in relation to other time periods.</a:t>
                      </a:r>
                      <a:endParaRPr sz="900">
                        <a:highlight>
                          <a:srgbClr val="FFFFFF"/>
                        </a:highlight>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85750">
                <a:tc>
                  <a:txBody>
                    <a:bodyPr/>
                    <a:lstStyle/>
                    <a:p>
                      <a:pPr indent="0" lvl="0" marL="0" rtl="0" algn="l">
                        <a:lnSpc>
                          <a:spcPct val="115000"/>
                        </a:lnSpc>
                        <a:spcBef>
                          <a:spcPts val="1200"/>
                        </a:spcBef>
                        <a:spcAft>
                          <a:spcPts val="1200"/>
                        </a:spcAft>
                        <a:buNone/>
                      </a:pPr>
                      <a:r>
                        <a:rPr lang="en-GB" sz="900">
                          <a:highlight>
                            <a:srgbClr val="FFFFFF"/>
                          </a:highlight>
                          <a:latin typeface="Calibri"/>
                          <a:ea typeface="Calibri"/>
                          <a:cs typeface="Calibri"/>
                          <a:sym typeface="Calibri"/>
                        </a:rPr>
                        <a:t>I know and can sequence key events of the time studied using the relevant terms.</a:t>
                      </a:r>
                      <a:endParaRPr sz="900">
                        <a:highlight>
                          <a:srgbClr val="FFFFFF"/>
                        </a:highlight>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85750">
                <a:tc>
                  <a:txBody>
                    <a:bodyPr/>
                    <a:lstStyle/>
                    <a:p>
                      <a:pPr indent="0" lvl="0" marL="0" rtl="0" algn="l">
                        <a:lnSpc>
                          <a:spcPct val="115000"/>
                        </a:lnSpc>
                        <a:spcBef>
                          <a:spcPts val="1200"/>
                        </a:spcBef>
                        <a:spcAft>
                          <a:spcPts val="1200"/>
                        </a:spcAft>
                        <a:buNone/>
                      </a:pPr>
                      <a:r>
                        <a:rPr lang="en-GB" sz="900">
                          <a:highlight>
                            <a:srgbClr val="FFFFFF"/>
                          </a:highlight>
                          <a:latin typeface="Calibri"/>
                          <a:ea typeface="Calibri"/>
                          <a:cs typeface="Calibri"/>
                          <a:sym typeface="Calibri"/>
                        </a:rPr>
                        <a:t>I can late current studies to previous time periods studied and make comparisons between them.  </a:t>
                      </a:r>
                      <a:endParaRPr sz="900">
                        <a:highlight>
                          <a:srgbClr val="FFFFFF"/>
                        </a:highlight>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1450">
                <a:tc>
                  <a:txBody>
                    <a:bodyPr/>
                    <a:lstStyle/>
                    <a:p>
                      <a:pPr indent="0" lvl="0" marL="0" rtl="0" algn="l">
                        <a:lnSpc>
                          <a:spcPct val="115000"/>
                        </a:lnSpc>
                        <a:spcBef>
                          <a:spcPts val="1200"/>
                        </a:spcBef>
                        <a:spcAft>
                          <a:spcPts val="1200"/>
                        </a:spcAft>
                        <a:buNone/>
                      </a:pPr>
                      <a:r>
                        <a:rPr b="1" lang="en-GB" sz="900"/>
                        <a:t>Interpretation of History</a:t>
                      </a:r>
                      <a:endParaRPr b="1"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599"/>
                    </a:solidFill>
                  </a:tcPr>
                </a:tc>
              </a:tr>
              <a:tr h="266700">
                <a:tc>
                  <a:txBody>
                    <a:bodyPr/>
                    <a:lstStyle/>
                    <a:p>
                      <a:pPr indent="0" lvl="0" marL="0" rtl="0" algn="l">
                        <a:lnSpc>
                          <a:spcPct val="115000"/>
                        </a:lnSpc>
                        <a:spcBef>
                          <a:spcPts val="1200"/>
                        </a:spcBef>
                        <a:spcAft>
                          <a:spcPts val="1200"/>
                        </a:spcAft>
                        <a:buNone/>
                      </a:pPr>
                      <a:r>
                        <a:rPr lang="en-GB" sz="900"/>
                        <a:t>I can link sources and work out how people arrived a certain conclusions.  </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6700">
                <a:tc>
                  <a:txBody>
                    <a:bodyPr/>
                    <a:lstStyle/>
                    <a:p>
                      <a:pPr indent="0" lvl="0" marL="0" rtl="0" algn="l">
                        <a:lnSpc>
                          <a:spcPct val="115000"/>
                        </a:lnSpc>
                        <a:spcBef>
                          <a:spcPts val="1200"/>
                        </a:spcBef>
                        <a:spcAft>
                          <a:spcPts val="1200"/>
                        </a:spcAft>
                        <a:buNone/>
                      </a:pPr>
                      <a:r>
                        <a:rPr lang="en-GB" sz="900"/>
                        <a:t>I can consider ways of checking the accuracy of people’s interpretations – fact or opinion?</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42875">
                <a:tc>
                  <a:txBody>
                    <a:bodyPr/>
                    <a:lstStyle/>
                    <a:p>
                      <a:pPr indent="0" lvl="0" marL="0" rtl="0" algn="l">
                        <a:lnSpc>
                          <a:spcPct val="115000"/>
                        </a:lnSpc>
                        <a:spcBef>
                          <a:spcPts val="1200"/>
                        </a:spcBef>
                        <a:spcAft>
                          <a:spcPts val="1200"/>
                        </a:spcAft>
                        <a:buNone/>
                      </a:pPr>
                      <a:r>
                        <a:rPr b="1" lang="en-GB" sz="900"/>
                        <a:t>Historical Enquiry</a:t>
                      </a:r>
                      <a:endParaRPr b="1"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5E0B3"/>
                    </a:solidFill>
                  </a:tcPr>
                </a:tc>
              </a:tr>
              <a:tr h="266700">
                <a:tc>
                  <a:txBody>
                    <a:bodyPr/>
                    <a:lstStyle/>
                    <a:p>
                      <a:pPr indent="0" lvl="0" marL="0" rtl="0" algn="l">
                        <a:lnSpc>
                          <a:spcPct val="115000"/>
                        </a:lnSpc>
                        <a:spcBef>
                          <a:spcPts val="1200"/>
                        </a:spcBef>
                        <a:spcAft>
                          <a:spcPts val="1200"/>
                        </a:spcAft>
                        <a:buNone/>
                      </a:pPr>
                      <a:r>
                        <a:rPr lang="en-GB" sz="900"/>
                        <a:t>I can recognise primary and secondary sources.   </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6700">
                <a:tc>
                  <a:txBody>
                    <a:bodyPr/>
                    <a:lstStyle/>
                    <a:p>
                      <a:pPr indent="0" lvl="0" marL="0" rtl="0" algn="l">
                        <a:lnSpc>
                          <a:spcPct val="115000"/>
                        </a:lnSpc>
                        <a:spcBef>
                          <a:spcPts val="1200"/>
                        </a:spcBef>
                        <a:spcAft>
                          <a:spcPts val="1200"/>
                        </a:spcAft>
                        <a:buNone/>
                      </a:pPr>
                      <a:r>
                        <a:rPr lang="en-GB" sz="900"/>
                        <a:t>I can use a range of sources to find out about the past and ways of finding out more.  </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6700">
                <a:tc>
                  <a:txBody>
                    <a:bodyPr/>
                    <a:lstStyle/>
                    <a:p>
                      <a:pPr indent="0" lvl="0" marL="0" rtl="0" algn="l">
                        <a:lnSpc>
                          <a:spcPct val="115000"/>
                        </a:lnSpc>
                        <a:spcBef>
                          <a:spcPts val="1200"/>
                        </a:spcBef>
                        <a:spcAft>
                          <a:spcPts val="1200"/>
                        </a:spcAft>
                        <a:buNone/>
                      </a:pPr>
                      <a:r>
                        <a:rPr lang="en-GB" sz="900"/>
                        <a:t>I can bring information from a range of different sources together.  </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42875">
                <a:tc>
                  <a:txBody>
                    <a:bodyPr/>
                    <a:lstStyle/>
                    <a:p>
                      <a:pPr indent="0" lvl="0" marL="0" rtl="0" algn="l">
                        <a:lnSpc>
                          <a:spcPct val="115000"/>
                        </a:lnSpc>
                        <a:spcBef>
                          <a:spcPts val="1200"/>
                        </a:spcBef>
                        <a:spcAft>
                          <a:spcPts val="1200"/>
                        </a:spcAft>
                        <a:buNone/>
                      </a:pPr>
                      <a:r>
                        <a:rPr b="1" lang="en-GB" sz="900"/>
                        <a:t>Organising, Evaluating and Communicating Information</a:t>
                      </a:r>
                      <a:endParaRPr b="1"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7CAAC"/>
                    </a:solidFill>
                  </a:tcPr>
                </a:tc>
              </a:tr>
              <a:tr h="295275">
                <a:tc>
                  <a:txBody>
                    <a:bodyPr/>
                    <a:lstStyle/>
                    <a:p>
                      <a:pPr indent="0" lvl="0" marL="0" rtl="0" algn="l">
                        <a:lnSpc>
                          <a:spcPct val="115000"/>
                        </a:lnSpc>
                        <a:spcBef>
                          <a:spcPts val="1200"/>
                        </a:spcBef>
                        <a:spcAft>
                          <a:spcPts val="1200"/>
                        </a:spcAft>
                        <a:buNone/>
                      </a:pPr>
                      <a:r>
                        <a:rPr lang="en-GB" sz="900"/>
                        <a:t>I can select relevant information to display.</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5275">
                <a:tc>
                  <a:txBody>
                    <a:bodyPr/>
                    <a:lstStyle/>
                    <a:p>
                      <a:pPr indent="0" lvl="0" marL="0" rtl="0" algn="l">
                        <a:lnSpc>
                          <a:spcPct val="115000"/>
                        </a:lnSpc>
                        <a:spcBef>
                          <a:spcPts val="1200"/>
                        </a:spcBef>
                        <a:spcAft>
                          <a:spcPts val="1200"/>
                        </a:spcAft>
                        <a:buNone/>
                      </a:pPr>
                      <a:r>
                        <a:rPr lang="en-GB" sz="900"/>
                        <a:t>I can record and communicate my knowledge in different forms, alone or in a group.  </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g115c24a8ac4_0_108"/>
          <p:cNvSpPr txBox="1"/>
          <p:nvPr/>
        </p:nvSpPr>
        <p:spPr>
          <a:xfrm>
            <a:off x="355050" y="392425"/>
            <a:ext cx="418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entury Gothic"/>
                <a:ea typeface="Century Gothic"/>
                <a:cs typeface="Century Gothic"/>
                <a:sym typeface="Century Gothic"/>
              </a:rPr>
              <a:t>Historical Skills:</a:t>
            </a:r>
            <a:endParaRPr>
              <a:latin typeface="Century Gothic"/>
              <a:ea typeface="Century Gothic"/>
              <a:cs typeface="Century Gothic"/>
              <a:sym typeface="Century Gothic"/>
            </a:endParaRPr>
          </a:p>
        </p:txBody>
      </p:sp>
      <p:graphicFrame>
        <p:nvGraphicFramePr>
          <p:cNvPr id="293" name="Google Shape;293;g115c24a8ac4_0_108"/>
          <p:cNvGraphicFramePr/>
          <p:nvPr/>
        </p:nvGraphicFramePr>
        <p:xfrm>
          <a:off x="152400" y="152400"/>
          <a:ext cx="3000000" cy="3000000"/>
        </p:xfrm>
        <a:graphic>
          <a:graphicData uri="http://schemas.openxmlformats.org/drawingml/2006/table">
            <a:tbl>
              <a:tblPr>
                <a:noFill/>
                <a:tableStyleId>{44C4C3D2-860A-4874-A2B7-7C65D163B0EB}</a:tableStyleId>
              </a:tblPr>
              <a:tblGrid>
                <a:gridCol w="6648450"/>
              </a:tblGrid>
              <a:tr h="142875">
                <a:tc>
                  <a:txBody>
                    <a:bodyPr/>
                    <a:lstStyle/>
                    <a:p>
                      <a:pPr indent="0" lvl="0" marL="0" rtl="0" algn="l">
                        <a:lnSpc>
                          <a:spcPct val="115000"/>
                        </a:lnSpc>
                        <a:spcBef>
                          <a:spcPts val="1200"/>
                        </a:spcBef>
                        <a:spcAft>
                          <a:spcPts val="1200"/>
                        </a:spcAft>
                        <a:buNone/>
                      </a:pPr>
                      <a:r>
                        <a:rPr b="1" lang="en-GB" sz="900"/>
                        <a:t>Topic Specific Knowledge</a:t>
                      </a:r>
                      <a:endParaRPr b="1"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7E79"/>
                    </a:solidFill>
                  </a:tcPr>
                </a:tc>
              </a:tr>
              <a:tr h="276225">
                <a:tc>
                  <a:txBody>
                    <a:bodyPr/>
                    <a:lstStyle/>
                    <a:p>
                      <a:pPr indent="0" lvl="0" marL="0" rtl="0" algn="l">
                        <a:lnSpc>
                          <a:spcPct val="115000"/>
                        </a:lnSpc>
                        <a:spcBef>
                          <a:spcPts val="1200"/>
                        </a:spcBef>
                        <a:spcAft>
                          <a:spcPts val="1200"/>
                        </a:spcAft>
                        <a:buNone/>
                      </a:pPr>
                      <a:r>
                        <a:rPr lang="en-GB" sz="900"/>
                        <a:t>Understand the importance of the Islamic period c900.</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7175">
                <a:tc>
                  <a:txBody>
                    <a:bodyPr/>
                    <a:lstStyle/>
                    <a:p>
                      <a:pPr indent="0" lvl="0" marL="0" rtl="0" algn="l">
                        <a:lnSpc>
                          <a:spcPct val="115000"/>
                        </a:lnSpc>
                        <a:spcBef>
                          <a:spcPts val="1200"/>
                        </a:spcBef>
                        <a:spcAft>
                          <a:spcPts val="1200"/>
                        </a:spcAft>
                        <a:buNone/>
                      </a:pPr>
                      <a:r>
                        <a:rPr lang="en-GB" sz="900"/>
                        <a:t>Understand how the Arabs were able to spread their civilisation so quickly.</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6700">
                <a:tc>
                  <a:txBody>
                    <a:bodyPr/>
                    <a:lstStyle/>
                    <a:p>
                      <a:pPr indent="0" lvl="0" marL="0" rtl="0" algn="l">
                        <a:lnSpc>
                          <a:spcPct val="115000"/>
                        </a:lnSpc>
                        <a:spcBef>
                          <a:spcPts val="1200"/>
                        </a:spcBef>
                        <a:spcAft>
                          <a:spcPts val="1200"/>
                        </a:spcAft>
                        <a:buNone/>
                      </a:pPr>
                      <a:r>
                        <a:rPr lang="en-GB" sz="900"/>
                        <a:t>Understand how they managed to set up Baghdad so quickly.</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7175">
                <a:tc>
                  <a:txBody>
                    <a:bodyPr/>
                    <a:lstStyle/>
                    <a:p>
                      <a:pPr indent="0" lvl="0" marL="0" rtl="0" algn="l">
                        <a:lnSpc>
                          <a:spcPct val="115000"/>
                        </a:lnSpc>
                        <a:spcBef>
                          <a:spcPts val="1200"/>
                        </a:spcBef>
                        <a:spcAft>
                          <a:spcPts val="1200"/>
                        </a:spcAft>
                        <a:buNone/>
                      </a:pPr>
                      <a:r>
                        <a:rPr lang="en-GB" sz="900"/>
                        <a:t>Understand what was special about living in Baghdad and what life was like living there.</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7175">
                <a:tc>
                  <a:txBody>
                    <a:bodyPr/>
                    <a:lstStyle/>
                    <a:p>
                      <a:pPr indent="0" lvl="0" marL="0" rtl="0" algn="l">
                        <a:lnSpc>
                          <a:spcPct val="115000"/>
                        </a:lnSpc>
                        <a:spcBef>
                          <a:spcPts val="1200"/>
                        </a:spcBef>
                        <a:spcAft>
                          <a:spcPts val="1200"/>
                        </a:spcAft>
                        <a:buNone/>
                      </a:pPr>
                      <a:r>
                        <a:rPr lang="en-GB" sz="900"/>
                        <a:t>Understand what life was like for wealthy people in Islamic cities.</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7175">
                <a:tc>
                  <a:txBody>
                    <a:bodyPr/>
                    <a:lstStyle/>
                    <a:p>
                      <a:pPr indent="0" lvl="0" marL="0" rtl="0" algn="l">
                        <a:lnSpc>
                          <a:spcPct val="115000"/>
                        </a:lnSpc>
                        <a:spcBef>
                          <a:spcPts val="1200"/>
                        </a:spcBef>
                        <a:spcAft>
                          <a:spcPts val="1200"/>
                        </a:spcAft>
                        <a:buNone/>
                      </a:pPr>
                      <a:r>
                        <a:rPr lang="en-GB" sz="900"/>
                        <a:t>Understand how the early Islamic achievements have impacted our lives today.</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8600">
                <a:tc>
                  <a:txBody>
                    <a:bodyPr/>
                    <a:lstStyle/>
                    <a:p>
                      <a:pPr indent="0" lvl="0" marL="0" rtl="0" algn="l">
                        <a:lnSpc>
                          <a:spcPct val="115000"/>
                        </a:lnSpc>
                        <a:spcBef>
                          <a:spcPts val="1200"/>
                        </a:spcBef>
                        <a:spcAft>
                          <a:spcPts val="1200"/>
                        </a:spcAft>
                        <a:buNone/>
                      </a:pPr>
                      <a:r>
                        <a:rPr lang="en-GB" sz="900"/>
                        <a:t>Understand why Britain went to war in 1939.</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7175">
                <a:tc>
                  <a:txBody>
                    <a:bodyPr/>
                    <a:lstStyle/>
                    <a:p>
                      <a:pPr indent="0" lvl="0" marL="0" rtl="0" algn="l">
                        <a:lnSpc>
                          <a:spcPct val="115000"/>
                        </a:lnSpc>
                        <a:spcBef>
                          <a:spcPts val="1200"/>
                        </a:spcBef>
                        <a:spcAft>
                          <a:spcPts val="1200"/>
                        </a:spcAft>
                        <a:buNone/>
                      </a:pPr>
                      <a:r>
                        <a:rPr lang="en-GB" sz="900"/>
                        <a:t>Understand what evacuation was like and why it as necessary.</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7175">
                <a:tc>
                  <a:txBody>
                    <a:bodyPr/>
                    <a:lstStyle/>
                    <a:p>
                      <a:pPr indent="0" lvl="0" marL="0" rtl="0" algn="l">
                        <a:lnSpc>
                          <a:spcPct val="115000"/>
                        </a:lnSpc>
                        <a:spcBef>
                          <a:spcPts val="1200"/>
                        </a:spcBef>
                        <a:spcAft>
                          <a:spcPts val="1200"/>
                        </a:spcAft>
                        <a:buNone/>
                      </a:pPr>
                      <a:r>
                        <a:rPr lang="en-GB" sz="900"/>
                        <a:t>Understand how Britain was able to withstand the Blitz.</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7175">
                <a:tc>
                  <a:txBody>
                    <a:bodyPr/>
                    <a:lstStyle/>
                    <a:p>
                      <a:pPr indent="0" lvl="0" marL="0" rtl="0" algn="l">
                        <a:lnSpc>
                          <a:spcPct val="115000"/>
                        </a:lnSpc>
                        <a:spcBef>
                          <a:spcPts val="1200"/>
                        </a:spcBef>
                        <a:spcAft>
                          <a:spcPts val="1200"/>
                        </a:spcAft>
                        <a:buNone/>
                      </a:pPr>
                      <a:r>
                        <a:rPr lang="en-GB" sz="900"/>
                        <a:t>Understand how life carried on as normal during the war.</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7175">
                <a:tc>
                  <a:txBody>
                    <a:bodyPr/>
                    <a:lstStyle/>
                    <a:p>
                      <a:pPr indent="0" lvl="0" marL="0" rtl="0" algn="l">
                        <a:lnSpc>
                          <a:spcPct val="115000"/>
                        </a:lnSpc>
                        <a:spcBef>
                          <a:spcPts val="1200"/>
                        </a:spcBef>
                        <a:spcAft>
                          <a:spcPts val="1200"/>
                        </a:spcAft>
                        <a:buNone/>
                      </a:pPr>
                      <a:r>
                        <a:rPr lang="en-GB" sz="900"/>
                        <a:t>Understand how propaganda and censorship affected people’s understanding of the war.</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7175">
                <a:tc>
                  <a:txBody>
                    <a:bodyPr/>
                    <a:lstStyle/>
                    <a:p>
                      <a:pPr indent="0" lvl="0" marL="0" rtl="0" algn="l">
                        <a:lnSpc>
                          <a:spcPct val="115000"/>
                        </a:lnSpc>
                        <a:spcBef>
                          <a:spcPts val="1200"/>
                        </a:spcBef>
                        <a:spcAft>
                          <a:spcPts val="1200"/>
                        </a:spcAft>
                        <a:buNone/>
                      </a:pPr>
                      <a:r>
                        <a:rPr lang="en-GB" sz="900"/>
                        <a:t>Understand how and why the war ended, included VE day.</a:t>
                      </a:r>
                      <a:endParaRPr sz="9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115c24a8ac4_0_25"/>
          <p:cNvSpPr txBox="1"/>
          <p:nvPr/>
        </p:nvSpPr>
        <p:spPr>
          <a:xfrm>
            <a:off x="654025" y="373725"/>
            <a:ext cx="6353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entury Gothic"/>
                <a:ea typeface="Century Gothic"/>
                <a:cs typeface="Century Gothic"/>
                <a:sym typeface="Century Gothic"/>
              </a:rPr>
              <a:t>Topic Specific Knowledge</a:t>
            </a:r>
            <a:endParaRPr>
              <a:latin typeface="Century Gothic"/>
              <a:ea typeface="Century Gothic"/>
              <a:cs typeface="Century Gothic"/>
              <a:sym typeface="Century Gothic"/>
            </a:endParaRPr>
          </a:p>
        </p:txBody>
      </p:sp>
      <p:graphicFrame>
        <p:nvGraphicFramePr>
          <p:cNvPr id="114" name="Google Shape;114;g115c24a8ac4_0_25"/>
          <p:cNvGraphicFramePr/>
          <p:nvPr/>
        </p:nvGraphicFramePr>
        <p:xfrm>
          <a:off x="155575" y="373725"/>
          <a:ext cx="3000000" cy="3000000"/>
        </p:xfrm>
        <a:graphic>
          <a:graphicData uri="http://schemas.openxmlformats.org/drawingml/2006/table">
            <a:tbl>
              <a:tblPr>
                <a:noFill/>
                <a:tableStyleId>{44C4C3D2-860A-4874-A2B7-7C65D163B0EB}</a:tableStyleId>
              </a:tblPr>
              <a:tblGrid>
                <a:gridCol w="6648450"/>
              </a:tblGrid>
              <a:tr h="161925">
                <a:tc>
                  <a:txBody>
                    <a:bodyPr/>
                    <a:lstStyle/>
                    <a:p>
                      <a:pPr indent="0" lvl="0" marL="0" rtl="0" algn="l">
                        <a:lnSpc>
                          <a:spcPct val="115000"/>
                        </a:lnSpc>
                        <a:spcBef>
                          <a:spcPts val="1200"/>
                        </a:spcBef>
                        <a:spcAft>
                          <a:spcPts val="1200"/>
                        </a:spcAft>
                        <a:buNone/>
                      </a:pPr>
                      <a:r>
                        <a:rPr b="1" lang="en-GB" sz="1000"/>
                        <a:t>Topic Specific Knowledge</a:t>
                      </a:r>
                      <a:endParaRPr b="1" sz="10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7E79"/>
                    </a:solidFill>
                  </a:tcPr>
                </a:tc>
              </a:tr>
              <a:tr h="276225">
                <a:tc>
                  <a:txBody>
                    <a:bodyPr/>
                    <a:lstStyle/>
                    <a:p>
                      <a:pPr indent="0" lvl="0" marL="0" rtl="0" algn="l">
                        <a:lnSpc>
                          <a:spcPct val="115000"/>
                        </a:lnSpc>
                        <a:spcBef>
                          <a:spcPts val="1200"/>
                        </a:spcBef>
                        <a:spcAft>
                          <a:spcPts val="1200"/>
                        </a:spcAft>
                        <a:buNone/>
                      </a:pPr>
                      <a:r>
                        <a:rPr lang="en-GB" sz="1000"/>
                        <a:t>Understand the difference between toys today and toys from the past.</a:t>
                      </a:r>
                      <a:endParaRPr sz="10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7175">
                <a:tc>
                  <a:txBody>
                    <a:bodyPr/>
                    <a:lstStyle/>
                    <a:p>
                      <a:pPr indent="0" lvl="0" marL="0" rtl="0" algn="l">
                        <a:lnSpc>
                          <a:spcPct val="115000"/>
                        </a:lnSpc>
                        <a:spcBef>
                          <a:spcPts val="1200"/>
                        </a:spcBef>
                        <a:spcAft>
                          <a:spcPts val="1200"/>
                        </a:spcAft>
                        <a:buNone/>
                      </a:pPr>
                      <a:r>
                        <a:rPr lang="en-GB" sz="1000"/>
                        <a:t>Distinguish between old and new.</a:t>
                      </a:r>
                      <a:endParaRPr sz="10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6700">
                <a:tc>
                  <a:txBody>
                    <a:bodyPr/>
                    <a:lstStyle/>
                    <a:p>
                      <a:pPr indent="0" lvl="0" marL="0" rtl="0" algn="l">
                        <a:lnSpc>
                          <a:spcPct val="115000"/>
                        </a:lnSpc>
                        <a:spcBef>
                          <a:spcPts val="1200"/>
                        </a:spcBef>
                        <a:spcAft>
                          <a:spcPts val="1200"/>
                        </a:spcAft>
                        <a:buNone/>
                      </a:pPr>
                      <a:r>
                        <a:rPr lang="en-GB" sz="1000"/>
                        <a:t>Understand how toys change as children grow older</a:t>
                      </a:r>
                      <a:endParaRPr sz="10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7175">
                <a:tc>
                  <a:txBody>
                    <a:bodyPr/>
                    <a:lstStyle/>
                    <a:p>
                      <a:pPr indent="0" lvl="0" marL="0" rtl="0" algn="l">
                        <a:lnSpc>
                          <a:spcPct val="115000"/>
                        </a:lnSpc>
                        <a:spcBef>
                          <a:spcPts val="1200"/>
                        </a:spcBef>
                        <a:spcAft>
                          <a:spcPts val="1200"/>
                        </a:spcAft>
                        <a:buNone/>
                      </a:pPr>
                      <a:r>
                        <a:rPr lang="en-GB" sz="1000"/>
                        <a:t>Understand how we can tell if toys are old.</a:t>
                      </a:r>
                      <a:endParaRPr sz="10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7175">
                <a:tc>
                  <a:txBody>
                    <a:bodyPr/>
                    <a:lstStyle/>
                    <a:p>
                      <a:pPr indent="0" lvl="0" marL="0" rtl="0" algn="l">
                        <a:lnSpc>
                          <a:spcPct val="115000"/>
                        </a:lnSpc>
                        <a:spcBef>
                          <a:spcPts val="1200"/>
                        </a:spcBef>
                        <a:spcAft>
                          <a:spcPts val="1200"/>
                        </a:spcAft>
                        <a:buNone/>
                      </a:pPr>
                      <a:r>
                        <a:rPr lang="en-GB" sz="1000"/>
                        <a:t>Understand why Mary Anning was famous</a:t>
                      </a:r>
                      <a:endParaRPr sz="10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61925">
                <a:tc>
                  <a:txBody>
                    <a:bodyPr/>
                    <a:lstStyle/>
                    <a:p>
                      <a:pPr indent="0" lvl="0" marL="0" rtl="0" algn="l">
                        <a:lnSpc>
                          <a:spcPct val="115000"/>
                        </a:lnSpc>
                        <a:spcBef>
                          <a:spcPts val="1200"/>
                        </a:spcBef>
                        <a:spcAft>
                          <a:spcPts val="1200"/>
                        </a:spcAft>
                        <a:buNone/>
                      </a:pPr>
                      <a:r>
                        <a:rPr lang="en-GB" sz="1000"/>
                        <a:t>Understand the aspects of Mary Anning’s character that led to her being successful.</a:t>
                      </a:r>
                      <a:endParaRPr sz="10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8600">
                <a:tc>
                  <a:txBody>
                    <a:bodyPr/>
                    <a:lstStyle/>
                    <a:p>
                      <a:pPr indent="0" lvl="0" marL="0" rtl="0" algn="l">
                        <a:lnSpc>
                          <a:spcPct val="115000"/>
                        </a:lnSpc>
                        <a:spcBef>
                          <a:spcPts val="1200"/>
                        </a:spcBef>
                        <a:spcAft>
                          <a:spcPts val="1200"/>
                        </a:spcAft>
                        <a:buNone/>
                      </a:pPr>
                      <a:r>
                        <a:rPr lang="en-GB" sz="1000"/>
                        <a:t>Recognise other people who helped Mary Anning be successful</a:t>
                      </a:r>
                      <a:endParaRPr sz="10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7175">
                <a:tc>
                  <a:txBody>
                    <a:bodyPr/>
                    <a:lstStyle/>
                    <a:p>
                      <a:pPr indent="0" lvl="0" marL="0" rtl="0" algn="l">
                        <a:lnSpc>
                          <a:spcPct val="115000"/>
                        </a:lnSpc>
                        <a:spcBef>
                          <a:spcPts val="1200"/>
                        </a:spcBef>
                        <a:spcAft>
                          <a:spcPts val="1200"/>
                        </a:spcAft>
                        <a:buNone/>
                      </a:pPr>
                      <a:r>
                        <a:rPr lang="en-GB" sz="1000"/>
                        <a:t>Understand why we should still remember Mary Anning’s achievements today.</a:t>
                      </a:r>
                      <a:endParaRPr sz="10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7175">
                <a:tc>
                  <a:txBody>
                    <a:bodyPr/>
                    <a:lstStyle/>
                    <a:p>
                      <a:pPr indent="0" lvl="0" marL="0" rtl="0" algn="l">
                        <a:lnSpc>
                          <a:spcPct val="115000"/>
                        </a:lnSpc>
                        <a:spcBef>
                          <a:spcPts val="1200"/>
                        </a:spcBef>
                        <a:spcAft>
                          <a:spcPts val="1200"/>
                        </a:spcAft>
                        <a:buNone/>
                      </a:pPr>
                      <a:r>
                        <a:rPr lang="en-GB" sz="1000"/>
                        <a:t>Understand what was special about the Titanic and what life on board was like.</a:t>
                      </a:r>
                      <a:endParaRPr sz="10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7175">
                <a:tc>
                  <a:txBody>
                    <a:bodyPr/>
                    <a:lstStyle/>
                    <a:p>
                      <a:pPr indent="0" lvl="0" marL="0" rtl="0" algn="l">
                        <a:lnSpc>
                          <a:spcPct val="115000"/>
                        </a:lnSpc>
                        <a:spcBef>
                          <a:spcPts val="1200"/>
                        </a:spcBef>
                        <a:spcAft>
                          <a:spcPts val="1200"/>
                        </a:spcAft>
                        <a:buNone/>
                      </a:pPr>
                      <a:r>
                        <a:rPr lang="en-GB" sz="1000"/>
                        <a:t>Describe why and how did the Titanic sunk.</a:t>
                      </a:r>
                      <a:endParaRPr sz="10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7175">
                <a:tc>
                  <a:txBody>
                    <a:bodyPr/>
                    <a:lstStyle/>
                    <a:p>
                      <a:pPr indent="0" lvl="0" marL="0" rtl="0" algn="l">
                        <a:lnSpc>
                          <a:spcPct val="115000"/>
                        </a:lnSpc>
                        <a:spcBef>
                          <a:spcPts val="1200"/>
                        </a:spcBef>
                        <a:spcAft>
                          <a:spcPts val="1200"/>
                        </a:spcAft>
                        <a:buNone/>
                      </a:pPr>
                      <a:r>
                        <a:rPr lang="en-GB" sz="1000"/>
                        <a:t>Understand why more people could not be saved.</a:t>
                      </a:r>
                      <a:endParaRPr sz="10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7175">
                <a:tc>
                  <a:txBody>
                    <a:bodyPr/>
                    <a:lstStyle/>
                    <a:p>
                      <a:pPr indent="0" lvl="0" marL="0" rtl="0" algn="l">
                        <a:lnSpc>
                          <a:spcPct val="115000"/>
                        </a:lnSpc>
                        <a:spcBef>
                          <a:spcPts val="1200"/>
                        </a:spcBef>
                        <a:spcAft>
                          <a:spcPts val="1200"/>
                        </a:spcAft>
                        <a:buNone/>
                      </a:pPr>
                      <a:r>
                        <a:rPr lang="en-GB" sz="1000"/>
                        <a:t>How did they stop a disaster like this happening again?</a:t>
                      </a:r>
                      <a:endParaRPr sz="10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g115c24a8ac4_0_53"/>
          <p:cNvSpPr txBox="1"/>
          <p:nvPr/>
        </p:nvSpPr>
        <p:spPr>
          <a:xfrm>
            <a:off x="541925" y="261625"/>
            <a:ext cx="441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entury Gothic"/>
                <a:ea typeface="Century Gothic"/>
                <a:cs typeface="Century Gothic"/>
                <a:sym typeface="Century Gothic"/>
              </a:rPr>
              <a:t>Historical SKills: </a:t>
            </a:r>
            <a:endParaRPr>
              <a:latin typeface="Century Gothic"/>
              <a:ea typeface="Century Gothic"/>
              <a:cs typeface="Century Gothic"/>
              <a:sym typeface="Century Gothic"/>
            </a:endParaRPr>
          </a:p>
        </p:txBody>
      </p:sp>
      <p:graphicFrame>
        <p:nvGraphicFramePr>
          <p:cNvPr id="121" name="Google Shape;121;g115c24a8ac4_0_53"/>
          <p:cNvGraphicFramePr/>
          <p:nvPr/>
        </p:nvGraphicFramePr>
        <p:xfrm>
          <a:off x="152400" y="152400"/>
          <a:ext cx="3000000" cy="3000000"/>
        </p:xfrm>
        <a:graphic>
          <a:graphicData uri="http://schemas.openxmlformats.org/drawingml/2006/table">
            <a:tbl>
              <a:tblPr>
                <a:noFill/>
                <a:tableStyleId>{44C4C3D2-860A-4874-A2B7-7C65D163B0EB}</a:tableStyleId>
              </a:tblPr>
              <a:tblGrid>
                <a:gridCol w="6648450"/>
              </a:tblGrid>
              <a:tr h="161925">
                <a:tc>
                  <a:txBody>
                    <a:bodyPr/>
                    <a:lstStyle/>
                    <a:p>
                      <a:pPr indent="0" lvl="0" marL="0" rtl="0" algn="l">
                        <a:lnSpc>
                          <a:spcPct val="115000"/>
                        </a:lnSpc>
                        <a:spcBef>
                          <a:spcPts val="1200"/>
                        </a:spcBef>
                        <a:spcAft>
                          <a:spcPts val="1200"/>
                        </a:spcAft>
                        <a:buNone/>
                      </a:pPr>
                      <a:r>
                        <a:rPr b="1" lang="en-GB" sz="1000"/>
                        <a:t>Historical Knowledge</a:t>
                      </a:r>
                      <a:endParaRPr b="1" sz="10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0CECE"/>
                    </a:solidFill>
                  </a:tcPr>
                </a:tc>
              </a:tr>
              <a:tr h="200025">
                <a:tc>
                  <a:txBody>
                    <a:bodyPr/>
                    <a:lstStyle/>
                    <a:p>
                      <a:pPr indent="0" lvl="0" marL="0" rtl="0" algn="l">
                        <a:lnSpc>
                          <a:spcPct val="115000"/>
                        </a:lnSpc>
                        <a:spcBef>
                          <a:spcPts val="1200"/>
                        </a:spcBef>
                        <a:spcAft>
                          <a:spcPts val="1200"/>
                        </a:spcAft>
                        <a:buNone/>
                      </a:pPr>
                      <a:r>
                        <a:rPr lang="en-GB" sz="1000"/>
                        <a:t>I can describe similarities and differences in artefacts</a:t>
                      </a:r>
                      <a:endParaRPr sz="10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7175">
                <a:tc>
                  <a:txBody>
                    <a:bodyPr/>
                    <a:lstStyle/>
                    <a:p>
                      <a:pPr indent="0" lvl="0" marL="0" rtl="0" algn="l">
                        <a:lnSpc>
                          <a:spcPct val="115000"/>
                        </a:lnSpc>
                        <a:spcBef>
                          <a:spcPts val="1200"/>
                        </a:spcBef>
                        <a:spcAft>
                          <a:spcPts val="1200"/>
                        </a:spcAft>
                        <a:buNone/>
                      </a:pPr>
                      <a:r>
                        <a:rPr lang="en-GB" sz="1000"/>
                        <a:t>I can question why people did things in the past</a:t>
                      </a:r>
                      <a:endParaRPr sz="10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7175">
                <a:tc>
                  <a:txBody>
                    <a:bodyPr/>
                    <a:lstStyle/>
                    <a:p>
                      <a:pPr indent="0" lvl="0" marL="0" rtl="0" algn="l">
                        <a:lnSpc>
                          <a:spcPct val="115000"/>
                        </a:lnSpc>
                        <a:spcBef>
                          <a:spcPts val="1200"/>
                        </a:spcBef>
                        <a:spcAft>
                          <a:spcPts val="1200"/>
                        </a:spcAft>
                        <a:buNone/>
                      </a:pPr>
                      <a:r>
                        <a:rPr lang="en-GB" sz="1000"/>
                        <a:t>I can use sources to find out about the past.</a:t>
                      </a:r>
                      <a:endParaRPr sz="10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61925">
                <a:tc>
                  <a:txBody>
                    <a:bodyPr/>
                    <a:lstStyle/>
                    <a:p>
                      <a:pPr indent="0" lvl="0" marL="0" rtl="0" algn="l">
                        <a:lnSpc>
                          <a:spcPct val="115000"/>
                        </a:lnSpc>
                        <a:spcBef>
                          <a:spcPts val="1200"/>
                        </a:spcBef>
                        <a:spcAft>
                          <a:spcPts val="1200"/>
                        </a:spcAft>
                        <a:buNone/>
                      </a:pPr>
                      <a:r>
                        <a:rPr b="1" lang="en-GB" sz="1000"/>
                        <a:t>Chronology</a:t>
                      </a:r>
                      <a:endParaRPr b="1" sz="10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EAADB"/>
                    </a:solidFill>
                  </a:tcPr>
                </a:tc>
              </a:tr>
              <a:tr h="285750">
                <a:tc>
                  <a:txBody>
                    <a:bodyPr/>
                    <a:lstStyle/>
                    <a:p>
                      <a:pPr indent="0" lvl="0" marL="0" rtl="0" algn="l">
                        <a:lnSpc>
                          <a:spcPct val="115000"/>
                        </a:lnSpc>
                        <a:spcBef>
                          <a:spcPts val="1200"/>
                        </a:spcBef>
                        <a:spcAft>
                          <a:spcPts val="1200"/>
                        </a:spcAft>
                        <a:buNone/>
                      </a:pPr>
                      <a:r>
                        <a:rPr lang="en-GB" sz="1000">
                          <a:highlight>
                            <a:srgbClr val="FFFFFF"/>
                          </a:highlight>
                          <a:latin typeface="Calibri"/>
                          <a:ea typeface="Calibri"/>
                          <a:cs typeface="Calibri"/>
                          <a:sym typeface="Calibri"/>
                        </a:rPr>
                        <a:t>I can sequence events in chronological order.</a:t>
                      </a:r>
                      <a:endParaRPr sz="1000">
                        <a:highlight>
                          <a:srgbClr val="FFFFFF"/>
                        </a:highlight>
                        <a:latin typeface="Calibri"/>
                        <a:ea typeface="Calibri"/>
                        <a:cs typeface="Calibri"/>
                        <a:sym typeface="Calibri"/>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1450">
                <a:tc>
                  <a:txBody>
                    <a:bodyPr/>
                    <a:lstStyle/>
                    <a:p>
                      <a:pPr indent="0" lvl="0" marL="0" rtl="0" algn="l">
                        <a:lnSpc>
                          <a:spcPct val="115000"/>
                        </a:lnSpc>
                        <a:spcBef>
                          <a:spcPts val="1200"/>
                        </a:spcBef>
                        <a:spcAft>
                          <a:spcPts val="1200"/>
                        </a:spcAft>
                        <a:buNone/>
                      </a:pPr>
                      <a:r>
                        <a:rPr b="1" lang="en-GB" sz="1000"/>
                        <a:t>Interpretation of History</a:t>
                      </a:r>
                      <a:endParaRPr b="1" sz="10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599"/>
                    </a:solidFill>
                  </a:tcPr>
                </a:tc>
              </a:tr>
              <a:tr h="266700">
                <a:tc>
                  <a:txBody>
                    <a:bodyPr/>
                    <a:lstStyle/>
                    <a:p>
                      <a:pPr indent="0" lvl="0" marL="0" rtl="0" algn="l">
                        <a:lnSpc>
                          <a:spcPct val="115000"/>
                        </a:lnSpc>
                        <a:spcBef>
                          <a:spcPts val="1200"/>
                        </a:spcBef>
                        <a:spcAft>
                          <a:spcPts val="1200"/>
                        </a:spcAft>
                        <a:buNone/>
                      </a:pPr>
                      <a:r>
                        <a:rPr lang="en-GB" sz="1000"/>
                        <a:t>I can begin to identify different ways to represent the past.</a:t>
                      </a:r>
                      <a:endParaRPr sz="10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61925">
                <a:tc>
                  <a:txBody>
                    <a:bodyPr/>
                    <a:lstStyle/>
                    <a:p>
                      <a:pPr indent="0" lvl="0" marL="0" rtl="0" algn="l">
                        <a:lnSpc>
                          <a:spcPct val="115000"/>
                        </a:lnSpc>
                        <a:spcBef>
                          <a:spcPts val="1200"/>
                        </a:spcBef>
                        <a:spcAft>
                          <a:spcPts val="1200"/>
                        </a:spcAft>
                        <a:buNone/>
                      </a:pPr>
                      <a:r>
                        <a:rPr b="1" lang="en-GB" sz="1000"/>
                        <a:t>Historical Enquiry</a:t>
                      </a:r>
                      <a:endParaRPr b="1" sz="10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5E0B3"/>
                    </a:solidFill>
                  </a:tcPr>
                </a:tc>
              </a:tr>
              <a:tr h="266700">
                <a:tc>
                  <a:txBody>
                    <a:bodyPr/>
                    <a:lstStyle/>
                    <a:p>
                      <a:pPr indent="0" lvl="0" marL="0" rtl="0" algn="l">
                        <a:lnSpc>
                          <a:spcPct val="115000"/>
                        </a:lnSpc>
                        <a:spcBef>
                          <a:spcPts val="1200"/>
                        </a:spcBef>
                        <a:spcAft>
                          <a:spcPts val="1200"/>
                        </a:spcAft>
                        <a:buNone/>
                      </a:pPr>
                      <a:r>
                        <a:rPr lang="en-GB" sz="1000"/>
                        <a:t>I can sort artefacts by ‘then’ and ‘now’</a:t>
                      </a:r>
                      <a:endParaRPr sz="10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6700">
                <a:tc>
                  <a:txBody>
                    <a:bodyPr/>
                    <a:lstStyle/>
                    <a:p>
                      <a:pPr indent="0" lvl="0" marL="0" rtl="0" algn="l">
                        <a:lnSpc>
                          <a:spcPct val="115000"/>
                        </a:lnSpc>
                        <a:spcBef>
                          <a:spcPts val="1200"/>
                        </a:spcBef>
                        <a:spcAft>
                          <a:spcPts val="1200"/>
                        </a:spcAft>
                        <a:buNone/>
                      </a:pPr>
                      <a:r>
                        <a:rPr lang="en-GB" sz="1000"/>
                        <a:t>I can use as wide a range of sources as possible.</a:t>
                      </a:r>
                      <a:endParaRPr sz="10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6700">
                <a:tc>
                  <a:txBody>
                    <a:bodyPr/>
                    <a:lstStyle/>
                    <a:p>
                      <a:pPr indent="0" lvl="0" marL="0" rtl="0" algn="l">
                        <a:lnSpc>
                          <a:spcPct val="115000"/>
                        </a:lnSpc>
                        <a:spcBef>
                          <a:spcPts val="1200"/>
                        </a:spcBef>
                        <a:spcAft>
                          <a:spcPts val="1200"/>
                        </a:spcAft>
                        <a:buNone/>
                      </a:pPr>
                      <a:r>
                        <a:rPr lang="en-GB" sz="1000"/>
                        <a:t>I can answer questions related to sources.</a:t>
                      </a:r>
                      <a:endParaRPr sz="10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61925">
                <a:tc>
                  <a:txBody>
                    <a:bodyPr/>
                    <a:lstStyle/>
                    <a:p>
                      <a:pPr indent="0" lvl="0" marL="0" rtl="0" algn="l">
                        <a:lnSpc>
                          <a:spcPct val="115000"/>
                        </a:lnSpc>
                        <a:spcBef>
                          <a:spcPts val="1200"/>
                        </a:spcBef>
                        <a:spcAft>
                          <a:spcPts val="1200"/>
                        </a:spcAft>
                        <a:buNone/>
                      </a:pPr>
                      <a:r>
                        <a:rPr b="1" lang="en-GB" sz="1000"/>
                        <a:t>Organising, Evaluating and Communicating Information</a:t>
                      </a:r>
                      <a:endParaRPr b="1" sz="10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7CAAC"/>
                    </a:solidFill>
                  </a:tcPr>
                </a:tc>
              </a:tr>
              <a:tr h="390525">
                <a:tc>
                  <a:txBody>
                    <a:bodyPr/>
                    <a:lstStyle/>
                    <a:p>
                      <a:pPr indent="0" lvl="0" marL="0" rtl="0" algn="l">
                        <a:lnSpc>
                          <a:spcPct val="115000"/>
                        </a:lnSpc>
                        <a:spcBef>
                          <a:spcPts val="1200"/>
                        </a:spcBef>
                        <a:spcAft>
                          <a:spcPts val="1200"/>
                        </a:spcAft>
                        <a:buNone/>
                      </a:pPr>
                      <a:r>
                        <a:rPr lang="en-GB" sz="1000"/>
                        <a:t>I can communicate my understanding through using a timeline (with objects or pictures), drawing, drama, writing, ICT.</a:t>
                      </a:r>
                      <a:endParaRPr sz="10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
          <p:cNvSpPr txBox="1"/>
          <p:nvPr/>
        </p:nvSpPr>
        <p:spPr>
          <a:xfrm>
            <a:off x="205471" y="989863"/>
            <a:ext cx="11558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entury Gothic"/>
                <a:ea typeface="Century Gothic"/>
                <a:cs typeface="Century Gothic"/>
                <a:sym typeface="Century Gothic"/>
              </a:rPr>
              <a:t>National Curriculum Links</a:t>
            </a:r>
            <a:endParaRPr b="0" i="0" sz="1400" u="none" cap="none" strike="noStrike">
              <a:solidFill>
                <a:srgbClr val="000000"/>
              </a:solidFill>
              <a:latin typeface="Arial"/>
              <a:ea typeface="Arial"/>
              <a:cs typeface="Arial"/>
              <a:sym typeface="Arial"/>
            </a:endParaRPr>
          </a:p>
        </p:txBody>
      </p:sp>
      <p:sp>
        <p:nvSpPr>
          <p:cNvPr id="127" name="Google Shape;127;p2"/>
          <p:cNvSpPr txBox="1"/>
          <p:nvPr/>
        </p:nvSpPr>
        <p:spPr>
          <a:xfrm>
            <a:off x="757125" y="66473"/>
            <a:ext cx="105825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Century Gothic"/>
                <a:ea typeface="Century Gothic"/>
                <a:cs typeface="Century Gothic"/>
                <a:sym typeface="Century Gothic"/>
              </a:rPr>
              <a:t>Year 2 Topic 1: Significant People – Florence Nightingale and Mary Seacole (Fighting Fit)</a:t>
            </a:r>
            <a:endParaRPr b="1"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1" sz="1800">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1" sz="1800">
              <a:solidFill>
                <a:schemeClr val="dk1"/>
              </a:solidFill>
              <a:latin typeface="Century Gothic"/>
              <a:ea typeface="Century Gothic"/>
              <a:cs typeface="Century Gothic"/>
              <a:sym typeface="Century Gothic"/>
            </a:endParaRPr>
          </a:p>
        </p:txBody>
      </p:sp>
      <p:sp>
        <p:nvSpPr>
          <p:cNvPr id="128" name="Google Shape;128;p2"/>
          <p:cNvSpPr/>
          <p:nvPr/>
        </p:nvSpPr>
        <p:spPr>
          <a:xfrm>
            <a:off x="435088" y="1425679"/>
            <a:ext cx="11654100" cy="9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Century Gothic"/>
                <a:ea typeface="Century Gothic"/>
                <a:cs typeface="Century Gothic"/>
                <a:sym typeface="Century Gothic"/>
              </a:rPr>
              <a:t>- They should ask and answer questions, choosing and using parts of stories and other sources to show that they know and understand key features of events (</a:t>
            </a:r>
            <a:r>
              <a:rPr b="1" i="0" lang="en-GB" sz="1400" u="none" cap="none" strike="noStrike">
                <a:solidFill>
                  <a:srgbClr val="000000"/>
                </a:solidFill>
                <a:latin typeface="Century Gothic"/>
                <a:ea typeface="Century Gothic"/>
                <a:cs typeface="Century Gothic"/>
                <a:sym typeface="Century Gothic"/>
              </a:rPr>
              <a:t>Florence Nightingale fact hunt, painting a picture of life in Florence’s time and the trip to Claydon house where we enact the battles leading to Florence going out the Crimea. How she got into the hospital and what she did about it. Her arrival back home and how she has changed hygiene for ever</a:t>
            </a:r>
            <a:r>
              <a:rPr b="0" i="0" lang="en-GB" sz="1400" u="none" cap="none" strike="noStrike">
                <a:solidFill>
                  <a:srgbClr val="000000"/>
                </a:solidFill>
                <a:latin typeface="Century Gothic"/>
                <a:ea typeface="Century Gothic"/>
                <a:cs typeface="Century Gothic"/>
                <a:sym typeface="Century Gothic"/>
              </a:rPr>
              <a:t>).  </a:t>
            </a:r>
            <a:endParaRPr b="0" i="0" sz="1400" u="none" cap="none" strike="noStrike">
              <a:solidFill>
                <a:schemeClr val="dk1"/>
              </a:solidFill>
              <a:latin typeface="Century Gothic"/>
              <a:ea typeface="Century Gothic"/>
              <a:cs typeface="Century Gothic"/>
              <a:sym typeface="Century Gothic"/>
            </a:endParaRPr>
          </a:p>
        </p:txBody>
      </p:sp>
      <p:sp>
        <p:nvSpPr>
          <p:cNvPr id="129" name="Google Shape;129;p2"/>
          <p:cNvSpPr/>
          <p:nvPr/>
        </p:nvSpPr>
        <p:spPr>
          <a:xfrm>
            <a:off x="421382" y="3952742"/>
            <a:ext cx="116814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Century Gothic"/>
                <a:ea typeface="Century Gothic"/>
                <a:cs typeface="Century Gothic"/>
                <a:sym typeface="Century Gothic"/>
              </a:rPr>
              <a:t>- Events beyond living memory that are significant nationally or globally (</a:t>
            </a:r>
            <a:r>
              <a:rPr b="1" i="0" lang="en-GB" sz="1400" u="none" cap="none" strike="noStrike">
                <a:solidFill>
                  <a:srgbClr val="000000"/>
                </a:solidFill>
                <a:latin typeface="Century Gothic"/>
                <a:ea typeface="Century Gothic"/>
                <a:cs typeface="Century Gothic"/>
                <a:sym typeface="Century Gothic"/>
              </a:rPr>
              <a:t>Guy Fawkes and Bonfire Night </a:t>
            </a:r>
            <a:r>
              <a:rPr b="0" i="0" lang="en-GB" sz="1400" u="none" cap="none" strike="noStrike">
                <a:solidFill>
                  <a:srgbClr val="000000"/>
                </a:solidFill>
                <a:latin typeface="Century Gothic"/>
                <a:ea typeface="Century Gothic"/>
                <a:cs typeface="Century Gothic"/>
                <a:sym typeface="Century Gothic"/>
              </a:rPr>
              <a:t>and</a:t>
            </a:r>
            <a:r>
              <a:rPr b="1" i="0" lang="en-GB" sz="1400" u="none" cap="none" strike="noStrike">
                <a:solidFill>
                  <a:srgbClr val="000000"/>
                </a:solidFill>
                <a:latin typeface="Century Gothic"/>
                <a:ea typeface="Century Gothic"/>
                <a:cs typeface="Century Gothic"/>
                <a:sym typeface="Century Gothic"/>
              </a:rPr>
              <a:t> Remembrance Day</a:t>
            </a:r>
            <a:r>
              <a:rPr b="0" i="0" lang="en-GB" sz="1400" u="none" cap="none" strike="noStrike">
                <a:solidFill>
                  <a:srgbClr val="000000"/>
                </a:solidFill>
                <a:latin typeface="Century Gothic"/>
                <a:ea typeface="Century Gothic"/>
                <a:cs typeface="Century Gothic"/>
                <a:sym typeface="Century Gothic"/>
              </a:rPr>
              <a:t>) </a:t>
            </a:r>
            <a:endParaRPr b="0" i="0" sz="1400" u="none" cap="none" strike="noStrike">
              <a:solidFill>
                <a:srgbClr val="000000"/>
              </a:solidFill>
              <a:latin typeface="Arial"/>
              <a:ea typeface="Arial"/>
              <a:cs typeface="Arial"/>
              <a:sym typeface="Arial"/>
            </a:endParaRPr>
          </a:p>
        </p:txBody>
      </p:sp>
      <p:sp>
        <p:nvSpPr>
          <p:cNvPr id="130" name="Google Shape;130;p2"/>
          <p:cNvSpPr/>
          <p:nvPr/>
        </p:nvSpPr>
        <p:spPr>
          <a:xfrm>
            <a:off x="482859" y="4954032"/>
            <a:ext cx="644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entury Gothic"/>
                <a:ea typeface="Century Gothic"/>
                <a:cs typeface="Century Gothic"/>
                <a:sym typeface="Century Gothic"/>
              </a:rPr>
              <a:t>Skills</a:t>
            </a:r>
            <a:endParaRPr b="0" i="0" sz="1400" u="none" cap="none" strike="noStrike">
              <a:solidFill>
                <a:srgbClr val="000000"/>
              </a:solidFill>
              <a:latin typeface="Arial"/>
              <a:ea typeface="Arial"/>
              <a:cs typeface="Arial"/>
              <a:sym typeface="Arial"/>
            </a:endParaRPr>
          </a:p>
        </p:txBody>
      </p:sp>
      <p:sp>
        <p:nvSpPr>
          <p:cNvPr id="131" name="Google Shape;131;p2"/>
          <p:cNvSpPr/>
          <p:nvPr/>
        </p:nvSpPr>
        <p:spPr>
          <a:xfrm>
            <a:off x="482846" y="5434498"/>
            <a:ext cx="11226300" cy="7386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1400"/>
              <a:buFont typeface="Century Gothic"/>
              <a:buAutoNum type="arabicPeriod"/>
            </a:pPr>
            <a:r>
              <a:rPr b="0" i="0" lang="en-GB" sz="1400" u="none" cap="none" strike="noStrike">
                <a:solidFill>
                  <a:schemeClr val="dk1"/>
                </a:solidFill>
                <a:latin typeface="Century Gothic"/>
                <a:ea typeface="Century Gothic"/>
                <a:cs typeface="Century Gothic"/>
                <a:sym typeface="Century Gothic"/>
              </a:rPr>
              <a:t>Use some observational evidence to ask questions and find answers to questions about the past.</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400"/>
              <a:buFont typeface="Century Gothic"/>
              <a:buAutoNum type="arabicPeriod"/>
            </a:pPr>
            <a:r>
              <a:rPr b="0" i="0" lang="en-GB" sz="1400" u="none" cap="none" strike="noStrike">
                <a:solidFill>
                  <a:schemeClr val="dk1"/>
                </a:solidFill>
                <a:latin typeface="Century Gothic"/>
                <a:ea typeface="Century Gothic"/>
                <a:cs typeface="Century Gothic"/>
                <a:sym typeface="Century Gothic"/>
              </a:rPr>
              <a:t>Use dates and terms to describe events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400"/>
              <a:buFont typeface="Century Gothic"/>
              <a:buAutoNum type="arabicPeriod"/>
            </a:pPr>
            <a:r>
              <a:rPr b="0" i="0" lang="en-GB" sz="1400" u="none" cap="none" strike="noStrike">
                <a:solidFill>
                  <a:schemeClr val="dk1"/>
                </a:solidFill>
                <a:latin typeface="Century Gothic"/>
                <a:ea typeface="Century Gothic"/>
                <a:cs typeface="Century Gothic"/>
                <a:sym typeface="Century Gothic"/>
              </a:rPr>
              <a:t>Questioning evidence. Where we can find information. Can we trust everything we read?</a:t>
            </a:r>
            <a:endParaRPr b="0" i="0" sz="1400" u="none" cap="none" strike="noStrike">
              <a:solidFill>
                <a:srgbClr val="000000"/>
              </a:solidFill>
              <a:latin typeface="Arial"/>
              <a:ea typeface="Arial"/>
              <a:cs typeface="Arial"/>
              <a:sym typeface="Arial"/>
            </a:endParaRPr>
          </a:p>
        </p:txBody>
      </p:sp>
      <p:sp>
        <p:nvSpPr>
          <p:cNvPr id="132" name="Google Shape;132;p2"/>
          <p:cNvSpPr/>
          <p:nvPr/>
        </p:nvSpPr>
        <p:spPr>
          <a:xfrm>
            <a:off x="380232" y="3405299"/>
            <a:ext cx="112089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Century Gothic"/>
                <a:ea typeface="Century Gothic"/>
                <a:cs typeface="Century Gothic"/>
                <a:sym typeface="Century Gothic"/>
              </a:rPr>
              <a:t>- Pupils should develop an awareness of the past, using common words and phrases relating to the passing of time. (</a:t>
            </a:r>
            <a:r>
              <a:rPr b="1" i="0" lang="en-GB" sz="1400" u="none" cap="none" strike="noStrike">
                <a:solidFill>
                  <a:srgbClr val="000000"/>
                </a:solidFill>
                <a:latin typeface="Century Gothic"/>
                <a:ea typeface="Century Gothic"/>
                <a:cs typeface="Century Gothic"/>
                <a:sym typeface="Century Gothic"/>
              </a:rPr>
              <a:t>Florence Nightingale fact hunt </a:t>
            </a:r>
            <a:r>
              <a:rPr b="0" i="0" lang="en-GB" sz="1400" u="none" cap="none" strike="noStrike">
                <a:solidFill>
                  <a:srgbClr val="000000"/>
                </a:solidFill>
                <a:latin typeface="Century Gothic"/>
                <a:ea typeface="Century Gothic"/>
                <a:cs typeface="Century Gothic"/>
                <a:sym typeface="Century Gothic"/>
              </a:rPr>
              <a:t>– use the date – back in 1920…)</a:t>
            </a:r>
            <a:endParaRPr b="0" i="0" sz="1400" u="none" cap="none" strike="noStrike">
              <a:solidFill>
                <a:schemeClr val="dk1"/>
              </a:solidFill>
              <a:latin typeface="Century Gothic"/>
              <a:ea typeface="Century Gothic"/>
              <a:cs typeface="Century Gothic"/>
              <a:sym typeface="Century Gothic"/>
            </a:endParaRPr>
          </a:p>
        </p:txBody>
      </p:sp>
      <p:sp>
        <p:nvSpPr>
          <p:cNvPr id="133" name="Google Shape;133;p2"/>
          <p:cNvSpPr/>
          <p:nvPr/>
        </p:nvSpPr>
        <p:spPr>
          <a:xfrm>
            <a:off x="409188" y="2525791"/>
            <a:ext cx="113736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Century Gothic"/>
                <a:ea typeface="Century Gothic"/>
                <a:cs typeface="Century Gothic"/>
                <a:sym typeface="Century Gothic"/>
              </a:rPr>
              <a:t>- The lives of significant individuals in the past who have contributed to national and international achievements. Some should be used to compare aspects of life in different periods (</a:t>
            </a:r>
            <a:r>
              <a:rPr b="1" i="0" lang="en-GB" sz="1400" u="none" cap="none" strike="noStrike">
                <a:solidFill>
                  <a:srgbClr val="000000"/>
                </a:solidFill>
                <a:latin typeface="Century Gothic"/>
                <a:ea typeface="Century Gothic"/>
                <a:cs typeface="Century Gothic"/>
                <a:sym typeface="Century Gothic"/>
              </a:rPr>
              <a:t>Florence Nightingale and Mary Seacole comparison study and discussion</a:t>
            </a:r>
            <a:r>
              <a:rPr b="0" i="0" lang="en-GB" sz="1400" u="none" cap="none" strike="noStrike">
                <a:solidFill>
                  <a:srgbClr val="000000"/>
                </a:solidFill>
                <a:latin typeface="Century Gothic"/>
                <a:ea typeface="Century Gothic"/>
                <a:cs typeface="Century Gothic"/>
                <a:sym typeface="Century Gothic"/>
              </a:rPr>
              <a:t>) </a:t>
            </a:r>
            <a:endParaRPr b="0" i="0" sz="1400" u="none" cap="none" strike="noStrike">
              <a:solidFill>
                <a:srgbClr val="000000"/>
              </a:solidFill>
              <a:latin typeface="Arial"/>
              <a:ea typeface="Arial"/>
              <a:cs typeface="Arial"/>
              <a:sym typeface="Arial"/>
            </a:endParaRPr>
          </a:p>
        </p:txBody>
      </p:sp>
      <p:sp>
        <p:nvSpPr>
          <p:cNvPr id="134" name="Google Shape;134;p2"/>
          <p:cNvSpPr/>
          <p:nvPr/>
        </p:nvSpPr>
        <p:spPr>
          <a:xfrm>
            <a:off x="367331" y="4284795"/>
            <a:ext cx="117894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Century Gothic"/>
                <a:ea typeface="Century Gothic"/>
                <a:cs typeface="Century Gothic"/>
                <a:sym typeface="Century Gothic"/>
              </a:rPr>
              <a:t>- They should understand some of the ways in which we find out about the past and identify different ways in which it is represented (</a:t>
            </a:r>
            <a:r>
              <a:rPr b="1" i="0" lang="en-GB" sz="1400" u="none" cap="none" strike="noStrike">
                <a:solidFill>
                  <a:srgbClr val="000000"/>
                </a:solidFill>
                <a:latin typeface="Century Gothic"/>
                <a:ea typeface="Century Gothic"/>
                <a:cs typeface="Century Gothic"/>
                <a:sym typeface="Century Gothic"/>
              </a:rPr>
              <a:t>researching animals in Far topic</a:t>
            </a:r>
            <a:r>
              <a:rPr b="0" i="0" lang="en-GB" sz="1400" u="none" cap="none" strike="noStrike">
                <a:solidFill>
                  <a:srgbClr val="000000"/>
                </a:solidFill>
                <a:latin typeface="Century Gothic"/>
                <a:ea typeface="Century Gothic"/>
                <a:cs typeface="Century Gothic"/>
                <a:sym typeface="Century Gothic"/>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82238ddb76_0_14"/>
          <p:cNvSpPr txBox="1"/>
          <p:nvPr/>
        </p:nvSpPr>
        <p:spPr>
          <a:xfrm>
            <a:off x="229500" y="2094250"/>
            <a:ext cx="11733000" cy="90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50"/>
              <a:buFont typeface="Arial"/>
              <a:buNone/>
            </a:pPr>
            <a:r>
              <a:rPr b="0" i="0" lang="en-GB" sz="1450" u="none" cap="none" strike="noStrike">
                <a:solidFill>
                  <a:srgbClr val="0B0C0C"/>
                </a:solidFill>
                <a:highlight>
                  <a:srgbClr val="FFFFFF"/>
                </a:highlight>
                <a:latin typeface="Arial"/>
                <a:ea typeface="Arial"/>
                <a:cs typeface="Arial"/>
                <a:sym typeface="Arial"/>
              </a:rPr>
              <a:t>National curriculum links:</a:t>
            </a:r>
            <a:endParaRPr b="0" i="0" sz="1450" u="none" cap="none" strike="noStrike">
              <a:solidFill>
                <a:srgbClr val="0B0C0C"/>
              </a:solidFill>
              <a:highlight>
                <a:srgbClr val="FFFFFF"/>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450"/>
              <a:buFont typeface="Arial"/>
              <a:buNone/>
            </a:pPr>
            <a:r>
              <a:rPr b="1" i="0" lang="en-GB" sz="1450" u="none" cap="none" strike="noStrike">
                <a:solidFill>
                  <a:srgbClr val="0B0C0C"/>
                </a:solidFill>
                <a:highlight>
                  <a:srgbClr val="FFFFFF"/>
                </a:highlight>
              </a:rPr>
              <a:t>significant historical events, people and places in their own locality</a:t>
            </a:r>
            <a:endParaRPr b="1" i="0" sz="1450" u="none" cap="none" strike="noStrike">
              <a:solidFill>
                <a:srgbClr val="0B0C0C"/>
              </a:solidFill>
              <a:highlight>
                <a:srgbClr val="FFFFFF"/>
              </a:highlight>
            </a:endParaRPr>
          </a:p>
          <a:p>
            <a:pPr indent="0" lvl="0" marL="0" marR="0" rtl="0" algn="l">
              <a:lnSpc>
                <a:spcPct val="100000"/>
              </a:lnSpc>
              <a:spcBef>
                <a:spcPts val="0"/>
              </a:spcBef>
              <a:spcAft>
                <a:spcPts val="0"/>
              </a:spcAft>
              <a:buClr>
                <a:srgbClr val="000000"/>
              </a:buClr>
              <a:buSzPts val="1450"/>
              <a:buFont typeface="Arial"/>
              <a:buNone/>
            </a:pPr>
            <a:r>
              <a:t/>
            </a:r>
            <a:endParaRPr b="1" sz="1450">
              <a:solidFill>
                <a:srgbClr val="0B0C0C"/>
              </a:solidFill>
              <a:highlight>
                <a:srgbClr val="FFFFFF"/>
              </a:highlight>
            </a:endParaRPr>
          </a:p>
          <a:p>
            <a:pPr indent="0" lvl="0" marL="0" marR="0" rtl="0" algn="l">
              <a:lnSpc>
                <a:spcPct val="100000"/>
              </a:lnSpc>
              <a:spcBef>
                <a:spcPts val="0"/>
              </a:spcBef>
              <a:spcAft>
                <a:spcPts val="0"/>
              </a:spcAft>
              <a:buClr>
                <a:srgbClr val="000000"/>
              </a:buClr>
              <a:buSzPts val="1450"/>
              <a:buFont typeface="Arial"/>
              <a:buNone/>
            </a:pPr>
            <a:r>
              <a:rPr b="1" lang="en-GB" sz="1450">
                <a:solidFill>
                  <a:srgbClr val="0B0C0C"/>
                </a:solidFill>
                <a:highlight>
                  <a:srgbClr val="FFFFFF"/>
                </a:highlight>
              </a:rPr>
              <a:t>Link to Geography skills of map reading and identifying features on a map. </a:t>
            </a:r>
            <a:endParaRPr b="1" sz="1450">
              <a:solidFill>
                <a:srgbClr val="0B0C0C"/>
              </a:solidFill>
              <a:highlight>
                <a:srgbClr val="FFFFFF"/>
              </a:highlight>
            </a:endParaRPr>
          </a:p>
        </p:txBody>
      </p:sp>
      <p:sp>
        <p:nvSpPr>
          <p:cNvPr id="141" name="Google Shape;141;g82238ddb76_0_14"/>
          <p:cNvSpPr txBox="1"/>
          <p:nvPr/>
        </p:nvSpPr>
        <p:spPr>
          <a:xfrm>
            <a:off x="380075" y="380075"/>
            <a:ext cx="7618200" cy="710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entury Gothic"/>
                <a:ea typeface="Century Gothic"/>
                <a:cs typeface="Century Gothic"/>
                <a:sym typeface="Century Gothic"/>
              </a:rPr>
              <a:t>Year 2 Local History </a:t>
            </a:r>
            <a:r>
              <a:rPr b="1" lang="en-GB">
                <a:latin typeface="Century Gothic"/>
                <a:ea typeface="Century Gothic"/>
                <a:cs typeface="Century Gothic"/>
                <a:sym typeface="Century Gothic"/>
              </a:rPr>
              <a:t>Investigation</a:t>
            </a:r>
            <a:r>
              <a:rPr b="1" i="0" lang="en-GB" sz="1400" u="none" cap="none" strike="noStrike">
                <a:solidFill>
                  <a:srgbClr val="000000"/>
                </a:solidFill>
                <a:latin typeface="Century Gothic"/>
                <a:ea typeface="Century Gothic"/>
                <a:cs typeface="Century Gothic"/>
                <a:sym typeface="Century Gothic"/>
              </a:rPr>
              <a:t> - new focus for </a:t>
            </a:r>
            <a:r>
              <a:rPr b="1" lang="en-GB">
                <a:latin typeface="Century Gothic"/>
                <a:ea typeface="Century Gothic"/>
                <a:cs typeface="Century Gothic"/>
                <a:sym typeface="Century Gothic"/>
              </a:rPr>
              <a:t>Autumn Term 2023 as part of the ‘Near’ topic.</a:t>
            </a:r>
            <a:endParaRPr b="1" i="0" sz="1400" u="none" cap="none" strike="noStrike">
              <a:solidFill>
                <a:srgbClr val="000000"/>
              </a:solidFill>
              <a:latin typeface="Century Gothic"/>
              <a:ea typeface="Century Gothic"/>
              <a:cs typeface="Century Gothic"/>
              <a:sym typeface="Century Gothic"/>
            </a:endParaRPr>
          </a:p>
        </p:txBody>
      </p:sp>
      <p:sp>
        <p:nvSpPr>
          <p:cNvPr id="142" name="Google Shape;142;g82238ddb76_0_14"/>
          <p:cNvSpPr txBox="1"/>
          <p:nvPr/>
        </p:nvSpPr>
        <p:spPr>
          <a:xfrm>
            <a:off x="664475" y="990450"/>
            <a:ext cx="9766800" cy="119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GB">
                <a:latin typeface="Century Gothic"/>
                <a:ea typeface="Century Gothic"/>
                <a:cs typeface="Century Gothic"/>
                <a:sym typeface="Century Gothic"/>
              </a:rPr>
              <a:t>Answer the Enquiry Question:</a:t>
            </a:r>
            <a:endParaRPr>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lang="en-GB">
                <a:latin typeface="Century Gothic"/>
                <a:ea typeface="Century Gothic"/>
                <a:cs typeface="Century Gothic"/>
                <a:sym typeface="Century Gothic"/>
              </a:rPr>
              <a:t>How has Bledlow Ridge School and the surrounding road changed over the past 100 years?</a:t>
            </a:r>
            <a:endParaRPr>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lang="en-GB">
                <a:latin typeface="Century Gothic"/>
                <a:ea typeface="Century Gothic"/>
                <a:cs typeface="Century Gothic"/>
                <a:sym typeface="Century Gothic"/>
              </a:rPr>
              <a:t>Use evidence (photographs, maps, local walk, testimonials) to investigate and answer the enquiry question.</a:t>
            </a:r>
            <a:endParaRPr>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lang="en-GB">
                <a:latin typeface="Century Gothic"/>
                <a:ea typeface="Century Gothic"/>
                <a:cs typeface="Century Gothic"/>
                <a:sym typeface="Century Gothic"/>
              </a:rPr>
              <a:t>Why did High Wycombe become famous for making chairs? </a:t>
            </a:r>
            <a:endParaRPr>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3"/>
          <p:cNvSpPr txBox="1"/>
          <p:nvPr/>
        </p:nvSpPr>
        <p:spPr>
          <a:xfrm>
            <a:off x="205484" y="636997"/>
            <a:ext cx="1155842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entury Gothic"/>
                <a:ea typeface="Century Gothic"/>
                <a:cs typeface="Century Gothic"/>
                <a:sym typeface="Century Gothic"/>
              </a:rPr>
              <a:t>National Curriculum Links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48" name="Google Shape;148;p3"/>
          <p:cNvSpPr txBox="1"/>
          <p:nvPr/>
        </p:nvSpPr>
        <p:spPr>
          <a:xfrm>
            <a:off x="390416" y="4189757"/>
            <a:ext cx="1155842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entury Gothic"/>
                <a:ea typeface="Century Gothic"/>
                <a:cs typeface="Century Gothic"/>
                <a:sym typeface="Century Gothic"/>
              </a:rPr>
              <a:t>Skills</a:t>
            </a:r>
            <a:endParaRPr b="0" i="0" sz="1400" u="none" cap="none" strike="noStrike">
              <a:solidFill>
                <a:srgbClr val="000000"/>
              </a:solidFill>
              <a:latin typeface="Arial"/>
              <a:ea typeface="Arial"/>
              <a:cs typeface="Arial"/>
              <a:sym typeface="Arial"/>
            </a:endParaRPr>
          </a:p>
        </p:txBody>
      </p:sp>
      <p:sp>
        <p:nvSpPr>
          <p:cNvPr id="149" name="Google Shape;149;p3"/>
          <p:cNvSpPr txBox="1"/>
          <p:nvPr/>
        </p:nvSpPr>
        <p:spPr>
          <a:xfrm>
            <a:off x="390418" y="133796"/>
            <a:ext cx="1058238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Century Gothic"/>
                <a:ea typeface="Century Gothic"/>
                <a:cs typeface="Century Gothic"/>
                <a:sym typeface="Century Gothic"/>
              </a:rPr>
              <a:t>Year 2 Topic 2: Near an</a:t>
            </a:r>
            <a:r>
              <a:rPr b="1" lang="en-GB" sz="1800">
                <a:solidFill>
                  <a:schemeClr val="dk1"/>
                </a:solidFill>
                <a:latin typeface="Century Gothic"/>
                <a:ea typeface="Century Gothic"/>
                <a:cs typeface="Century Gothic"/>
                <a:sym typeface="Century Gothic"/>
              </a:rPr>
              <a:t>d Far-</a:t>
            </a:r>
            <a:r>
              <a:rPr b="1" i="0" lang="en-GB" sz="1800" u="none" cap="none" strike="noStrike">
                <a:solidFill>
                  <a:schemeClr val="dk1"/>
                </a:solidFill>
                <a:latin typeface="Century Gothic"/>
                <a:ea typeface="Century Gothic"/>
                <a:cs typeface="Century Gothic"/>
                <a:sym typeface="Century Gothic"/>
              </a:rPr>
              <a:t> Using time vocabulary and sequencing events in order</a:t>
            </a:r>
            <a:endParaRPr b="0" i="0" sz="1400" u="none" cap="none" strike="noStrike">
              <a:solidFill>
                <a:srgbClr val="000000"/>
              </a:solidFill>
              <a:latin typeface="Arial"/>
              <a:ea typeface="Arial"/>
              <a:cs typeface="Arial"/>
              <a:sym typeface="Arial"/>
            </a:endParaRPr>
          </a:p>
        </p:txBody>
      </p:sp>
      <p:sp>
        <p:nvSpPr>
          <p:cNvPr id="150" name="Google Shape;150;p3"/>
          <p:cNvSpPr/>
          <p:nvPr/>
        </p:nvSpPr>
        <p:spPr>
          <a:xfrm>
            <a:off x="390416" y="1821712"/>
            <a:ext cx="1090435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Century Gothic"/>
                <a:ea typeface="Century Gothic"/>
                <a:cs typeface="Century Gothic"/>
                <a:sym typeface="Century Gothic"/>
              </a:rPr>
              <a:t>- Pupils should develop an awareness of the past, using common words and phrases relating to the passing of time (</a:t>
            </a:r>
            <a:r>
              <a:rPr b="1" i="0" lang="en-GB" sz="1200" u="none" cap="none" strike="noStrike">
                <a:solidFill>
                  <a:srgbClr val="000000"/>
                </a:solidFill>
                <a:latin typeface="Century Gothic"/>
                <a:ea typeface="Century Gothic"/>
                <a:cs typeface="Century Gothic"/>
                <a:sym typeface="Century Gothic"/>
              </a:rPr>
              <a:t>Plot and sequence explorers into the right order and use the correct terms to show the passage of time</a:t>
            </a:r>
            <a:r>
              <a:rPr b="0" i="0" lang="en-GB" sz="1200" u="none" cap="none" strike="noStrike">
                <a:solidFill>
                  <a:srgbClr val="000000"/>
                </a:solidFill>
                <a:latin typeface="Century Gothic"/>
                <a:ea typeface="Century Gothic"/>
                <a:cs typeface="Century Gothic"/>
                <a:sym typeface="Century Gothic"/>
              </a:rPr>
              <a:t>). </a:t>
            </a:r>
            <a:endParaRPr b="0" i="0" sz="1800" u="none" cap="none" strike="noStrike">
              <a:solidFill>
                <a:schemeClr val="dk1"/>
              </a:solidFill>
              <a:latin typeface="Century Gothic"/>
              <a:ea typeface="Century Gothic"/>
              <a:cs typeface="Century Gothic"/>
              <a:sym typeface="Century Gothic"/>
            </a:endParaRPr>
          </a:p>
        </p:txBody>
      </p:sp>
      <p:sp>
        <p:nvSpPr>
          <p:cNvPr id="151" name="Google Shape;151;p3"/>
          <p:cNvSpPr/>
          <p:nvPr/>
        </p:nvSpPr>
        <p:spPr>
          <a:xfrm>
            <a:off x="390418" y="2377715"/>
            <a:ext cx="1112734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Century Gothic"/>
                <a:ea typeface="Century Gothic"/>
                <a:cs typeface="Century Gothic"/>
                <a:sym typeface="Century Gothic"/>
              </a:rPr>
              <a:t> - They should know where the people and events they study fit within a chronological framework and identify similarities and differences between ways of life in different periods. They should use a wide vocabulary of everyday historical terms </a:t>
            </a:r>
            <a:endParaRPr i="0" sz="1800" u="none" cap="none" strike="noStrike">
              <a:solidFill>
                <a:schemeClr val="dk1"/>
              </a:solidFill>
              <a:latin typeface="Century Gothic"/>
              <a:ea typeface="Century Gothic"/>
              <a:cs typeface="Century Gothic"/>
              <a:sym typeface="Century Gothic"/>
            </a:endParaRPr>
          </a:p>
        </p:txBody>
      </p:sp>
      <p:sp>
        <p:nvSpPr>
          <p:cNvPr id="152" name="Google Shape;152;p3"/>
          <p:cNvSpPr/>
          <p:nvPr/>
        </p:nvSpPr>
        <p:spPr>
          <a:xfrm>
            <a:off x="421023" y="3108445"/>
            <a:ext cx="11789535"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Century Gothic"/>
                <a:ea typeface="Century Gothic"/>
                <a:cs typeface="Century Gothic"/>
                <a:sym typeface="Century Gothic"/>
              </a:rPr>
              <a:t>- They should understand some of the ways in which we find out about the past and identify different ways in which it is represented (</a:t>
            </a:r>
            <a:r>
              <a:rPr b="1" i="0" lang="en-GB" sz="1200" u="none" cap="none" strike="noStrike">
                <a:solidFill>
                  <a:srgbClr val="000000"/>
                </a:solidFill>
                <a:latin typeface="Century Gothic"/>
                <a:ea typeface="Century Gothic"/>
                <a:cs typeface="Century Gothic"/>
                <a:sym typeface="Century Gothic"/>
              </a:rPr>
              <a:t>go back over how to find information and can we trust what we see and read. Add in experts and documentaries into these sessions to move on from books, magazines and the internet)</a:t>
            </a:r>
            <a:r>
              <a:rPr b="0" i="0" lang="en-GB" sz="1200" u="none" cap="none" strike="noStrike">
                <a:solidFill>
                  <a:srgbClr val="000000"/>
                </a:solidFill>
                <a:latin typeface="Century Gothic"/>
                <a:ea typeface="Century Gothic"/>
                <a:cs typeface="Century Gothic"/>
                <a:sym typeface="Century Gothic"/>
              </a:rPr>
              <a:t>. </a:t>
            </a:r>
            <a:endParaRPr b="0" i="0" sz="1400" u="none" cap="none" strike="noStrike">
              <a:solidFill>
                <a:srgbClr val="000000"/>
              </a:solidFill>
              <a:latin typeface="Arial"/>
              <a:ea typeface="Arial"/>
              <a:cs typeface="Arial"/>
              <a:sym typeface="Arial"/>
            </a:endParaRPr>
          </a:p>
        </p:txBody>
      </p:sp>
      <p:sp>
        <p:nvSpPr>
          <p:cNvPr id="153" name="Google Shape;153;p3"/>
          <p:cNvSpPr/>
          <p:nvPr/>
        </p:nvSpPr>
        <p:spPr>
          <a:xfrm>
            <a:off x="390417" y="1146010"/>
            <a:ext cx="11373493"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Century Gothic"/>
                <a:ea typeface="Century Gothic"/>
                <a:cs typeface="Century Gothic"/>
                <a:sym typeface="Century Gothic"/>
              </a:rPr>
              <a:t>- The lives of significant individuals in the past who have contributed to national and international achievements. Some should be used to compare aspects of life in different periods (</a:t>
            </a:r>
            <a:r>
              <a:rPr i="0" lang="en-GB" sz="1200" u="none" cap="none" strike="noStrike">
                <a:solidFill>
                  <a:srgbClr val="000000"/>
                </a:solidFill>
                <a:latin typeface="Century Gothic"/>
                <a:ea typeface="Century Gothic"/>
                <a:cs typeface="Century Gothic"/>
                <a:sym typeface="Century Gothic"/>
              </a:rPr>
              <a:t>Christopher Columbus, Neil Armstrong, Ibn Battuta and Ellen MacArthur</a:t>
            </a:r>
            <a:r>
              <a:rPr b="0" i="0" lang="en-GB" sz="1200" u="none" cap="none" strike="noStrike">
                <a:solidFill>
                  <a:srgbClr val="000000"/>
                </a:solidFill>
                <a:latin typeface="Century Gothic"/>
                <a:ea typeface="Century Gothic"/>
                <a:cs typeface="Century Gothic"/>
                <a:sym typeface="Century Gothic"/>
              </a:rPr>
              <a:t>) </a:t>
            </a:r>
            <a:r>
              <a:rPr b="1" i="0" lang="en-GB" sz="1200" u="none" cap="none" strike="noStrike">
                <a:solidFill>
                  <a:srgbClr val="000000"/>
                </a:solidFill>
                <a:latin typeface="Century Gothic"/>
                <a:ea typeface="Century Gothic"/>
                <a:cs typeface="Century Gothic"/>
                <a:sym typeface="Century Gothic"/>
              </a:rPr>
              <a:t>Amy Johnson</a:t>
            </a:r>
            <a:endParaRPr b="1" i="0" sz="1400" u="none" cap="none" strike="noStrike">
              <a:solidFill>
                <a:srgbClr val="000000"/>
              </a:solidFill>
            </a:endParaRPr>
          </a:p>
        </p:txBody>
      </p:sp>
      <p:sp>
        <p:nvSpPr>
          <p:cNvPr id="154" name="Google Shape;154;p3"/>
          <p:cNvSpPr/>
          <p:nvPr/>
        </p:nvSpPr>
        <p:spPr>
          <a:xfrm>
            <a:off x="390416" y="4760583"/>
            <a:ext cx="11226326" cy="738664"/>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1400"/>
              <a:buFont typeface="Century Gothic"/>
              <a:buAutoNum type="arabicPeriod"/>
            </a:pPr>
            <a:r>
              <a:rPr b="0" i="0" lang="en-GB" sz="1400" u="none" cap="none" strike="noStrike">
                <a:solidFill>
                  <a:schemeClr val="dk1"/>
                </a:solidFill>
                <a:latin typeface="Century Gothic"/>
                <a:ea typeface="Century Gothic"/>
                <a:cs typeface="Century Gothic"/>
                <a:sym typeface="Century Gothic"/>
              </a:rPr>
              <a:t>Use some observational evidence to ask questions and find answers to questions about the past.</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400"/>
              <a:buFont typeface="Century Gothic"/>
              <a:buAutoNum type="arabicPeriod"/>
            </a:pPr>
            <a:r>
              <a:rPr b="0" i="0" lang="en-GB" sz="1400" u="none" cap="none" strike="noStrike">
                <a:solidFill>
                  <a:schemeClr val="dk1"/>
                </a:solidFill>
                <a:latin typeface="Century Gothic"/>
                <a:ea typeface="Century Gothic"/>
                <a:cs typeface="Century Gothic"/>
                <a:sym typeface="Century Gothic"/>
              </a:rPr>
              <a:t>Sequence place events, artefacts and historical figures into the right order.</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400"/>
              <a:buFont typeface="Century Gothic"/>
              <a:buAutoNum type="arabicPeriod"/>
            </a:pPr>
            <a:r>
              <a:rPr b="0" i="0" lang="en-GB" sz="1400" u="none" cap="none" strike="noStrike">
                <a:solidFill>
                  <a:schemeClr val="dk1"/>
                </a:solidFill>
                <a:latin typeface="Century Gothic"/>
                <a:ea typeface="Century Gothic"/>
                <a:cs typeface="Century Gothic"/>
                <a:sym typeface="Century Gothic"/>
              </a:rPr>
              <a:t>Use dates and terms to describe events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115c24a8ac4_0_38"/>
          <p:cNvSpPr txBox="1"/>
          <p:nvPr/>
        </p:nvSpPr>
        <p:spPr>
          <a:xfrm>
            <a:off x="541925" y="298975"/>
            <a:ext cx="650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entury Gothic"/>
                <a:ea typeface="Century Gothic"/>
                <a:cs typeface="Century Gothic"/>
                <a:sym typeface="Century Gothic"/>
              </a:rPr>
              <a:t>Topic Specific KNowledge:</a:t>
            </a:r>
            <a:endParaRPr>
              <a:latin typeface="Century Gothic"/>
              <a:ea typeface="Century Gothic"/>
              <a:cs typeface="Century Gothic"/>
              <a:sym typeface="Century Gothic"/>
            </a:endParaRPr>
          </a:p>
        </p:txBody>
      </p:sp>
      <p:graphicFrame>
        <p:nvGraphicFramePr>
          <p:cNvPr id="161" name="Google Shape;161;g115c24a8ac4_0_38"/>
          <p:cNvGraphicFramePr/>
          <p:nvPr/>
        </p:nvGraphicFramePr>
        <p:xfrm>
          <a:off x="-36525" y="699175"/>
          <a:ext cx="3000000" cy="3000000"/>
        </p:xfrm>
        <a:graphic>
          <a:graphicData uri="http://schemas.openxmlformats.org/drawingml/2006/table">
            <a:tbl>
              <a:tblPr bandRow="1">
                <a:noFill/>
                <a:tableStyleId>{4F392A66-4073-4D93-94AA-6AB6FA5F5BC0}</a:tableStyleId>
              </a:tblPr>
              <a:tblGrid>
                <a:gridCol w="7660000"/>
              </a:tblGrid>
              <a:tr h="196150">
                <a:tc>
                  <a:txBody>
                    <a:bodyPr/>
                    <a:lstStyle/>
                    <a:p>
                      <a:pPr indent="0" lvl="0" marL="0" rtl="0" algn="l">
                        <a:spcBef>
                          <a:spcPts val="0"/>
                        </a:spcBef>
                        <a:spcAft>
                          <a:spcPts val="0"/>
                        </a:spcAft>
                        <a:buNone/>
                      </a:pPr>
                      <a:r>
                        <a:rPr b="1" lang="en-GB" sz="900">
                          <a:latin typeface="Calibri"/>
                          <a:ea typeface="Calibri"/>
                          <a:cs typeface="Calibri"/>
                          <a:sym typeface="Calibri"/>
                        </a:rPr>
                        <a:t>Topic Specific Knowledge</a:t>
                      </a:r>
                      <a:endParaRPr b="1" sz="900">
                        <a:latin typeface="Calibri"/>
                        <a:ea typeface="Calibri"/>
                        <a:cs typeface="Calibri"/>
                        <a:sym typeface="Calibri"/>
                      </a:endParaRPr>
                    </a:p>
                  </a:txBody>
                  <a:tcPr marT="0" marB="0" marR="68575" marL="68575">
                    <a:solidFill>
                      <a:srgbClr val="FF7E79"/>
                    </a:solidFill>
                  </a:tcPr>
                </a:tc>
              </a:tr>
              <a:tr h="407225">
                <a:tc>
                  <a:txBody>
                    <a:bodyPr/>
                    <a:lstStyle/>
                    <a:p>
                      <a:pPr indent="0" lvl="0" marL="0" rtl="0" algn="l">
                        <a:spcBef>
                          <a:spcPts val="0"/>
                        </a:spcBef>
                        <a:spcAft>
                          <a:spcPts val="0"/>
                        </a:spcAft>
                        <a:buNone/>
                      </a:pPr>
                      <a:r>
                        <a:rPr lang="en-GB" sz="900">
                          <a:latin typeface="Calibri"/>
                          <a:ea typeface="Calibri"/>
                          <a:cs typeface="Calibri"/>
                          <a:sym typeface="Calibri"/>
                        </a:rPr>
                        <a:t>Understand why Florence Nightingale is remembered today.</a:t>
                      </a:r>
                      <a:endParaRPr sz="900">
                        <a:latin typeface="Calibri"/>
                        <a:ea typeface="Calibri"/>
                        <a:cs typeface="Calibri"/>
                        <a:sym typeface="Calibri"/>
                      </a:endParaRPr>
                    </a:p>
                  </a:txBody>
                  <a:tcPr marT="0" marB="0" marR="68575" marL="68575" anchor="ctr"/>
                </a:tc>
              </a:tr>
              <a:tr h="386700">
                <a:tc>
                  <a:txBody>
                    <a:bodyPr/>
                    <a:lstStyle/>
                    <a:p>
                      <a:pPr indent="0" lvl="0" marL="0" rtl="0" algn="l">
                        <a:spcBef>
                          <a:spcPts val="0"/>
                        </a:spcBef>
                        <a:spcAft>
                          <a:spcPts val="0"/>
                        </a:spcAft>
                        <a:buNone/>
                      </a:pPr>
                      <a:r>
                        <a:rPr lang="en-GB" sz="900">
                          <a:latin typeface="Calibri"/>
                          <a:ea typeface="Calibri"/>
                          <a:cs typeface="Calibri"/>
                          <a:sym typeface="Calibri"/>
                        </a:rPr>
                        <a:t>Describe the reasons Florence Nightingale travelled to Crimea.</a:t>
                      </a:r>
                      <a:endParaRPr sz="900">
                        <a:latin typeface="Calibri"/>
                        <a:ea typeface="Calibri"/>
                        <a:cs typeface="Calibri"/>
                        <a:sym typeface="Calibri"/>
                      </a:endParaRPr>
                    </a:p>
                  </a:txBody>
                  <a:tcPr marT="0" marB="0" marR="68575" marL="68575" anchor="ctr"/>
                </a:tc>
              </a:tr>
              <a:tr h="391375">
                <a:tc>
                  <a:txBody>
                    <a:bodyPr/>
                    <a:lstStyle/>
                    <a:p>
                      <a:pPr indent="0" lvl="0" marL="0" rtl="0" algn="l">
                        <a:spcBef>
                          <a:spcPts val="0"/>
                        </a:spcBef>
                        <a:spcAft>
                          <a:spcPts val="0"/>
                        </a:spcAft>
                        <a:buNone/>
                      </a:pPr>
                      <a:r>
                        <a:rPr lang="en-GB" sz="900">
                          <a:latin typeface="Calibri"/>
                          <a:ea typeface="Calibri"/>
                          <a:cs typeface="Calibri"/>
                          <a:sym typeface="Calibri"/>
                        </a:rPr>
                        <a:t>Understand what Nightingale did to help the soldiers and improve conditions.</a:t>
                      </a:r>
                      <a:endParaRPr sz="900">
                        <a:latin typeface="Calibri"/>
                        <a:ea typeface="Calibri"/>
                        <a:cs typeface="Calibri"/>
                        <a:sym typeface="Calibri"/>
                      </a:endParaRPr>
                    </a:p>
                  </a:txBody>
                  <a:tcPr marT="0" marB="0" marR="68575" marL="68575" anchor="ctr"/>
                </a:tc>
              </a:tr>
              <a:tr h="384825">
                <a:tc>
                  <a:txBody>
                    <a:bodyPr/>
                    <a:lstStyle/>
                    <a:p>
                      <a:pPr indent="0" lvl="0" marL="0" rtl="0" algn="l">
                        <a:spcBef>
                          <a:spcPts val="0"/>
                        </a:spcBef>
                        <a:spcAft>
                          <a:spcPts val="0"/>
                        </a:spcAft>
                        <a:buNone/>
                      </a:pPr>
                      <a:r>
                        <a:rPr lang="en-GB" sz="900">
                          <a:latin typeface="Calibri"/>
                          <a:ea typeface="Calibri"/>
                          <a:cs typeface="Calibri"/>
                          <a:sym typeface="Calibri"/>
                        </a:rPr>
                        <a:t>Identify Nightingale’s key achievements and understand how we know about them. </a:t>
                      </a:r>
                      <a:endParaRPr sz="900">
                        <a:latin typeface="Calibri"/>
                        <a:ea typeface="Calibri"/>
                        <a:cs typeface="Calibri"/>
                        <a:sym typeface="Calibri"/>
                      </a:endParaRPr>
                    </a:p>
                  </a:txBody>
                  <a:tcPr marT="0" marB="0" marR="68575" marL="68575" anchor="ctr"/>
                </a:tc>
              </a:tr>
              <a:tr h="377350">
                <a:tc>
                  <a:txBody>
                    <a:bodyPr/>
                    <a:lstStyle/>
                    <a:p>
                      <a:pPr indent="0" lvl="0" marL="0" rtl="0" algn="l">
                        <a:spcBef>
                          <a:spcPts val="0"/>
                        </a:spcBef>
                        <a:spcAft>
                          <a:spcPts val="0"/>
                        </a:spcAft>
                        <a:buNone/>
                      </a:pPr>
                      <a:r>
                        <a:rPr lang="en-GB" sz="900">
                          <a:latin typeface="Calibri"/>
                          <a:ea typeface="Calibri"/>
                          <a:cs typeface="Calibri"/>
                          <a:sym typeface="Calibri"/>
                        </a:rPr>
                        <a:t>Understand and compare the achievements of Nightingale and Seacole.</a:t>
                      </a:r>
                      <a:endParaRPr sz="900">
                        <a:latin typeface="Calibri"/>
                        <a:ea typeface="Calibri"/>
                        <a:cs typeface="Calibri"/>
                        <a:sym typeface="Calibri"/>
                      </a:endParaRPr>
                    </a:p>
                  </a:txBody>
                  <a:tcPr marT="0" marB="0" marR="68575" marL="68575" anchor="ctr"/>
                </a:tc>
              </a:tr>
              <a:tr h="381075">
                <a:tc>
                  <a:txBody>
                    <a:bodyPr/>
                    <a:lstStyle/>
                    <a:p>
                      <a:pPr indent="0" lvl="0" marL="0" rtl="0" algn="l">
                        <a:spcBef>
                          <a:spcPts val="0"/>
                        </a:spcBef>
                        <a:spcAft>
                          <a:spcPts val="0"/>
                        </a:spcAft>
                        <a:buNone/>
                      </a:pPr>
                      <a:r>
                        <a:rPr lang="en-GB" sz="900">
                          <a:latin typeface="Calibri"/>
                          <a:ea typeface="Calibri"/>
                          <a:cs typeface="Calibri"/>
                          <a:sym typeface="Calibri"/>
                        </a:rPr>
                        <a:t>Understand why people remember Amy Johnson.</a:t>
                      </a:r>
                      <a:endParaRPr sz="900">
                        <a:latin typeface="Calibri"/>
                        <a:ea typeface="Calibri"/>
                        <a:cs typeface="Calibri"/>
                        <a:sym typeface="Calibri"/>
                      </a:endParaRPr>
                    </a:p>
                  </a:txBody>
                  <a:tcPr marT="0" marB="0" marR="68575" marL="68575" anchor="ctr"/>
                </a:tc>
              </a:tr>
              <a:tr h="336250">
                <a:tc>
                  <a:txBody>
                    <a:bodyPr/>
                    <a:lstStyle/>
                    <a:p>
                      <a:pPr indent="0" lvl="0" marL="0" rtl="0" algn="l">
                        <a:spcBef>
                          <a:spcPts val="0"/>
                        </a:spcBef>
                        <a:spcAft>
                          <a:spcPts val="0"/>
                        </a:spcAft>
                        <a:buNone/>
                      </a:pPr>
                      <a:r>
                        <a:rPr lang="en-GB" sz="900">
                          <a:latin typeface="Calibri"/>
                          <a:ea typeface="Calibri"/>
                          <a:cs typeface="Calibri"/>
                          <a:sym typeface="Calibri"/>
                        </a:rPr>
                        <a:t>Understand how Amy Johnson became a pilot.</a:t>
                      </a:r>
                      <a:endParaRPr sz="900">
                        <a:latin typeface="Calibri"/>
                        <a:ea typeface="Calibri"/>
                        <a:cs typeface="Calibri"/>
                        <a:sym typeface="Calibri"/>
                      </a:endParaRPr>
                    </a:p>
                  </a:txBody>
                  <a:tcPr marT="0" marB="0" marR="68575" marL="68575" anchor="ctr"/>
                </a:tc>
              </a:tr>
              <a:tr h="381075">
                <a:tc>
                  <a:txBody>
                    <a:bodyPr/>
                    <a:lstStyle/>
                    <a:p>
                      <a:pPr indent="0" lvl="0" marL="0" rtl="0" algn="l">
                        <a:spcBef>
                          <a:spcPts val="0"/>
                        </a:spcBef>
                        <a:spcAft>
                          <a:spcPts val="0"/>
                        </a:spcAft>
                        <a:buNone/>
                      </a:pPr>
                      <a:r>
                        <a:rPr lang="en-GB" sz="900">
                          <a:latin typeface="Calibri"/>
                          <a:ea typeface="Calibri"/>
                          <a:cs typeface="Calibri"/>
                          <a:sym typeface="Calibri"/>
                        </a:rPr>
                        <a:t>Understand why flying to Australia was such a difficult task.</a:t>
                      </a:r>
                      <a:endParaRPr sz="900">
                        <a:latin typeface="Calibri"/>
                        <a:ea typeface="Calibri"/>
                        <a:cs typeface="Calibri"/>
                        <a:sym typeface="Calibri"/>
                      </a:endParaRPr>
                    </a:p>
                  </a:txBody>
                  <a:tcPr marT="0" marB="0" marR="68575" marL="68575" anchor="ctr"/>
                </a:tc>
              </a:tr>
              <a:tr h="381075">
                <a:tc>
                  <a:txBody>
                    <a:bodyPr/>
                    <a:lstStyle/>
                    <a:p>
                      <a:pPr indent="0" lvl="0" marL="0" rtl="0" algn="l">
                        <a:spcBef>
                          <a:spcPts val="0"/>
                        </a:spcBef>
                        <a:spcAft>
                          <a:spcPts val="0"/>
                        </a:spcAft>
                        <a:buNone/>
                      </a:pPr>
                      <a:r>
                        <a:rPr lang="en-GB" sz="900">
                          <a:latin typeface="Calibri"/>
                          <a:ea typeface="Calibri"/>
                          <a:cs typeface="Calibri"/>
                          <a:sym typeface="Calibri"/>
                        </a:rPr>
                        <a:t>Understand how people reacted to Amy Johnson</a:t>
                      </a:r>
                      <a:endParaRPr sz="900">
                        <a:latin typeface="Calibri"/>
                        <a:ea typeface="Calibri"/>
                        <a:cs typeface="Calibri"/>
                        <a:sym typeface="Calibri"/>
                      </a:endParaRPr>
                    </a:p>
                  </a:txBody>
                  <a:tcPr marT="0" marB="0" marR="68575" marL="68575" anchor="ctr"/>
                </a:tc>
              </a:tr>
              <a:tr h="381075">
                <a:tc>
                  <a:txBody>
                    <a:bodyPr/>
                    <a:lstStyle/>
                    <a:p>
                      <a:pPr indent="0" lvl="0" marL="0" rtl="0" algn="l">
                        <a:spcBef>
                          <a:spcPts val="0"/>
                        </a:spcBef>
                        <a:spcAft>
                          <a:spcPts val="0"/>
                        </a:spcAft>
                        <a:buNone/>
                      </a:pPr>
                      <a:r>
                        <a:rPr lang="en-GB" sz="900">
                          <a:latin typeface="Calibri"/>
                          <a:ea typeface="Calibri"/>
                          <a:cs typeface="Calibri"/>
                          <a:sym typeface="Calibri"/>
                        </a:rPr>
                        <a:t>Understand how life changed for Amy Johnson after her flight.</a:t>
                      </a:r>
                      <a:endParaRPr sz="900">
                        <a:latin typeface="Calibri"/>
                        <a:ea typeface="Calibri"/>
                        <a:cs typeface="Calibri"/>
                        <a:sym typeface="Calibri"/>
                      </a:endParaRPr>
                    </a:p>
                  </a:txBody>
                  <a:tcPr marT="0" marB="0" marR="68575" marL="68575" anchor="ctr"/>
                </a:tc>
              </a:tr>
              <a:tr h="381075">
                <a:tc>
                  <a:txBody>
                    <a:bodyPr/>
                    <a:lstStyle/>
                    <a:p>
                      <a:pPr indent="0" lvl="0" marL="0" rtl="0" algn="l">
                        <a:spcBef>
                          <a:spcPts val="0"/>
                        </a:spcBef>
                        <a:spcAft>
                          <a:spcPts val="0"/>
                        </a:spcAft>
                        <a:buNone/>
                      </a:pPr>
                      <a:r>
                        <a:rPr lang="en-GB" sz="900">
                          <a:latin typeface="Calibri"/>
                          <a:ea typeface="Calibri"/>
                          <a:cs typeface="Calibri"/>
                          <a:sym typeface="Calibri"/>
                        </a:rPr>
                        <a:t>Begin to give reasons about what happened to Amy in her final flight.</a:t>
                      </a:r>
                      <a:endParaRPr sz="900">
                        <a:latin typeface="Calibri"/>
                        <a:ea typeface="Calibri"/>
                        <a:cs typeface="Calibri"/>
                        <a:sym typeface="Calibri"/>
                      </a:endParaRPr>
                    </a:p>
                  </a:txBody>
                  <a:tcPr marT="0" marB="0" marR="68575" marL="68575" anchor="ctr"/>
                </a:tc>
              </a:tr>
              <a:tr h="392300">
                <a:tc>
                  <a:txBody>
                    <a:bodyPr/>
                    <a:lstStyle/>
                    <a:p>
                      <a:pPr indent="0" lvl="0" marL="0" rtl="0" algn="l">
                        <a:spcBef>
                          <a:spcPts val="0"/>
                        </a:spcBef>
                        <a:spcAft>
                          <a:spcPts val="0"/>
                        </a:spcAft>
                        <a:buNone/>
                      </a:pPr>
                      <a:r>
                        <a:rPr lang="en-GB" sz="900">
                          <a:latin typeface="Calibri"/>
                          <a:ea typeface="Calibri"/>
                          <a:cs typeface="Calibri"/>
                          <a:sym typeface="Calibri"/>
                        </a:rPr>
                        <a:t>Use a range of sources (photographs, maps, testimonials) to investigate how Bledlow Ridge School and local road has changed over the last 100 years.</a:t>
                      </a:r>
                      <a:endParaRPr sz="900">
                        <a:latin typeface="Calibri"/>
                        <a:ea typeface="Calibri"/>
                        <a:cs typeface="Calibri"/>
                        <a:sym typeface="Calibri"/>
                      </a:endParaRPr>
                    </a:p>
                  </a:txBody>
                  <a:tcPr marT="0" marB="0" marR="68575" marL="68575" anchor="ctr"/>
                </a:tc>
              </a:tr>
              <a:tr h="381075">
                <a:tc>
                  <a:txBody>
                    <a:bodyPr/>
                    <a:lstStyle/>
                    <a:p>
                      <a:pPr indent="0" lvl="0" marL="0" rtl="0" algn="l">
                        <a:spcBef>
                          <a:spcPts val="0"/>
                        </a:spcBef>
                        <a:spcAft>
                          <a:spcPts val="0"/>
                        </a:spcAft>
                        <a:buNone/>
                      </a:pPr>
                      <a:r>
                        <a:rPr lang="en-GB" sz="900">
                          <a:latin typeface="Calibri"/>
                          <a:ea typeface="Calibri"/>
                          <a:cs typeface="Calibri"/>
                          <a:sym typeface="Calibri"/>
                        </a:rPr>
                        <a:t>Place the First Moon Landing approximately on a timeline of the last 100 years.</a:t>
                      </a:r>
                      <a:endParaRPr sz="900">
                        <a:latin typeface="Calibri"/>
                        <a:ea typeface="Calibri"/>
                        <a:cs typeface="Calibri"/>
                        <a:sym typeface="Calibri"/>
                      </a:endParaRPr>
                    </a:p>
                  </a:txBody>
                  <a:tcPr marT="0" marB="0" marR="68575" marL="68575" anchor="ctr"/>
                </a:tc>
              </a:tr>
              <a:tr h="381075">
                <a:tc>
                  <a:txBody>
                    <a:bodyPr/>
                    <a:lstStyle/>
                    <a:p>
                      <a:pPr indent="0" lvl="0" marL="0" rtl="0" algn="l">
                        <a:spcBef>
                          <a:spcPts val="0"/>
                        </a:spcBef>
                        <a:spcAft>
                          <a:spcPts val="0"/>
                        </a:spcAft>
                        <a:buNone/>
                      </a:pPr>
                      <a:r>
                        <a:rPr lang="en-GB" sz="900">
                          <a:latin typeface="Calibri"/>
                          <a:ea typeface="Calibri"/>
                          <a:cs typeface="Calibri"/>
                          <a:sym typeface="Calibri"/>
                        </a:rPr>
                        <a:t>Find evidence from images &amp; text to prove statements historians make are correct</a:t>
                      </a:r>
                      <a:endParaRPr sz="900">
                        <a:latin typeface="Calibri"/>
                        <a:ea typeface="Calibri"/>
                        <a:cs typeface="Calibri"/>
                        <a:sym typeface="Calibri"/>
                      </a:endParaRPr>
                    </a:p>
                  </a:txBody>
                  <a:tcPr marT="0" marB="0" marR="68575" marL="68575" anchor="ctr"/>
                </a:tc>
              </a:tr>
              <a:tr h="381075">
                <a:tc>
                  <a:txBody>
                    <a:bodyPr/>
                    <a:lstStyle/>
                    <a:p>
                      <a:pPr indent="0" lvl="0" marL="0" rtl="0" algn="l">
                        <a:spcBef>
                          <a:spcPts val="0"/>
                        </a:spcBef>
                        <a:spcAft>
                          <a:spcPts val="0"/>
                        </a:spcAft>
                        <a:buNone/>
                      </a:pPr>
                      <a:r>
                        <a:rPr lang="en-GB" sz="900">
                          <a:latin typeface="Calibri"/>
                          <a:ea typeface="Calibri"/>
                          <a:cs typeface="Calibri"/>
                          <a:sym typeface="Calibri"/>
                        </a:rPr>
                        <a:t>Extract key information that tells them what took place on the moon’s surface.</a:t>
                      </a:r>
                      <a:endParaRPr sz="900">
                        <a:latin typeface="Calibri"/>
                        <a:ea typeface="Calibri"/>
                        <a:cs typeface="Calibri"/>
                        <a:sym typeface="Calibri"/>
                      </a:endParaRPr>
                    </a:p>
                  </a:txBody>
                  <a:tcPr marT="0" marB="0" marR="68575" marL="68575" anchor="ct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115c24a8ac4_0_45"/>
          <p:cNvSpPr txBox="1"/>
          <p:nvPr/>
        </p:nvSpPr>
        <p:spPr>
          <a:xfrm>
            <a:off x="373725" y="261625"/>
            <a:ext cx="4877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entury Gothic"/>
                <a:ea typeface="Century Gothic"/>
                <a:cs typeface="Century Gothic"/>
                <a:sym typeface="Century Gothic"/>
              </a:rPr>
              <a:t>Historical Skills covered: </a:t>
            </a:r>
            <a:endParaRPr>
              <a:latin typeface="Century Gothic"/>
              <a:ea typeface="Century Gothic"/>
              <a:cs typeface="Century Gothic"/>
              <a:sym typeface="Century Gothic"/>
            </a:endParaRPr>
          </a:p>
        </p:txBody>
      </p:sp>
      <p:graphicFrame>
        <p:nvGraphicFramePr>
          <p:cNvPr id="168" name="Google Shape;168;g115c24a8ac4_0_45"/>
          <p:cNvGraphicFramePr/>
          <p:nvPr/>
        </p:nvGraphicFramePr>
        <p:xfrm>
          <a:off x="155575" y="918550"/>
          <a:ext cx="3000000" cy="3000000"/>
        </p:xfrm>
        <a:graphic>
          <a:graphicData uri="http://schemas.openxmlformats.org/drawingml/2006/table">
            <a:tbl>
              <a:tblPr bandRow="1">
                <a:noFill/>
                <a:tableStyleId>{4F392A66-4073-4D93-94AA-6AB6FA5F5BC0}</a:tableStyleId>
              </a:tblPr>
              <a:tblGrid>
                <a:gridCol w="8173900"/>
              </a:tblGrid>
              <a:tr h="188900">
                <a:tc>
                  <a:txBody>
                    <a:bodyPr/>
                    <a:lstStyle/>
                    <a:p>
                      <a:pPr indent="0" lvl="0" marL="0" rtl="0" algn="l">
                        <a:spcBef>
                          <a:spcPts val="0"/>
                        </a:spcBef>
                        <a:spcAft>
                          <a:spcPts val="0"/>
                        </a:spcAft>
                        <a:buNone/>
                      </a:pPr>
                      <a:r>
                        <a:rPr b="1" lang="en-GB" sz="900">
                          <a:latin typeface="Calibri"/>
                          <a:ea typeface="Calibri"/>
                          <a:cs typeface="Calibri"/>
                          <a:sym typeface="Calibri"/>
                        </a:rPr>
                        <a:t>Historical Knowledge</a:t>
                      </a:r>
                      <a:endParaRPr b="1" sz="900">
                        <a:latin typeface="Calibri"/>
                        <a:ea typeface="Calibri"/>
                        <a:cs typeface="Calibri"/>
                        <a:sym typeface="Calibri"/>
                      </a:endParaRPr>
                    </a:p>
                  </a:txBody>
                  <a:tcPr marT="0" marB="0" marR="68575" marL="68575">
                    <a:solidFill>
                      <a:srgbClr val="D0CECE"/>
                    </a:solidFill>
                  </a:tcPr>
                </a:tc>
              </a:tr>
              <a:tr h="341825">
                <a:tc>
                  <a:txBody>
                    <a:bodyPr/>
                    <a:lstStyle/>
                    <a:p>
                      <a:pPr indent="0" lvl="0" marL="0" rtl="0" algn="l">
                        <a:spcBef>
                          <a:spcPts val="0"/>
                        </a:spcBef>
                        <a:spcAft>
                          <a:spcPts val="0"/>
                        </a:spcAft>
                        <a:buNone/>
                      </a:pPr>
                      <a:r>
                        <a:rPr lang="en-GB" sz="900">
                          <a:latin typeface="Calibri"/>
                          <a:ea typeface="Calibri"/>
                          <a:cs typeface="Calibri"/>
                          <a:sym typeface="Calibri"/>
                        </a:rPr>
                        <a:t>I can find out about people and events in other times. </a:t>
                      </a:r>
                      <a:endParaRPr b="1" sz="900">
                        <a:latin typeface="Calibri"/>
                        <a:ea typeface="Calibri"/>
                        <a:cs typeface="Calibri"/>
                        <a:sym typeface="Calibri"/>
                      </a:endParaRPr>
                    </a:p>
                  </a:txBody>
                  <a:tcPr marT="0" marB="0" marR="68575" marL="68575" anchor="ctr"/>
                </a:tc>
              </a:tr>
              <a:tr h="372400">
                <a:tc>
                  <a:txBody>
                    <a:bodyPr/>
                    <a:lstStyle/>
                    <a:p>
                      <a:pPr indent="0" lvl="0" marL="0" rtl="0" algn="l">
                        <a:spcBef>
                          <a:spcPts val="0"/>
                        </a:spcBef>
                        <a:spcAft>
                          <a:spcPts val="0"/>
                        </a:spcAft>
                        <a:buNone/>
                      </a:pPr>
                      <a:r>
                        <a:rPr lang="en-GB" sz="900">
                          <a:latin typeface="Calibri"/>
                          <a:ea typeface="Calibri"/>
                          <a:cs typeface="Calibri"/>
                          <a:sym typeface="Calibri"/>
                        </a:rPr>
                        <a:t>I can describe similarities and differences of artefacts</a:t>
                      </a:r>
                      <a:endParaRPr b="1" sz="900">
                        <a:latin typeface="Calibri"/>
                        <a:ea typeface="Calibri"/>
                        <a:cs typeface="Calibri"/>
                        <a:sym typeface="Calibri"/>
                      </a:endParaRPr>
                    </a:p>
                  </a:txBody>
                  <a:tcPr marT="0" marB="0" marR="68575" marL="68575" anchor="ctr"/>
                </a:tc>
              </a:tr>
              <a:tr h="377800">
                <a:tc>
                  <a:txBody>
                    <a:bodyPr/>
                    <a:lstStyle/>
                    <a:p>
                      <a:pPr indent="0" lvl="0" marL="0" rtl="0" algn="l">
                        <a:spcBef>
                          <a:spcPts val="0"/>
                        </a:spcBef>
                        <a:spcAft>
                          <a:spcPts val="0"/>
                        </a:spcAft>
                        <a:buNone/>
                      </a:pPr>
                      <a:r>
                        <a:rPr lang="en-GB" sz="900">
                          <a:latin typeface="Calibri"/>
                          <a:ea typeface="Calibri"/>
                          <a:cs typeface="Calibri"/>
                          <a:sym typeface="Calibri"/>
                        </a:rPr>
                        <a:t>I can begin to develop empathy and understanding for people from the past. </a:t>
                      </a:r>
                      <a:endParaRPr b="1" sz="900">
                        <a:latin typeface="Calibri"/>
                        <a:ea typeface="Calibri"/>
                        <a:cs typeface="Calibri"/>
                        <a:sym typeface="Calibri"/>
                      </a:endParaRPr>
                    </a:p>
                  </a:txBody>
                  <a:tcPr marT="0" marB="0" marR="68575" marL="68575" anchor="ctr"/>
                </a:tc>
              </a:tr>
              <a:tr h="188900">
                <a:tc>
                  <a:txBody>
                    <a:bodyPr/>
                    <a:lstStyle/>
                    <a:p>
                      <a:pPr indent="0" lvl="0" marL="0" rtl="0" algn="l">
                        <a:spcBef>
                          <a:spcPts val="0"/>
                        </a:spcBef>
                        <a:spcAft>
                          <a:spcPts val="0"/>
                        </a:spcAft>
                        <a:buNone/>
                      </a:pPr>
                      <a:r>
                        <a:rPr b="1" lang="en-GB" sz="900">
                          <a:latin typeface="Calibri"/>
                          <a:ea typeface="Calibri"/>
                          <a:cs typeface="Calibri"/>
                          <a:sym typeface="Calibri"/>
                        </a:rPr>
                        <a:t>Chronology</a:t>
                      </a:r>
                      <a:endParaRPr b="1" sz="900">
                        <a:latin typeface="Calibri"/>
                        <a:ea typeface="Calibri"/>
                        <a:cs typeface="Calibri"/>
                        <a:sym typeface="Calibri"/>
                      </a:endParaRPr>
                    </a:p>
                  </a:txBody>
                  <a:tcPr marT="0" marB="0" marR="68575" marL="68575">
                    <a:solidFill>
                      <a:srgbClr val="8EAADB"/>
                    </a:solidFill>
                  </a:tcPr>
                </a:tc>
              </a:tr>
              <a:tr h="406600">
                <a:tc>
                  <a:txBody>
                    <a:bodyPr/>
                    <a:lstStyle/>
                    <a:p>
                      <a:pPr indent="0" lvl="0" marL="0" rtl="0" algn="l">
                        <a:spcBef>
                          <a:spcPts val="0"/>
                        </a:spcBef>
                        <a:spcAft>
                          <a:spcPts val="0"/>
                        </a:spcAft>
                        <a:buNone/>
                      </a:pPr>
                      <a:r>
                        <a:rPr lang="en-GB" sz="900">
                          <a:latin typeface="Calibri"/>
                          <a:ea typeface="Calibri"/>
                          <a:cs typeface="Calibri"/>
                          <a:sym typeface="Calibri"/>
                        </a:rPr>
                        <a:t>I can sequence events/artefacts in chronological order.</a:t>
                      </a:r>
                      <a:endParaRPr sz="900">
                        <a:latin typeface="Calibri"/>
                        <a:ea typeface="Calibri"/>
                        <a:cs typeface="Calibri"/>
                        <a:sym typeface="Calibri"/>
                      </a:endParaRPr>
                    </a:p>
                  </a:txBody>
                  <a:tcPr marT="0" marB="0" marR="68575" marL="68575" anchor="ctr"/>
                </a:tc>
              </a:tr>
              <a:tr h="322400">
                <a:tc>
                  <a:txBody>
                    <a:bodyPr/>
                    <a:lstStyle/>
                    <a:p>
                      <a:pPr indent="0" lvl="0" marL="0" rtl="0" algn="l">
                        <a:spcBef>
                          <a:spcPts val="0"/>
                        </a:spcBef>
                        <a:spcAft>
                          <a:spcPts val="0"/>
                        </a:spcAft>
                        <a:buNone/>
                      </a:pPr>
                      <a:r>
                        <a:rPr lang="en-GB" sz="900">
                          <a:latin typeface="Calibri"/>
                          <a:ea typeface="Calibri"/>
                          <a:cs typeface="Calibri"/>
                          <a:sym typeface="Calibri"/>
                        </a:rPr>
                        <a:t>I can sequence photos from different periods</a:t>
                      </a:r>
                      <a:endParaRPr sz="900">
                        <a:latin typeface="Calibri"/>
                        <a:ea typeface="Calibri"/>
                        <a:cs typeface="Calibri"/>
                        <a:sym typeface="Calibri"/>
                      </a:endParaRPr>
                    </a:p>
                  </a:txBody>
                  <a:tcPr marT="0" marB="0" marR="68575" marL="68575" anchor="ctr"/>
                </a:tc>
              </a:tr>
              <a:tr h="406600">
                <a:tc>
                  <a:txBody>
                    <a:bodyPr/>
                    <a:lstStyle/>
                    <a:p>
                      <a:pPr indent="0" lvl="0" marL="0" rtl="0" algn="l">
                        <a:spcBef>
                          <a:spcPts val="0"/>
                        </a:spcBef>
                        <a:spcAft>
                          <a:spcPts val="0"/>
                        </a:spcAft>
                        <a:buNone/>
                      </a:pPr>
                      <a:r>
                        <a:rPr lang="en-GB" sz="900">
                          <a:latin typeface="Calibri"/>
                          <a:ea typeface="Calibri"/>
                          <a:cs typeface="Calibri"/>
                          <a:sym typeface="Calibri"/>
                        </a:rPr>
                        <a:t>I can describe memories of key events in my life</a:t>
                      </a:r>
                      <a:endParaRPr sz="900">
                        <a:latin typeface="Calibri"/>
                        <a:ea typeface="Calibri"/>
                        <a:cs typeface="Calibri"/>
                        <a:sym typeface="Calibri"/>
                      </a:endParaRPr>
                    </a:p>
                  </a:txBody>
                  <a:tcPr marT="0" marB="0" marR="68575" marL="68575" anchor="ctr"/>
                </a:tc>
              </a:tr>
              <a:tr h="246500">
                <a:tc>
                  <a:txBody>
                    <a:bodyPr/>
                    <a:lstStyle/>
                    <a:p>
                      <a:pPr indent="0" lvl="0" marL="0" rtl="0" algn="l">
                        <a:spcBef>
                          <a:spcPts val="0"/>
                        </a:spcBef>
                        <a:spcAft>
                          <a:spcPts val="0"/>
                        </a:spcAft>
                        <a:buNone/>
                      </a:pPr>
                      <a:r>
                        <a:rPr b="1" lang="en-GB" sz="900">
                          <a:latin typeface="Calibri"/>
                          <a:ea typeface="Calibri"/>
                          <a:cs typeface="Calibri"/>
                          <a:sym typeface="Calibri"/>
                        </a:rPr>
                        <a:t>Interpretation of History</a:t>
                      </a:r>
                      <a:endParaRPr b="1" sz="900">
                        <a:latin typeface="Calibri"/>
                        <a:ea typeface="Calibri"/>
                        <a:cs typeface="Calibri"/>
                        <a:sym typeface="Calibri"/>
                      </a:endParaRPr>
                    </a:p>
                  </a:txBody>
                  <a:tcPr marT="0" marB="0" marR="68575" marL="68575">
                    <a:solidFill>
                      <a:srgbClr val="FFE599"/>
                    </a:solidFill>
                  </a:tcPr>
                </a:tc>
              </a:tr>
              <a:tr h="377800">
                <a:tc>
                  <a:txBody>
                    <a:bodyPr/>
                    <a:lstStyle/>
                    <a:p>
                      <a:pPr indent="0" lvl="0" marL="0" rtl="0" algn="l">
                        <a:spcBef>
                          <a:spcPts val="0"/>
                        </a:spcBef>
                        <a:spcAft>
                          <a:spcPts val="0"/>
                        </a:spcAft>
                        <a:buNone/>
                      </a:pPr>
                      <a:r>
                        <a:rPr lang="en-GB" sz="900">
                          <a:latin typeface="Calibri"/>
                          <a:ea typeface="Calibri"/>
                          <a:cs typeface="Calibri"/>
                          <a:sym typeface="Calibri"/>
                        </a:rPr>
                        <a:t>I can compare pictures of photographs of people or events in the past. </a:t>
                      </a:r>
                      <a:endParaRPr sz="900">
                        <a:latin typeface="Calibri"/>
                        <a:ea typeface="Calibri"/>
                        <a:cs typeface="Calibri"/>
                        <a:sym typeface="Calibri"/>
                      </a:endParaRPr>
                    </a:p>
                  </a:txBody>
                  <a:tcPr marT="0" marB="0" marR="68575" marL="68575" anchor="ctr"/>
                </a:tc>
              </a:tr>
              <a:tr h="377800">
                <a:tc>
                  <a:txBody>
                    <a:bodyPr/>
                    <a:lstStyle/>
                    <a:p>
                      <a:pPr indent="0" lvl="0" marL="0" rtl="0" algn="l">
                        <a:spcBef>
                          <a:spcPts val="0"/>
                        </a:spcBef>
                        <a:spcAft>
                          <a:spcPts val="0"/>
                        </a:spcAft>
                        <a:buNone/>
                      </a:pPr>
                      <a:r>
                        <a:rPr lang="en-GB" sz="900">
                          <a:latin typeface="Calibri"/>
                          <a:ea typeface="Calibri"/>
                          <a:cs typeface="Calibri"/>
                          <a:sym typeface="Calibri"/>
                        </a:rPr>
                        <a:t>I can identify different ways to represent the past. </a:t>
                      </a:r>
                      <a:endParaRPr sz="900">
                        <a:latin typeface="Calibri"/>
                        <a:ea typeface="Calibri"/>
                        <a:cs typeface="Calibri"/>
                        <a:sym typeface="Calibri"/>
                      </a:endParaRPr>
                    </a:p>
                  </a:txBody>
                  <a:tcPr marT="0" marB="0" marR="68575" marL="68575" anchor="ctr"/>
                </a:tc>
              </a:tr>
              <a:tr h="188900">
                <a:tc>
                  <a:txBody>
                    <a:bodyPr/>
                    <a:lstStyle/>
                    <a:p>
                      <a:pPr indent="0" lvl="0" marL="0" rtl="0" algn="l">
                        <a:spcBef>
                          <a:spcPts val="0"/>
                        </a:spcBef>
                        <a:spcAft>
                          <a:spcPts val="0"/>
                        </a:spcAft>
                        <a:buNone/>
                      </a:pPr>
                      <a:r>
                        <a:rPr b="1" lang="en-GB" sz="900">
                          <a:latin typeface="Calibri"/>
                          <a:ea typeface="Calibri"/>
                          <a:cs typeface="Calibri"/>
                          <a:sym typeface="Calibri"/>
                        </a:rPr>
                        <a:t>Historical Enquiry</a:t>
                      </a:r>
                      <a:endParaRPr b="1" sz="900">
                        <a:latin typeface="Calibri"/>
                        <a:ea typeface="Calibri"/>
                        <a:cs typeface="Calibri"/>
                        <a:sym typeface="Calibri"/>
                      </a:endParaRPr>
                    </a:p>
                  </a:txBody>
                  <a:tcPr marT="0" marB="0" marR="68575" marL="68575">
                    <a:solidFill>
                      <a:srgbClr val="C5E0B3"/>
                    </a:solidFill>
                  </a:tcPr>
                </a:tc>
              </a:tr>
              <a:tr h="377800">
                <a:tc>
                  <a:txBody>
                    <a:bodyPr/>
                    <a:lstStyle/>
                    <a:p>
                      <a:pPr indent="0" lvl="0" marL="0" rtl="0" algn="l">
                        <a:spcBef>
                          <a:spcPts val="0"/>
                        </a:spcBef>
                        <a:spcAft>
                          <a:spcPts val="0"/>
                        </a:spcAft>
                        <a:buNone/>
                      </a:pPr>
                      <a:r>
                        <a:rPr lang="en-GB" sz="900">
                          <a:latin typeface="Calibri"/>
                          <a:ea typeface="Calibri"/>
                          <a:cs typeface="Calibri"/>
                          <a:sym typeface="Calibri"/>
                        </a:rPr>
                        <a:t>I can use a source to ask who, what, where, why and how questions and begin to find the answers to these questions. </a:t>
                      </a:r>
                      <a:endParaRPr sz="900">
                        <a:latin typeface="Calibri"/>
                        <a:ea typeface="Calibri"/>
                        <a:cs typeface="Calibri"/>
                        <a:sym typeface="Calibri"/>
                      </a:endParaRPr>
                    </a:p>
                  </a:txBody>
                  <a:tcPr marT="0" marB="0" marR="68575" marL="68575" anchor="ctr"/>
                </a:tc>
              </a:tr>
              <a:tr h="377800">
                <a:tc>
                  <a:txBody>
                    <a:bodyPr/>
                    <a:lstStyle/>
                    <a:p>
                      <a:pPr indent="0" lvl="0" marL="0" rtl="0" algn="l">
                        <a:spcBef>
                          <a:spcPts val="0"/>
                        </a:spcBef>
                        <a:spcAft>
                          <a:spcPts val="0"/>
                        </a:spcAft>
                        <a:buNone/>
                      </a:pPr>
                      <a:r>
                        <a:rPr lang="en-GB" sz="900">
                          <a:latin typeface="Calibri"/>
                          <a:ea typeface="Calibri"/>
                          <a:cs typeface="Calibri"/>
                          <a:sym typeface="Calibri"/>
                        </a:rPr>
                        <a:t>I can use timelines</a:t>
                      </a:r>
                      <a:endParaRPr sz="900">
                        <a:latin typeface="Calibri"/>
                        <a:ea typeface="Calibri"/>
                        <a:cs typeface="Calibri"/>
                        <a:sym typeface="Calibri"/>
                      </a:endParaRPr>
                    </a:p>
                  </a:txBody>
                  <a:tcPr marT="0" marB="0" marR="68575" marL="68575" anchor="ctr"/>
                </a:tc>
              </a:tr>
              <a:tr h="377800">
                <a:tc>
                  <a:txBody>
                    <a:bodyPr/>
                    <a:lstStyle/>
                    <a:p>
                      <a:pPr indent="0" lvl="0" marL="0" rtl="0" algn="l">
                        <a:spcBef>
                          <a:spcPts val="0"/>
                        </a:spcBef>
                        <a:spcAft>
                          <a:spcPts val="0"/>
                        </a:spcAft>
                        <a:buNone/>
                      </a:pPr>
                      <a:r>
                        <a:rPr lang="en-GB" sz="900">
                          <a:latin typeface="Calibri"/>
                          <a:ea typeface="Calibri"/>
                          <a:cs typeface="Calibri"/>
                          <a:sym typeface="Calibri"/>
                        </a:rPr>
                        <a:t>I can discuss the effectiveness of a source</a:t>
                      </a:r>
                      <a:endParaRPr sz="900">
                        <a:latin typeface="Calibri"/>
                        <a:ea typeface="Calibri"/>
                        <a:cs typeface="Calibri"/>
                        <a:sym typeface="Calibri"/>
                      </a:endParaRPr>
                    </a:p>
                  </a:txBody>
                  <a:tcPr marT="0" marB="0" marR="68575" marL="68575" anchor="ctr"/>
                </a:tc>
              </a:tr>
              <a:tr h="188900">
                <a:tc>
                  <a:txBody>
                    <a:bodyPr/>
                    <a:lstStyle/>
                    <a:p>
                      <a:pPr indent="0" lvl="0" marL="0" rtl="0" algn="l">
                        <a:spcBef>
                          <a:spcPts val="0"/>
                        </a:spcBef>
                        <a:spcAft>
                          <a:spcPts val="0"/>
                        </a:spcAft>
                        <a:buNone/>
                      </a:pPr>
                      <a:r>
                        <a:rPr b="1" lang="en-GB" sz="900">
                          <a:latin typeface="Calibri"/>
                          <a:ea typeface="Calibri"/>
                          <a:cs typeface="Calibri"/>
                          <a:sym typeface="Calibri"/>
                        </a:rPr>
                        <a:t>Organising, Evaluating and Communicating Information</a:t>
                      </a:r>
                      <a:endParaRPr b="1" sz="900">
                        <a:latin typeface="Calibri"/>
                        <a:ea typeface="Calibri"/>
                        <a:cs typeface="Calibri"/>
                        <a:sym typeface="Calibri"/>
                      </a:endParaRPr>
                    </a:p>
                  </a:txBody>
                  <a:tcPr marT="0" marB="0" marR="68575" marL="68575">
                    <a:solidFill>
                      <a:srgbClr val="F7CBAC"/>
                    </a:solidFill>
                  </a:tcPr>
                </a:tc>
              </a:tr>
              <a:tr h="546025">
                <a:tc>
                  <a:txBody>
                    <a:bodyPr/>
                    <a:lstStyle/>
                    <a:p>
                      <a:pPr indent="0" lvl="0" marL="0" rtl="0" algn="l">
                        <a:spcBef>
                          <a:spcPts val="0"/>
                        </a:spcBef>
                        <a:spcAft>
                          <a:spcPts val="0"/>
                        </a:spcAft>
                        <a:buNone/>
                      </a:pPr>
                      <a:r>
                        <a:rPr lang="en-GB" sz="900">
                          <a:latin typeface="Calibri"/>
                          <a:ea typeface="Calibri"/>
                          <a:cs typeface="Calibri"/>
                          <a:sym typeface="Calibri"/>
                        </a:rPr>
                        <a:t>I can communicate my understanding through using class displays, annotated pictures, writing or ICT.</a:t>
                      </a:r>
                      <a:endParaRPr sz="900">
                        <a:latin typeface="Calibri"/>
                        <a:ea typeface="Calibri"/>
                        <a:cs typeface="Calibri"/>
                        <a:sym typeface="Calibri"/>
                      </a:endParaRPr>
                    </a:p>
                  </a:txBody>
                  <a:tcPr marT="0" marB="0" marR="68575" marL="68575" anchor="ct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Template">
      <a:dk1>
        <a:srgbClr val="000000"/>
      </a:dk1>
      <a:lt1>
        <a:srgbClr val="FFFFFF"/>
      </a:lt1>
      <a:dk2>
        <a:srgbClr val="44546A"/>
      </a:dk2>
      <a:lt2>
        <a:srgbClr val="E7E6E6"/>
      </a:lt2>
      <a:accent1>
        <a:srgbClr val="FFFFCC"/>
      </a:accent1>
      <a:accent2>
        <a:srgbClr val="CCFFCC"/>
      </a:accent2>
      <a:accent3>
        <a:srgbClr val="CCECFF"/>
      </a:accent3>
      <a:accent4>
        <a:srgbClr val="FFDBB7"/>
      </a:accent4>
      <a:accent5>
        <a:srgbClr val="CCCCFF"/>
      </a:accent5>
      <a:accent6>
        <a:srgbClr val="E6E7E5"/>
      </a:accent6>
      <a:hlink>
        <a:srgbClr val="023160"/>
      </a:hlink>
      <a:folHlink>
        <a:srgbClr val="02316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2019-09-21T06:16:16Z</dcterms:created>
  <dc:creator>Josie Luff</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0x010100D766E143519B884C85C9966678F39B15</vt:lpwstr>
  </property>
</Properties>
</file>