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5" r:id="rId3"/>
    <p:sldId id="274" r:id="rId4"/>
    <p:sldId id="275" r:id="rId5"/>
    <p:sldId id="286" r:id="rId6"/>
    <p:sldId id="287" r:id="rId7"/>
    <p:sldId id="261" r:id="rId8"/>
    <p:sldId id="262" r:id="rId9"/>
    <p:sldId id="288" r:id="rId10"/>
    <p:sldId id="289" r:id="rId11"/>
    <p:sldId id="290" r:id="rId12"/>
    <p:sldId id="291" r:id="rId13"/>
    <p:sldId id="29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490C2-F034-4971-B950-70673AC95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9A85C-9E93-4FCE-A58F-E8AB4401B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85154-F039-49C7-B615-67E57AAF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DDBBC-8F4D-48CE-AA5A-56A88175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BB038-15AD-401A-91F4-32BD9582D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43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6B8F2-0F8A-4612-AAD9-13D53336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AE4E6-F695-4343-A4CC-E572B17AC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16AC1-A6BD-4C52-ABC4-046EAB55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7FEC1-C31C-4A12-8FC4-5F71F7EE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0C467-1F41-442D-A8C6-3E317A5E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40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F28C78-28AE-4792-95BD-B50083469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F30DA-856F-4C0B-81F1-3A50DC4DE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8ADD6-EE4C-4C79-9AFA-5563307D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27AA5-AD8D-432F-B348-BEAA4474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9E441-964C-40C4-B7F4-57E3C848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45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EA133-124A-4869-A76B-D2CA39DC4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9F268-859B-46FA-963D-9D9BAB39B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FB133-435E-484E-A4B8-00B1BCBE3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44AAB-E22B-406C-931E-759FF483E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343BB-95F3-4FDB-9BAE-3A17D5A0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2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D48E1-1ABA-41FE-8C0C-CC7398C9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82974-D929-4D4A-97E3-7C5075952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B3CB2-C6B4-466E-8BE2-336E85A7F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9F552-F048-41CB-9381-35A58B86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33161-9167-4AD1-968B-BEE06359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83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FDCED-D927-41E3-B0BC-E9FE0FAF0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51F2A-2766-4E8C-A113-F13FBA9D2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65F7A5-6AC4-436D-A2FD-E64DF912A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4AC86-CB77-4CEE-B29C-1B573C06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47B07-32E4-49FC-A82A-CE7509D7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7E792-D96B-421B-A524-2FC4BF21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43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6D8E7-A4D2-4E54-B18C-887A70B5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AB797-9A2A-447C-8B60-A2AF237A1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B3A90-18CD-45B8-9D05-4E3FA5C6B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D5EE51-51F0-4BF2-9C2B-BAE992943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ED5CC-2983-47AC-B01F-A95934627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F6CB8B-89D0-4F47-8B60-BBE25ED70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9BE41-5204-47F7-9692-083EC264B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3B9324-955D-47C6-92AF-64359B54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9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1CA29-1650-49BC-B4F0-69BB599BC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F9B84-8C40-44C7-939F-9E5DCF53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67609-41B3-4145-8F80-A7B1F388E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D22000-3E5F-491B-894B-D50E2B68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E8C621-E032-492D-B070-AEC592F1F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D173EB-61A2-4B7A-B467-448509BE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61BB7-FA16-4301-A5ED-E8221EE57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80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555EE-4D85-4CE6-A8C2-36655A48C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4F44E-4CEF-4834-A923-BDF72A64A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AD34B-427E-4545-AA5F-7C8D0B767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BBDBED-E028-4F74-BEBB-963844DB3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EC48-C4CD-4A08-913D-82F4DA61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12668-CF58-48F2-A710-5B48FB6B8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635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2C55-5137-49F2-BA64-7808E5CCE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E7473-DA3C-4379-A24C-B78ABC0D4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FCFA9-DE49-4D64-AFE6-5E8608475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32EBD-61EA-414D-BAA7-3121EA301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7EFB0-A3B2-4CE5-B687-A9533D60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7EC85-4A2B-4B36-8718-E1866C61A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82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4595D8-867C-4D9B-B22C-642690B91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F0A74-E597-4ADF-8776-5BBCA082D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2AF70-4605-4D9C-B818-F80619A1F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54EE-0ED8-4152-AF3C-39A6FE4A9FF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3C24B-6A7A-47A4-AA5B-09C588897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91D2B-5936-4A64-AC53-67EF53389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18955-980A-4D72-B4F5-5A40A1411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04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youtube.com/watch?v=h0TK0Gk5aI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0TK0Gk5aI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E174-036A-424A-A36A-572D3B4BE2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8000" b="1" dirty="0">
                <a:solidFill>
                  <a:srgbClr val="002060"/>
                </a:solidFill>
              </a:rPr>
              <a:t>Behaviour Expectations at </a:t>
            </a:r>
            <a:r>
              <a:rPr lang="en-GB" sz="8000" b="1" dirty="0" err="1">
                <a:solidFill>
                  <a:srgbClr val="002060"/>
                </a:solidFill>
              </a:rPr>
              <a:t>Bledlow</a:t>
            </a:r>
            <a:r>
              <a:rPr lang="en-GB" sz="8000" b="1" dirty="0">
                <a:solidFill>
                  <a:srgbClr val="002060"/>
                </a:solidFill>
              </a:rPr>
              <a:t> Ridge School</a:t>
            </a:r>
          </a:p>
        </p:txBody>
      </p:sp>
      <p:pic>
        <p:nvPicPr>
          <p:cNvPr id="6146" name="Picture 2" descr="Bledlow Ridge School - wcs">
            <a:extLst>
              <a:ext uri="{FF2B5EF4-FFF2-40B4-BE49-F238E27FC236}">
                <a16:creationId xmlns:a16="http://schemas.microsoft.com/office/drawing/2014/main" id="{1CC8FD8F-575E-423B-BAE3-D03BFEC69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200" y="3782586"/>
            <a:ext cx="2923540" cy="274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704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6A085-AE63-492D-86DD-446D1E2B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Did you think of any of these?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5E711D-CCAD-49E4-91F2-03263FDC2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82" y="1929288"/>
            <a:ext cx="11290435" cy="456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487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58164-2E87-4B67-BFF6-0B8FF0C01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Showing Kindness is a big part of Pro-Social Behaviour </a:t>
            </a:r>
            <a:br>
              <a:rPr lang="en-GB" sz="3200" dirty="0">
                <a:solidFill>
                  <a:srgbClr val="002060"/>
                </a:solidFill>
              </a:rPr>
            </a:br>
            <a:br>
              <a:rPr lang="en-GB" sz="3200" dirty="0">
                <a:solidFill>
                  <a:srgbClr val="002060"/>
                </a:solidFill>
              </a:rPr>
            </a:br>
            <a:r>
              <a:rPr lang="en-GB" sz="3200" dirty="0">
                <a:solidFill>
                  <a:srgbClr val="002060"/>
                </a:solidFill>
              </a:rPr>
              <a:t>Listen to this story and think about what it tells us about kindness and pro-social behaviour. </a:t>
            </a:r>
            <a:br>
              <a:rPr lang="en-GB" sz="3200" dirty="0">
                <a:solidFill>
                  <a:srgbClr val="002060"/>
                </a:solidFill>
              </a:rPr>
            </a:b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761A9-52C8-4BBB-A1F4-130A81C3C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pPr marL="0" indent="0">
              <a:buNone/>
            </a:pPr>
            <a:r>
              <a:rPr lang="en-GB" dirty="0">
                <a:hlinkClick r:id="rId2"/>
              </a:rPr>
              <a:t>📖 Kids Book Read Aloud: Be Kind by Pat </a:t>
            </a:r>
            <a:r>
              <a:rPr lang="en-GB" dirty="0" err="1">
                <a:hlinkClick r:id="rId2"/>
              </a:rPr>
              <a:t>Zietlow</a:t>
            </a:r>
            <a:r>
              <a:rPr lang="en-GB" dirty="0">
                <a:hlinkClick r:id="rId2"/>
              </a:rPr>
              <a:t> Miller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2" descr="Be Kind: 1 : Zietlow Miller, Pat, Hill ...">
            <a:extLst>
              <a:ext uri="{FF2B5EF4-FFF2-40B4-BE49-F238E27FC236}">
                <a16:creationId xmlns:a16="http://schemas.microsoft.com/office/drawing/2014/main" id="{17BDF03D-2B13-45E8-8A31-058238250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271" y="3381715"/>
            <a:ext cx="3394641" cy="3394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510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76D6A-8F38-4625-8B80-C9E03BC82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Is choosing to show Pro-Social Behaviour and kindness always easy?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E40D49-6AD8-4AE4-B92B-DD7B572CF1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159"/>
          <a:stretch/>
        </p:blipFill>
        <p:spPr>
          <a:xfrm>
            <a:off x="1578854" y="2260712"/>
            <a:ext cx="9034291" cy="423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00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FF2E-79F0-4353-9046-B0FA49017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43826-9FA5-494B-854A-8C970E0A5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will you show Pro-social behaviour in your classroom? </a:t>
            </a:r>
          </a:p>
          <a:p>
            <a:r>
              <a:rPr lang="en-GB" dirty="0"/>
              <a:t>How will you show pro-social behaviour outside on the playground? </a:t>
            </a:r>
          </a:p>
          <a:p>
            <a:r>
              <a:rPr lang="en-GB" dirty="0"/>
              <a:t>How can we start ripples of pro-social behaviour that spread out into our community?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37D2A85-9032-44D1-A7B6-F819FF7E1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162329E-6438-46A0-BC4F-79CB61F57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52" name="Picture 4" descr="The Critical Art of Reflection - ART OF ...">
            <a:extLst>
              <a:ext uri="{FF2B5EF4-FFF2-40B4-BE49-F238E27FC236}">
                <a16:creationId xmlns:a16="http://schemas.microsoft.com/office/drawing/2014/main" id="{DF782262-BFE3-4E04-8EC3-5519EEBEA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488" y="3710895"/>
            <a:ext cx="4180571" cy="2781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0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46180-E5FC-4E48-A17D-8F9F941EC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will use the following vocabulary to talk about behaviour at </a:t>
            </a:r>
            <a:r>
              <a:rPr lang="en-GB" dirty="0" err="1"/>
              <a:t>Bledlow</a:t>
            </a:r>
            <a:r>
              <a:rPr lang="en-GB" dirty="0"/>
              <a:t> Ridge School…</a:t>
            </a:r>
          </a:p>
        </p:txBody>
      </p:sp>
      <p:pic>
        <p:nvPicPr>
          <p:cNvPr id="4" name="Picture 2" descr="Bledlow Ridge School - wcs">
            <a:extLst>
              <a:ext uri="{FF2B5EF4-FFF2-40B4-BE49-F238E27FC236}">
                <a16:creationId xmlns:a16="http://schemas.microsoft.com/office/drawing/2014/main" id="{1785D885-751E-49F8-911A-060DAD2AE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811" y="2479040"/>
            <a:ext cx="3521489" cy="3308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63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9551-8843-432D-A75D-A3D87C212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65125"/>
            <a:ext cx="1108964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u="sng" dirty="0">
                <a:solidFill>
                  <a:srgbClr val="002060"/>
                </a:solidFill>
              </a:rPr>
              <a:t>Pro-Social Behaviour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5923E-E799-4F06-A942-7B58DE075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Pro-social behaviour </a:t>
            </a:r>
            <a:r>
              <a:rPr lang="en-GB" dirty="0"/>
              <a:t>is positive and helpful. The best examples include a demonstration of our school values of </a:t>
            </a:r>
            <a:r>
              <a:rPr lang="en-GB" b="1" dirty="0"/>
              <a:t>Empathy, Respect, Confidence, Health, Curiosity and Resilience.</a:t>
            </a:r>
            <a:r>
              <a:rPr lang="en-GB" dirty="0"/>
              <a:t> Pro-social behaviour will be recognised and celebrated by all staff. </a:t>
            </a:r>
          </a:p>
        </p:txBody>
      </p:sp>
      <p:pic>
        <p:nvPicPr>
          <p:cNvPr id="2050" name="Picture 2" descr="Promoting Positive Behaviour In Early ...">
            <a:extLst>
              <a:ext uri="{FF2B5EF4-FFF2-40B4-BE49-F238E27FC236}">
                <a16:creationId xmlns:a16="http://schemas.microsoft.com/office/drawing/2014/main" id="{EBB21260-1EDC-4857-A288-251098B21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4" y="5321887"/>
            <a:ext cx="3529691" cy="151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upporting Positive Behaviour in ...">
            <a:extLst>
              <a:ext uri="{FF2B5EF4-FFF2-40B4-BE49-F238E27FC236}">
                <a16:creationId xmlns:a16="http://schemas.microsoft.com/office/drawing/2014/main" id="{EB565CA6-4FA2-407E-BF6D-096C3C4CF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911" y="5015619"/>
            <a:ext cx="3253849" cy="171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610A668-90F8-4382-9676-EA7FB2AAE4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4" y="230188"/>
            <a:ext cx="1419423" cy="14194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8BE5F7-6C67-4A95-98B4-83F6DABEF8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4377" y="125949"/>
            <a:ext cx="1419423" cy="14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19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FE212-3019-49DC-9B30-B45C414BC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480" y="38290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u="sng" dirty="0">
                <a:solidFill>
                  <a:srgbClr val="002060"/>
                </a:solidFill>
              </a:rPr>
              <a:t>Unsocial Behaviour </a:t>
            </a:r>
            <a:endParaRPr lang="en-GB" sz="6600" b="1" dirty="0"/>
          </a:p>
          <a:p>
            <a:endParaRPr lang="en-GB" b="1" dirty="0"/>
          </a:p>
          <a:p>
            <a:r>
              <a:rPr lang="en-GB" b="1" dirty="0"/>
              <a:t>Unsocial behaviour </a:t>
            </a:r>
            <a:r>
              <a:rPr lang="en-GB" dirty="0"/>
              <a:t>is often low-level behaviour which can distract others in the classroom. </a:t>
            </a:r>
          </a:p>
          <a:p>
            <a:r>
              <a:rPr lang="en-GB" dirty="0"/>
              <a:t>Examples include not listening to instructions and refusing to get complete work set after you have had a reminder. Unsocial behaviour will be addressed by your teacher.</a:t>
            </a:r>
          </a:p>
        </p:txBody>
      </p:sp>
      <p:pic>
        <p:nvPicPr>
          <p:cNvPr id="3074" name="Picture 2" descr="bad behaviour in primary school ...">
            <a:extLst>
              <a:ext uri="{FF2B5EF4-FFF2-40B4-BE49-F238E27FC236}">
                <a16:creationId xmlns:a16="http://schemas.microsoft.com/office/drawing/2014/main" id="{785693A8-C791-4CE7-A758-86D7167A4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938" y="5015940"/>
            <a:ext cx="2768124" cy="184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567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FE212-3019-49DC-9B30-B45C414BC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480" y="38290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u="sng" dirty="0">
                <a:solidFill>
                  <a:srgbClr val="002060"/>
                </a:solidFill>
              </a:rPr>
              <a:t>Anti-Social Behaviour </a:t>
            </a:r>
            <a:endParaRPr lang="en-GB" sz="66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ECAEA6-E22A-4267-95BB-5D0E455DFD9B}"/>
              </a:ext>
            </a:extLst>
          </p:cNvPr>
          <p:cNvSpPr/>
          <p:nvPr/>
        </p:nvSpPr>
        <p:spPr>
          <a:xfrm>
            <a:off x="756920" y="1656080"/>
            <a:ext cx="108051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Anti-social behaviour </a:t>
            </a:r>
            <a:r>
              <a:rPr lang="en-GB" dirty="0"/>
              <a:t>can cause</a:t>
            </a:r>
            <a:r>
              <a:rPr lang="en-GB" b="1" dirty="0"/>
              <a:t> </a:t>
            </a:r>
            <a:r>
              <a:rPr lang="en-GB" dirty="0"/>
              <a:t>harm to an individual, group or the environment.  It is likely to cause another person or a group of people to be hurt.</a:t>
            </a:r>
          </a:p>
          <a:p>
            <a:endParaRPr lang="en-GB" dirty="0"/>
          </a:p>
          <a:p>
            <a:r>
              <a:rPr lang="en-GB" dirty="0"/>
              <a:t>Examples include; answering back, name calling, refusal to carry out an adult’s request, distracting others, disrupting others’ learning, throwing small equipment, pinching, pushing, hitting etc. Anti-social behaviour will be addressed by class teacher and Mrs Stanley and Mrs Harrison will be informed. </a:t>
            </a:r>
          </a:p>
        </p:txBody>
      </p:sp>
      <p:pic>
        <p:nvPicPr>
          <p:cNvPr id="5" name="Picture 2" descr="Child Who's Acting Out at School ...">
            <a:extLst>
              <a:ext uri="{FF2B5EF4-FFF2-40B4-BE49-F238E27FC236}">
                <a16:creationId xmlns:a16="http://schemas.microsoft.com/office/drawing/2014/main" id="{BE11A52A-43E6-4154-A55B-3AE8CB5B4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831" y="3860800"/>
            <a:ext cx="4974337" cy="268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89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FE212-3019-49DC-9B30-B45C414BC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480" y="38290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u="sng" dirty="0">
                <a:solidFill>
                  <a:srgbClr val="002060"/>
                </a:solidFill>
              </a:rPr>
              <a:t>Dangerous Behaviour </a:t>
            </a:r>
            <a:endParaRPr lang="en-GB" sz="66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E1F157-B765-407C-8851-86871D092939}"/>
              </a:ext>
            </a:extLst>
          </p:cNvPr>
          <p:cNvSpPr/>
          <p:nvPr/>
        </p:nvSpPr>
        <p:spPr>
          <a:xfrm>
            <a:off x="756920" y="1381760"/>
            <a:ext cx="11109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Dangerous behaviour</a:t>
            </a:r>
            <a:r>
              <a:rPr lang="en-GB" sz="2400" dirty="0"/>
              <a:t> is anti-social behaviour that causes serious physical harm to another child/adult or the child concerned.  Examples include; leaving the school premises without permission, throwing furniture and aggressive behaviour.</a:t>
            </a:r>
          </a:p>
          <a:p>
            <a:r>
              <a:rPr lang="en-GB" sz="2400" dirty="0"/>
              <a:t>Dangerous behaviour is likely to need support from Mrs Harrison or Mrs Stanley. </a:t>
            </a:r>
          </a:p>
        </p:txBody>
      </p:sp>
      <p:pic>
        <p:nvPicPr>
          <p:cNvPr id="6" name="Picture 2" descr="144 Classroom Bad Behavior Stock ...">
            <a:extLst>
              <a:ext uri="{FF2B5EF4-FFF2-40B4-BE49-F238E27FC236}">
                <a16:creationId xmlns:a16="http://schemas.microsoft.com/office/drawing/2014/main" id="{0B590312-7607-43C9-8F5A-FC1F289A6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533" y="3142298"/>
            <a:ext cx="4212907" cy="337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670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38A5-6E6C-4E3A-BE77-7D356F99A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solidFill>
                  <a:srgbClr val="002060"/>
                </a:solidFill>
              </a:rPr>
              <a:t>Rewards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D19BEEA-7D71-4081-83EE-C8DA3810C5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014806"/>
              </p:ext>
            </p:extLst>
          </p:nvPr>
        </p:nvGraphicFramePr>
        <p:xfrm>
          <a:off x="2037203" y="2563674"/>
          <a:ext cx="8287385" cy="3938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7385">
                  <a:extLst>
                    <a:ext uri="{9D8B030D-6E8A-4147-A177-3AD203B41FA5}">
                      <a16:colId xmlns:a16="http://schemas.microsoft.com/office/drawing/2014/main" val="3616537801"/>
                    </a:ext>
                  </a:extLst>
                </a:gridCol>
              </a:tblGrid>
              <a:tr h="435301">
                <a:tc>
                  <a:txBody>
                    <a:bodyPr/>
                    <a:lstStyle/>
                    <a:p>
                      <a:pPr marL="6350" marR="317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We will recognise and reward pro-social behaviour through: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45" marR="68580" marT="34925" marB="0"/>
                </a:tc>
                <a:extLst>
                  <a:ext uri="{0D108BD9-81ED-4DB2-BD59-A6C34878D82A}">
                    <a16:rowId xmlns:a16="http://schemas.microsoft.com/office/drawing/2014/main" val="629904812"/>
                  </a:ext>
                </a:extLst>
              </a:tr>
              <a:tr h="3502958">
                <a:tc>
                  <a:txBody>
                    <a:bodyPr/>
                    <a:lstStyle/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Verbal and non-verbal praise 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House points/Dojos recognise children demonstrating our School Values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Headteacher Award recognises excellence in learning and/or positive role models 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Weekly ‘kindness’ certificate given in assembly 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Kindness box in the school hall where any member of the school community can write a message about another child/staff member to celebrate a random acts of kindness 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Praise in front of peers/adults, </a:t>
                      </a:r>
                      <a:r>
                        <a:rPr lang="en-GB" sz="1800" u="none" strike="noStrike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e.g</a:t>
                      </a: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assembly 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Positive postcard home  (1</a:t>
                      </a:r>
                      <a:r>
                        <a:rPr lang="en-GB" sz="1800" u="none" strike="noStrike" baseline="300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st</a:t>
                      </a: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House competition of the year)</a:t>
                      </a:r>
                    </a:p>
                    <a:p>
                      <a:pPr marL="342900" marR="317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en-GB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Pro-social sticker given out to pupils by staff when pro-social behaviours are shown. </a:t>
                      </a:r>
                      <a:endParaRPr lang="en-GB" sz="18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945" marR="68580" marT="34925" marB="0"/>
                </a:tc>
                <a:extLst>
                  <a:ext uri="{0D108BD9-81ED-4DB2-BD59-A6C34878D82A}">
                    <a16:rowId xmlns:a16="http://schemas.microsoft.com/office/drawing/2014/main" val="12648946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6EAAFB0-0951-4DB9-B5B9-E6BF2F697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499" y="1403905"/>
            <a:ext cx="7894791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3174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Being rewarded for demonstrating pro-social behaviour is really important! 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2" name="Picture 4" descr="Mini Trophies Trophy Cup Trophies ...">
            <a:extLst>
              <a:ext uri="{FF2B5EF4-FFF2-40B4-BE49-F238E27FC236}">
                <a16:creationId xmlns:a16="http://schemas.microsoft.com/office/drawing/2014/main" id="{70576F41-B5E8-45CC-9D21-0C20EC4D1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286" y="101976"/>
            <a:ext cx="1495634" cy="149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ini Trophies Trophy Cup Trophies ...">
            <a:extLst>
              <a:ext uri="{FF2B5EF4-FFF2-40B4-BE49-F238E27FC236}">
                <a16:creationId xmlns:a16="http://schemas.microsoft.com/office/drawing/2014/main" id="{3A99CA73-F29D-4B08-9AD6-CCF9EE459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526" y="136698"/>
            <a:ext cx="1495634" cy="149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28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26CBBC-D9D6-4E16-86E2-1C2DC93C6B73}"/>
              </a:ext>
            </a:extLst>
          </p:cNvPr>
          <p:cNvSpPr/>
          <p:nvPr/>
        </p:nvSpPr>
        <p:spPr>
          <a:xfrm>
            <a:off x="132080" y="38954"/>
            <a:ext cx="12161520" cy="6532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ctr">
              <a:lnSpc>
                <a:spcPct val="107000"/>
              </a:lnSpc>
              <a:spcAft>
                <a:spcPts val="0"/>
              </a:spcAft>
            </a:pPr>
            <a:r>
              <a:rPr lang="en-GB" sz="4800" b="1" u="sng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Consequences</a:t>
            </a:r>
            <a:endParaRPr lang="en-GB" sz="4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ea typeface="Calibri" panose="020F0502020204030204" pitchFamily="34" charset="0"/>
              </a:rPr>
              <a:t> If you show unsocial, anti-social or dangerous behaviours, you will receive a consequence from your teacher or Mrs Stanley or Mrs Harrison.</a:t>
            </a: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endParaRPr lang="en-GB" sz="28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Arial" panose="020B0604020202020204" pitchFamily="34" charset="0"/>
              </a:rPr>
              <a:t>This consequence will be linked the behaviour your demonstrated.</a:t>
            </a: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Arial" panose="020B0604020202020204" pitchFamily="34" charset="0"/>
              </a:rPr>
              <a:t> For example, if you refuse to complete your work despite support and reminders, you may be given the opportunity to finish this during breaktime. If you make a big mess, you will be asked to clean this mess up. If you are unkind, you will be given some time at breaktime to discuss your actions with a teacher and decide on an appropriate response.</a:t>
            </a: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endParaRPr lang="en-GB" sz="28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350" indent="-6350"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Arial" panose="020B0604020202020204" pitchFamily="34" charset="0"/>
              </a:rPr>
              <a:t>We want our school to be a happy and safe place for everyone. </a:t>
            </a:r>
            <a:endParaRPr lang="en-GB" sz="28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6350" marR="3175" indent="-6350">
              <a:lnSpc>
                <a:spcPct val="107000"/>
              </a:lnSpc>
            </a:pP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031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11B2-477E-4248-9F55-ABA037455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endParaRPr lang="en-GB" dirty="0">
              <a:hlinkClick r:id="rId2"/>
            </a:endParaRPr>
          </a:p>
          <a:p>
            <a:pPr marL="0" indent="0">
              <a:buNone/>
            </a:pPr>
            <a:endParaRPr lang="en-GB" dirty="0">
              <a:hlinkClick r:id="rId2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AD49756D-CCC2-4815-AFB8-C5426DBA9E66}"/>
              </a:ext>
            </a:extLst>
          </p:cNvPr>
          <p:cNvSpPr/>
          <p:nvPr/>
        </p:nvSpPr>
        <p:spPr>
          <a:xfrm>
            <a:off x="3159579" y="383722"/>
            <a:ext cx="5274128" cy="372291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502646-E0FF-4AB1-B340-D081A5B37C06}"/>
              </a:ext>
            </a:extLst>
          </p:cNvPr>
          <p:cNvSpPr txBox="1"/>
          <p:nvPr/>
        </p:nvSpPr>
        <p:spPr>
          <a:xfrm>
            <a:off x="4367893" y="1094014"/>
            <a:ext cx="29146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How many ways can you think of to show Pro-Social Behaviour? </a:t>
            </a:r>
          </a:p>
        </p:txBody>
      </p:sp>
    </p:spTree>
    <p:extLst>
      <p:ext uri="{BB962C8B-B14F-4D97-AF65-F5344CB8AC3E}">
        <p14:creationId xmlns:p14="http://schemas.microsoft.com/office/powerpoint/2010/main" val="58496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602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Behaviour Expectations at Bledlow Ridge School</vt:lpstr>
      <vt:lpstr>We will use the following vocabulary to talk about behaviour at Bledlow Ridge School…</vt:lpstr>
      <vt:lpstr>Pro-Social Behaviour </vt:lpstr>
      <vt:lpstr>PowerPoint Presentation</vt:lpstr>
      <vt:lpstr>PowerPoint Presentation</vt:lpstr>
      <vt:lpstr>PowerPoint Presentation</vt:lpstr>
      <vt:lpstr>Rewards</vt:lpstr>
      <vt:lpstr>PowerPoint Presentation</vt:lpstr>
      <vt:lpstr>PowerPoint Presentation</vt:lpstr>
      <vt:lpstr>Did you think of any of these? </vt:lpstr>
      <vt:lpstr>Showing Kindness is a big part of Pro-Social Behaviour   Listen to this story and think about what it tells us about kindness and pro-social behaviour.  </vt:lpstr>
      <vt:lpstr>Is choosing to show Pro-Social Behaviour and kindness always easy?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Therapeutic Thinking?</dc:title>
  <dc:creator>Rachel stanley</dc:creator>
  <cp:lastModifiedBy>Rachel stanley</cp:lastModifiedBy>
  <cp:revision>27</cp:revision>
  <dcterms:created xsi:type="dcterms:W3CDTF">2025-07-17T15:02:51Z</dcterms:created>
  <dcterms:modified xsi:type="dcterms:W3CDTF">2025-09-05T14:41:34Z</dcterms:modified>
</cp:coreProperties>
</file>